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6" r:id="rId3"/>
    <p:sldId id="277" r:id="rId4"/>
    <p:sldId id="260" r:id="rId5"/>
    <p:sldId id="257" r:id="rId6"/>
    <p:sldId id="258" r:id="rId7"/>
    <p:sldId id="262" r:id="rId8"/>
    <p:sldId id="269" r:id="rId9"/>
    <p:sldId id="261" r:id="rId10"/>
    <p:sldId id="263" r:id="rId11"/>
    <p:sldId id="268" r:id="rId12"/>
    <p:sldId id="271" r:id="rId13"/>
    <p:sldId id="266" r:id="rId14"/>
    <p:sldId id="264" r:id="rId15"/>
    <p:sldId id="273" r:id="rId16"/>
    <p:sldId id="275" r:id="rId17"/>
    <p:sldId id="274" r:id="rId18"/>
    <p:sldId id="26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8050F747-1655-4DD6-B967-0863DBDC8B0F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C630969-F9F7-4C7A-A86A-7E4D2406F6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14800"/>
            <a:ext cx="3886200" cy="22860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endParaRPr lang="en-US" dirty="0" smtClean="0"/>
          </a:p>
          <a:p>
            <a:pPr marL="457200" indent="-457200" algn="l">
              <a:buFontTx/>
              <a:buChar char="-"/>
            </a:pPr>
            <a:endParaRPr lang="en-US" dirty="0"/>
          </a:p>
          <a:p>
            <a:pPr marL="457200" indent="-457200" algn="l">
              <a:buFontTx/>
              <a:buChar char="-"/>
            </a:pP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Richard </a:t>
            </a:r>
            <a:r>
              <a:rPr lang="en-US" dirty="0" smtClean="0"/>
              <a:t>The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077200" cy="2514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 – Out and Back</a:t>
            </a:r>
            <a:br>
              <a:rPr lang="en-US" dirty="0" smtClean="0"/>
            </a:br>
            <a:r>
              <a:rPr lang="en-US" dirty="0" smtClean="0"/>
              <a:t>Physics 4A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Graph of Velocity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LoggerPro</a:t>
            </a:r>
            <a:r>
              <a:rPr lang="en-US" b="1" dirty="0"/>
              <a:t> - Video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(Backward Movement – </a:t>
            </a:r>
            <a:r>
              <a:rPr lang="en-US" dirty="0"/>
              <a:t>Mousetrap)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0395"/>
            <a:ext cx="7698740" cy="46028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4978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Graph of Acceleration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LoggerPro</a:t>
            </a:r>
            <a:r>
              <a:rPr lang="en-US" b="1" dirty="0" smtClean="0"/>
              <a:t> - Video Analysis</a:t>
            </a:r>
            <a:br>
              <a:rPr lang="en-US" b="1" dirty="0" smtClean="0"/>
            </a:br>
            <a:r>
              <a:rPr lang="en-US" dirty="0" smtClean="0"/>
              <a:t>(Backward Movement – </a:t>
            </a:r>
            <a:r>
              <a:rPr lang="en-US" dirty="0"/>
              <a:t>Mousetrap)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890780" cy="456063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46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Hanging mass = 0.5 ± 0.01 kg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Car mass = </a:t>
            </a:r>
            <a:r>
              <a:rPr lang="en-US" dirty="0"/>
              <a:t>1.1804 ± </a:t>
            </a:r>
            <a:r>
              <a:rPr lang="en-US" dirty="0" smtClean="0"/>
              <a:t>0.0005 kg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∆h of the falling mass = 0.262 ± 0.001 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Radius of the spring = 0.16 ± 0.001 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spring angle when the car stops = 90</a:t>
            </a:r>
            <a:r>
              <a:rPr lang="en-US" baseline="30000" dirty="0" smtClean="0"/>
              <a:t>0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Gravitational acceleration = 9.81 </a:t>
            </a:r>
            <a:r>
              <a:rPr lang="en-US" dirty="0" smtClean="0"/>
              <a:t>m/s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Measurable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500" b="1" dirty="0" smtClean="0"/>
                  <a:t>Forward Movement</a:t>
                </a:r>
                <a:endParaRPr lang="en-US" sz="2500" b="1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1" dirty="0"/>
                      <m:t>position</m:t>
                    </m:r>
                    <m:r>
                      <m:rPr>
                        <m:nor/>
                      </m:rPr>
                      <a:rPr lang="en-US" sz="2200" dirty="0"/>
                      <m:t> = 0.0509∗(</m:t>
                    </m:r>
                    <m:r>
                      <m:rPr>
                        <m:nor/>
                      </m:rPr>
                      <a:rPr lang="en-US" sz="2200" dirty="0"/>
                      <m:t>t</m:t>
                    </m:r>
                    <m:r>
                      <m:rPr>
                        <m:nor/>
                      </m:rPr>
                      <a:rPr lang="en-US" sz="2200" baseline="30000" dirty="0"/>
                      <m:t>2</m:t>
                    </m:r>
                    <m:r>
                      <m:rPr>
                        <m:nor/>
                      </m:rPr>
                      <a:rPr lang="en-US" sz="2200" dirty="0"/>
                      <m:t>) + 0.0655∗</m:t>
                    </m:r>
                    <m:r>
                      <m:rPr>
                        <m:nor/>
                      </m:rPr>
                      <a:rPr lang="en-US" sz="2200" dirty="0"/>
                      <m:t>t</m:t>
                    </m:r>
                  </m:oMath>
                </a14:m>
                <a:endParaRPr lang="en-US" sz="22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1" dirty="0"/>
                      <m:t>velocity</m:t>
                    </m:r>
                    <m:r>
                      <m:rPr>
                        <m:nor/>
                      </m:rPr>
                      <a:rPr lang="en-US" sz="2200" dirty="0"/>
                      <m:t> = 0.1018∗</m:t>
                    </m:r>
                    <m:r>
                      <m:rPr>
                        <m:nor/>
                      </m:rPr>
                      <a:rPr lang="en-US" sz="2200" dirty="0"/>
                      <m:t>t</m:t>
                    </m:r>
                  </m:oMath>
                </a14:m>
                <a:endParaRPr lang="en-US" sz="22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1" dirty="0"/>
                      <m:t>acceleration</m:t>
                    </m:r>
                    <m:r>
                      <m:rPr>
                        <m:nor/>
                      </m:rPr>
                      <a:rPr lang="en-US" sz="2200" dirty="0"/>
                      <m:t> = 0.1018</m:t>
                    </m:r>
                  </m:oMath>
                </a14:m>
                <a:endParaRPr lang="en-US" sz="2200" dirty="0"/>
              </a:p>
              <a:p>
                <a:pPr marL="285750" indent="-285750">
                  <a:buFont typeface="Arial" charset="0"/>
                  <a:buChar char="•"/>
                </a:pPr>
                <a:endParaRPr lang="en-US" sz="2200" dirty="0" smtClean="0"/>
              </a:p>
              <a:p>
                <a:r>
                  <a:rPr lang="en-US" sz="2500" b="1" dirty="0" smtClean="0"/>
                  <a:t>Backward Movement</a:t>
                </a:r>
                <a:endParaRPr lang="en-US" sz="2500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/>
                  <a:t>position</a:t>
                </a:r>
                <a:r>
                  <a:rPr lang="en-US" sz="2200" dirty="0"/>
                  <a:t> = -</a:t>
                </a:r>
                <a:r>
                  <a:rPr lang="en-US" sz="2200" dirty="0" smtClean="0"/>
                  <a:t>0.0536*(</a:t>
                </a:r>
                <a:r>
                  <a:rPr lang="en-US" sz="2200" dirty="0"/>
                  <a:t>t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) + 0.9699*t - </a:t>
                </a:r>
                <a:r>
                  <a:rPr lang="en-US" sz="2200" dirty="0" smtClean="0"/>
                  <a:t>0.3489</a:t>
                </a:r>
                <a:endParaRPr lang="en-US" sz="22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 smtClean="0"/>
                  <a:t>velocity</a:t>
                </a:r>
                <a:r>
                  <a:rPr lang="en-US" sz="2200" dirty="0" smtClean="0"/>
                  <a:t> = -0.1073*t </a:t>
                </a:r>
                <a:r>
                  <a:rPr lang="en-US" sz="2200" dirty="0"/>
                  <a:t>+ </a:t>
                </a:r>
                <a:r>
                  <a:rPr lang="en-US" sz="2200" dirty="0" smtClean="0"/>
                  <a:t>0.9699</a:t>
                </a:r>
                <a:endParaRPr lang="en-US" sz="22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200" b="1" dirty="0" smtClean="0"/>
                  <a:t>acceleration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= </a:t>
                </a:r>
                <a:r>
                  <a:rPr lang="en-US" sz="2200" dirty="0" smtClean="0"/>
                  <a:t>-0.1073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349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Kinematics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4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334374" cy="472440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700" dirty="0"/>
              <a:t>Force of friction on the four axles</a:t>
            </a:r>
          </a:p>
          <a:p>
            <a:pPr marL="285750" indent="-285750">
              <a:buFontTx/>
              <a:buChar char="-"/>
            </a:pPr>
            <a:r>
              <a:rPr lang="en-US" sz="2700" dirty="0"/>
              <a:t>Force of friction between the wheels and the floor</a:t>
            </a:r>
          </a:p>
          <a:p>
            <a:pPr marL="285750" indent="-285750">
              <a:buFontTx/>
              <a:buChar char="-"/>
            </a:pPr>
            <a:r>
              <a:rPr lang="en-US" sz="2700" dirty="0"/>
              <a:t>Force of friction between the string and the </a:t>
            </a:r>
            <a:r>
              <a:rPr lang="en-US" sz="2700" dirty="0" smtClean="0"/>
              <a:t>wood</a:t>
            </a:r>
          </a:p>
          <a:p>
            <a:pPr marL="285750" indent="-285750">
              <a:buFontTx/>
              <a:buChar char="-"/>
            </a:pPr>
            <a:r>
              <a:rPr lang="en-US" sz="2700" dirty="0" smtClean="0"/>
              <a:t>Force of friction on the pulley</a:t>
            </a:r>
          </a:p>
          <a:p>
            <a:pPr marL="285750" indent="-285750">
              <a:buFontTx/>
              <a:buChar char="-"/>
            </a:pPr>
            <a:r>
              <a:rPr lang="en-US" sz="2700" dirty="0" smtClean="0"/>
              <a:t>Weight (gravitational force) of the mass</a:t>
            </a:r>
          </a:p>
          <a:p>
            <a:pPr marL="285750" indent="-285750">
              <a:buFontTx/>
              <a:buChar char="-"/>
            </a:pPr>
            <a:r>
              <a:rPr lang="en-US" sz="2700" dirty="0" smtClean="0"/>
              <a:t>Tension on the springs</a:t>
            </a:r>
          </a:p>
          <a:p>
            <a:pPr marL="285750" indent="-285750">
              <a:buFontTx/>
              <a:buChar char="-"/>
            </a:pPr>
            <a:r>
              <a:rPr lang="en-US" sz="2700" dirty="0" smtClean="0"/>
              <a:t>Air resistance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Forces </a:t>
            </a:r>
            <a:r>
              <a:rPr lang="en-US" dirty="0" smtClean="0"/>
              <a:t>(some are negligible)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Solving for the force and energy of the spring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534400" cy="42952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49946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7187297"/>
              </p:ext>
            </p:extLst>
          </p:nvPr>
        </p:nvGraphicFramePr>
        <p:xfrm>
          <a:off x="685800" y="2057400"/>
          <a:ext cx="768032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929130"/>
                <a:gridCol w="1536065"/>
                <a:gridCol w="1536065"/>
                <a:gridCol w="153606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 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(kg)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∆h 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(m)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angle 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3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(N)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Solving for the force and energy of the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6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Solving for the </a:t>
            </a:r>
            <a:r>
              <a:rPr lang="en-US" b="1" dirty="0" smtClean="0"/>
              <a:t>force and energy of </a:t>
            </a:r>
            <a:r>
              <a:rPr lang="en-US" b="1" dirty="0"/>
              <a:t>the spring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26729"/>
            <a:ext cx="4724400" cy="3200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4800" y="4724400"/>
                <a:ext cx="8334374" cy="47244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2700" b="1" dirty="0" smtClean="0"/>
                  <a:t>Graph of Spring Force </a:t>
                </a:r>
                <a:r>
                  <a:rPr lang="en-US" sz="2700" b="1" dirty="0" err="1" smtClean="0"/>
                  <a:t>vs</a:t>
                </a:r>
                <a:r>
                  <a:rPr lang="en-US" sz="2700" b="1" dirty="0" smtClean="0"/>
                  <a:t> ∆h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/>
                        </a:rPr>
                        <m:t>𝑊</m:t>
                      </m:r>
                      <m:r>
                        <a:rPr lang="en-US" sz="2700" b="0" i="1" smtClean="0">
                          <a:latin typeface="Cambria Math"/>
                        </a:rPr>
                        <m:t>(</m:t>
                      </m:r>
                      <m:r>
                        <a:rPr lang="en-US" sz="2700" b="0" i="1" smtClean="0">
                          <a:latin typeface="Cambria Math"/>
                        </a:rPr>
                        <m:t>𝑥</m:t>
                      </m:r>
                      <m:r>
                        <a:rPr lang="en-US" sz="27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7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7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700" b="0" i="1" smtClean="0">
                                  <a:latin typeface="Cambria Math"/>
                                </a:rPr>
                                <m:t>332.3</m:t>
                              </m:r>
                              <m:r>
                                <a:rPr lang="en-US" sz="27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700" b="0" i="1" baseline="3000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700" b="0" i="1" smtClean="0">
                                  <a:latin typeface="Cambria Math"/>
                                </a:rPr>
                                <m:t>−69.51</m:t>
                              </m:r>
                              <m:r>
                                <a:rPr lang="en-US" sz="27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700" b="0" i="1" smtClean="0">
                                  <a:latin typeface="Cambria Math"/>
                                </a:rPr>
                                <m:t>+5.502</m:t>
                              </m:r>
                            </m:e>
                          </m:d>
                          <m:r>
                            <a:rPr lang="en-US" sz="27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7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/>
                        </a:rPr>
                        <m:t>𝑊</m:t>
                      </m:r>
                      <m:r>
                        <a:rPr lang="en-US" sz="2700" b="0" i="1" smtClean="0">
                          <a:latin typeface="Cambria Math"/>
                        </a:rPr>
                        <m:t>(</m:t>
                      </m:r>
                      <m:r>
                        <a:rPr lang="en-US" sz="2700" b="0" i="1" smtClean="0">
                          <a:latin typeface="Cambria Math"/>
                        </a:rPr>
                        <m:t>𝑥</m:t>
                      </m:r>
                      <m:r>
                        <a:rPr lang="en-US" sz="2700" b="0" i="1" smtClean="0">
                          <a:latin typeface="Cambria Math"/>
                        </a:rPr>
                        <m:t>)=110.77</m:t>
                      </m:r>
                      <m:r>
                        <a:rPr lang="en-US" sz="2700" b="0" i="1" smtClean="0">
                          <a:latin typeface="Cambria Math"/>
                        </a:rPr>
                        <m:t>𝑥</m:t>
                      </m:r>
                      <m:r>
                        <a:rPr lang="en-US" sz="2700" b="0" i="1" baseline="30000" smtClean="0">
                          <a:latin typeface="Cambria Math"/>
                        </a:rPr>
                        <m:t>3</m:t>
                      </m:r>
                      <m:r>
                        <a:rPr lang="en-US" sz="2700" b="0" i="1" smtClean="0">
                          <a:latin typeface="Cambria Math"/>
                        </a:rPr>
                        <m:t>−34.76</m:t>
                      </m:r>
                      <m:r>
                        <a:rPr lang="en-US" sz="2700" b="0" i="1" smtClean="0">
                          <a:latin typeface="Cambria Math"/>
                        </a:rPr>
                        <m:t>𝑥</m:t>
                      </m:r>
                      <m:r>
                        <a:rPr lang="en-US" sz="2700" b="0" i="1" baseline="30000" smtClean="0">
                          <a:latin typeface="Cambria Math"/>
                        </a:rPr>
                        <m:t>2</m:t>
                      </m:r>
                      <m:r>
                        <a:rPr lang="en-US" sz="2700" b="0" i="1" smtClean="0">
                          <a:latin typeface="Cambria Math"/>
                        </a:rPr>
                        <m:t>+5.502</m:t>
                      </m:r>
                      <m:r>
                        <a:rPr lang="en-US" sz="27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4800" y="4724400"/>
                <a:ext cx="8334374" cy="4724400"/>
              </a:xfrm>
              <a:blipFill rotWithShape="1">
                <a:blip r:embed="rId3"/>
                <a:stretch>
                  <a:fillRect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01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10574" cy="516636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sz="3500" dirty="0" smtClean="0"/>
              <a:t>m g h		  </a:t>
            </a:r>
            <a:r>
              <a:rPr lang="en-US" sz="3500" dirty="0" smtClean="0">
                <a:sym typeface="Wingdings" pitchFamily="2" charset="2"/>
              </a:rPr>
              <a:t>	        ½ m v</a:t>
            </a:r>
            <a:r>
              <a:rPr lang="en-US" sz="3500" baseline="30000" dirty="0" smtClean="0">
                <a:sym typeface="Wingdings" pitchFamily="2" charset="2"/>
              </a:rPr>
              <a:t>2</a:t>
            </a:r>
          </a:p>
          <a:p>
            <a:r>
              <a:rPr lang="en-US" sz="3500" dirty="0">
                <a:sym typeface="Wingdings" pitchFamily="2" charset="2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Works and Energy</a:t>
            </a:r>
            <a:br>
              <a:rPr lang="en-US" b="1" dirty="0" smtClean="0"/>
            </a:br>
            <a:r>
              <a:rPr lang="en-US" dirty="0" smtClean="0"/>
              <a:t>Forward Movement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321004" y="1524000"/>
            <a:ext cx="2057400" cy="1371600"/>
            <a:chOff x="685813" y="4071251"/>
            <a:chExt cx="215643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685813" y="4071251"/>
              <a:ext cx="2156430" cy="1371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52769" y="4138207"/>
              <a:ext cx="2022518" cy="1237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Kinetic energy of the car</a:t>
              </a:r>
              <a:endParaRPr lang="en-US" sz="1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00200" y="1524000"/>
            <a:ext cx="2057400" cy="1371600"/>
            <a:chOff x="0" y="1023259"/>
            <a:chExt cx="3105802" cy="1371600"/>
          </a:xfrm>
        </p:grpSpPr>
        <p:sp>
          <p:nvSpPr>
            <p:cNvPr id="11" name="Rounded Rectangle 10"/>
            <p:cNvSpPr/>
            <p:nvPr/>
          </p:nvSpPr>
          <p:spPr>
            <a:xfrm>
              <a:off x="0" y="1023259"/>
              <a:ext cx="3105802" cy="1371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66956" y="1090215"/>
              <a:ext cx="2971890" cy="1237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Gravitational potential energy on the hanging mass</a:t>
              </a:r>
              <a:endParaRPr lang="en-US" sz="1900" kern="1200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582766" y="1987550"/>
            <a:ext cx="1802119" cy="4445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2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10574" cy="516636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sz="3500" baseline="30000" dirty="0" smtClean="0">
              <a:sym typeface="Wingdings" pitchFamily="2" charset="2"/>
            </a:endParaRPr>
          </a:p>
          <a:p>
            <a:r>
              <a:rPr lang="en-US" sz="3500" baseline="30000" dirty="0">
                <a:sym typeface="Wingdings" pitchFamily="2" charset="2"/>
              </a:rPr>
              <a:t>	 </a:t>
            </a:r>
            <a:r>
              <a:rPr lang="en-US" sz="3500" dirty="0" smtClean="0">
                <a:sym typeface="Wingdings" pitchFamily="2" charset="2"/>
              </a:rPr>
              <a:t>        ½ k x</a:t>
            </a:r>
            <a:r>
              <a:rPr lang="en-US" sz="3500" baseline="30000" dirty="0" smtClean="0">
                <a:sym typeface="Wingdings" pitchFamily="2" charset="2"/>
              </a:rPr>
              <a:t>2	   </a:t>
            </a:r>
            <a:r>
              <a:rPr lang="en-US" sz="3500" dirty="0" smtClean="0">
                <a:sym typeface="Wingdings" pitchFamily="2" charset="2"/>
              </a:rPr>
              <a:t>		½ m v</a:t>
            </a:r>
            <a:r>
              <a:rPr lang="en-US" sz="3500" baseline="30000" dirty="0" smtClean="0">
                <a:sym typeface="Wingdings" pitchFamily="2" charset="2"/>
              </a:rPr>
              <a:t>2</a:t>
            </a:r>
            <a:endParaRPr lang="en-US" sz="3500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Works and Energy</a:t>
            </a:r>
            <a:br>
              <a:rPr lang="en-US" b="1" dirty="0" smtClean="0"/>
            </a:br>
            <a:r>
              <a:rPr lang="en-US" dirty="0" smtClean="0"/>
              <a:t>Backward Movement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5321004" y="1600200"/>
            <a:ext cx="2057400" cy="1371600"/>
            <a:chOff x="685813" y="4071251"/>
            <a:chExt cx="2156430" cy="1371600"/>
          </a:xfrm>
        </p:grpSpPr>
        <p:sp>
          <p:nvSpPr>
            <p:cNvPr id="29" name="Rounded Rectangle 28"/>
            <p:cNvSpPr/>
            <p:nvPr/>
          </p:nvSpPr>
          <p:spPr>
            <a:xfrm>
              <a:off x="685813" y="4071251"/>
              <a:ext cx="2156430" cy="1371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752769" y="4138207"/>
              <a:ext cx="2022518" cy="1237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Kinetic energy of the car</a:t>
              </a:r>
              <a:endParaRPr lang="en-US" sz="19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00200" y="1600200"/>
            <a:ext cx="2057400" cy="1371600"/>
            <a:chOff x="0" y="1023259"/>
            <a:chExt cx="3105802" cy="1371600"/>
          </a:xfrm>
        </p:grpSpPr>
        <p:sp>
          <p:nvSpPr>
            <p:cNvPr id="32" name="Rounded Rectangle 31"/>
            <p:cNvSpPr/>
            <p:nvPr/>
          </p:nvSpPr>
          <p:spPr>
            <a:xfrm>
              <a:off x="0" y="1023259"/>
              <a:ext cx="3105802" cy="1371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66956" y="1090215"/>
              <a:ext cx="2971890" cy="1237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/>
              <a:r>
                <a:rPr lang="en-US" sz="2000" dirty="0"/>
                <a:t>Spring potential energy on the mousetrap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3613246" y="2063750"/>
            <a:ext cx="1802119" cy="4445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7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Price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5109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Wheels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85109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Mouse trap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7691" y="403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 Stands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7691" y="464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ails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5920" y="525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8357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4*1.5$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4888" y="27816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8*0.25$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33694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2$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403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2*2$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464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2*0.1$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525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0.5$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" y="5867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wooden parts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5867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0" y="27816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150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17.7$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To get the maximum travel distance and least displacement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Minimize the friction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Equalize the power for forward and backward motion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Come up with a braking system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Find the most balance weight</a:t>
            </a:r>
          </a:p>
          <a:p>
            <a:endParaRPr lang="en-US" sz="3000" dirty="0" smtClean="0"/>
          </a:p>
          <a:p>
            <a:pPr marL="285750" indent="-285750">
              <a:buFont typeface="Arial" charset="0"/>
              <a:buChar char="•"/>
            </a:pPr>
            <a:endParaRPr lang="en-US" sz="3000" dirty="0" smtClean="0"/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3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59081"/>
            <a:ext cx="2194302" cy="408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14600"/>
            <a:ext cx="2844924" cy="408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7200"/>
            <a:ext cx="3830369" cy="3235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59080"/>
            <a:ext cx="2194302" cy="40843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14599"/>
            <a:ext cx="2844924" cy="40843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7199"/>
            <a:ext cx="3830369" cy="32357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55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6248400" cy="5470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834"/>
            <a:ext cx="7680960" cy="831669"/>
          </a:xfrm>
        </p:spPr>
        <p:txBody>
          <a:bodyPr/>
          <a:lstStyle/>
          <a:p>
            <a:r>
              <a:rPr lang="en-US" b="1" dirty="0" smtClean="0"/>
              <a:t>Final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4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Graph of Position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LoggerPro</a:t>
            </a:r>
            <a:r>
              <a:rPr lang="en-US" b="1" dirty="0"/>
              <a:t> - Video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(Forward Movement - Mass)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8095615" cy="41211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939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Graph of Velocity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LoggerPro</a:t>
            </a:r>
            <a:r>
              <a:rPr lang="en-US" b="1" dirty="0"/>
              <a:t> - Video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(Forward Movement - Mass)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8333105" cy="44843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907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Graph of Acceleration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LoggerPro</a:t>
            </a:r>
            <a:r>
              <a:rPr lang="en-US" b="1" dirty="0"/>
              <a:t> - Video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(Forward Movement - Mass)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781800" cy="46239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2945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Graph of Position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LoggerPro</a:t>
            </a:r>
            <a:r>
              <a:rPr lang="en-US" b="1" dirty="0"/>
              <a:t> - Video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(Backward Movement – Mousetrap)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1981200"/>
            <a:ext cx="7927975" cy="445643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901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710</TotalTime>
  <Words>405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Mylar</vt:lpstr>
      <vt:lpstr>Project 1 – Out and Back Physics 4A </vt:lpstr>
      <vt:lpstr>PowerPoint Presentation</vt:lpstr>
      <vt:lpstr>Mission Design</vt:lpstr>
      <vt:lpstr>PowerPoint Presentation</vt:lpstr>
      <vt:lpstr>Final Design</vt:lpstr>
      <vt:lpstr>LoggerPro - Video Analysis (Forward Movement - Mass)</vt:lpstr>
      <vt:lpstr>LoggerPro - Video Analysis (Forward Movement - Mass)</vt:lpstr>
      <vt:lpstr>LoggerPro - Video Analysis (Forward Movement - Mass)</vt:lpstr>
      <vt:lpstr>LoggerPro - Video Analysis (Backward Movement – Mousetrap)</vt:lpstr>
      <vt:lpstr>LoggerPro - Video Analysis (Backward Movement – Mousetrap)</vt:lpstr>
      <vt:lpstr>LoggerPro - Video Analysis (Backward Movement – Mousetrap)</vt:lpstr>
      <vt:lpstr>Measurable Data</vt:lpstr>
      <vt:lpstr>Kinematics</vt:lpstr>
      <vt:lpstr>Forces (some are negligible)</vt:lpstr>
      <vt:lpstr>Solving for the force and energy of the spring</vt:lpstr>
      <vt:lpstr>Solving for the force and energy of the spring</vt:lpstr>
      <vt:lpstr>Solving for the force and energy of the spring</vt:lpstr>
      <vt:lpstr>Works and Energy Forward Movement</vt:lpstr>
      <vt:lpstr>Works and Energy Backward Movement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Physics 4A Prof. Mason</dc:title>
  <dc:creator>Faith</dc:creator>
  <cp:lastModifiedBy>Faith</cp:lastModifiedBy>
  <cp:revision>33</cp:revision>
  <dcterms:created xsi:type="dcterms:W3CDTF">2010-10-03T03:20:30Z</dcterms:created>
  <dcterms:modified xsi:type="dcterms:W3CDTF">2012-05-30T19:02:32Z</dcterms:modified>
</cp:coreProperties>
</file>