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3" r:id="rId4"/>
    <p:sldId id="273" r:id="rId5"/>
    <p:sldId id="264" r:id="rId6"/>
    <p:sldId id="257" r:id="rId7"/>
    <p:sldId id="268" r:id="rId8"/>
    <p:sldId id="258" r:id="rId9"/>
    <p:sldId id="269" r:id="rId10"/>
    <p:sldId id="260" r:id="rId11"/>
    <p:sldId id="272" r:id="rId12"/>
    <p:sldId id="265" r:id="rId13"/>
    <p:sldId id="266" r:id="rId14"/>
    <p:sldId id="267" r:id="rId15"/>
    <p:sldId id="270" r:id="rId16"/>
    <p:sldId id="271" r:id="rId17"/>
    <p:sldId id="26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E0BED-92CA-4B2E-8A6B-CFD2A7CDE08C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2A25E-771F-4193-9058-70FB99554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B22B-827D-4C68-A4CC-241BFB77D0BA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42871-BCED-40D2-BBEA-4C7DE0DBC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364A-4915-4BBC-B68D-817328798E68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C458-A86A-4389-A07D-2C541130D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71C0E-6DCC-4E69-A21B-0D2FBB9CEEFC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C29D-8CDA-49EE-956B-515131CE4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E5663-88DF-49D2-9C34-68DA13BB92F4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781B1-E742-4249-AE7C-5019A325A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E45D-3175-4730-851A-B5CD2AB9F7D4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B04-446E-4314-83BC-5CB2A73E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55E1C-304F-45C5-8C8A-4AA3C0540D58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4F2F-DAF5-4796-894D-1CC6F8579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964CA-17EF-4944-B6F1-49838DBE0D1A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567DE-5940-4547-B50A-A7485F6FE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6283D-12E5-497E-968B-F25AA168D70E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A6D80-FDDF-4219-8082-1F81B461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0736-4BA2-4815-A79E-7188FA1FE811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22452-9CEA-493A-9800-CEDB03563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D1D10-7D9F-4379-AE2C-D81C8EACD424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14B76-F722-4245-88BC-CED2F579A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53A2BB-5C24-4C4F-AF36-AE832F23D0AE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0B6B74-BA5F-4574-8846-040290FE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65" r:id="rId5"/>
    <p:sldLayoutId id="2147483766" r:id="rId6"/>
    <p:sldLayoutId id="2147483770" r:id="rId7"/>
    <p:sldLayoutId id="2147483771" r:id="rId8"/>
    <p:sldLayoutId id="2147483772" r:id="rId9"/>
    <p:sldLayoutId id="2147483767" r:id="rId10"/>
    <p:sldLayoutId id="21474837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K-3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thinkquest.org/10568/aerodynamics/forces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"/>
            <a:ext cx="374808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077200" cy="2895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Physics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4A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Project #2  – To Mars!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486400" y="4114800"/>
            <a:ext cx="2819400" cy="2338388"/>
          </a:xfrm>
        </p:spPr>
        <p:txBody>
          <a:bodyPr/>
          <a:lstStyle/>
          <a:p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 Richard The</a:t>
            </a:r>
          </a:p>
          <a:p>
            <a:pPr>
              <a:buFontTx/>
              <a:buChar char="-"/>
            </a:pPr>
            <a:endParaRPr lang="en-US" sz="25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Atlas V-541 </a:t>
            </a:r>
            <a:r>
              <a:rPr lang="en-US" b="0" dirty="0" smtClean="0">
                <a:solidFill>
                  <a:schemeClr val="accent1">
                    <a:satMod val="150000"/>
                  </a:schemeClr>
                </a:solidFill>
              </a:rPr>
              <a:t>(stage 3)</a:t>
            </a:r>
            <a:endParaRPr lang="en-US" b="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0" y="1774825"/>
            <a:ext cx="4114800" cy="4625975"/>
          </a:xfrm>
        </p:spPr>
        <p:txBody>
          <a:bodyPr/>
          <a:lstStyle/>
          <a:p>
            <a:r>
              <a:rPr lang="en-US" sz="2300" dirty="0" smtClean="0"/>
              <a:t>Payload</a:t>
            </a:r>
          </a:p>
          <a:p>
            <a:pPr lvl="1"/>
            <a:r>
              <a:rPr lang="en-US" sz="2500" dirty="0" smtClean="0"/>
              <a:t>mass = 3,000 kg</a:t>
            </a:r>
          </a:p>
          <a:p>
            <a:pPr marL="1143000" lvl="2"/>
            <a:r>
              <a:rPr lang="en-US" sz="2100" dirty="0" smtClean="0"/>
              <a:t>1,000kg “Curiosity” + accessories &amp; landing craft</a:t>
            </a:r>
          </a:p>
          <a:p>
            <a:pPr marL="914400" lvl="2" indent="0">
              <a:buNone/>
            </a:pPr>
            <a:endParaRPr lang="en-US" sz="2100" dirty="0" smtClean="0"/>
          </a:p>
          <a:p>
            <a:pPr marL="914400" lvl="2" indent="0">
              <a:buNone/>
            </a:pPr>
            <a:endParaRPr lang="en-US" sz="2100" dirty="0" smtClean="0"/>
          </a:p>
          <a:p>
            <a:pPr marL="585787"/>
            <a:r>
              <a:rPr lang="en-US" sz="2300" dirty="0" smtClean="0"/>
              <a:t>Total Fuel Used = 478,650 kg</a:t>
            </a:r>
          </a:p>
        </p:txBody>
      </p:sp>
      <p:sp>
        <p:nvSpPr>
          <p:cNvPr id="19459" name="Content Placeholder 2"/>
          <p:cNvSpPr txBox="1">
            <a:spLocks/>
          </p:cNvSpPr>
          <p:nvPr/>
        </p:nvSpPr>
        <p:spPr bwMode="auto">
          <a:xfrm>
            <a:off x="457200" y="1774825"/>
            <a:ext cx="41148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2300" dirty="0">
                <a:latin typeface="Corbel" pitchFamily="34" charset="0"/>
              </a:rPr>
              <a:t>Space Maneuvering </a:t>
            </a:r>
            <a:r>
              <a:rPr lang="en-US" sz="2300" dirty="0" smtClean="0">
                <a:latin typeface="Corbel" pitchFamily="34" charset="0"/>
              </a:rPr>
              <a:t>Thruster (NK-43)</a:t>
            </a:r>
            <a:endParaRPr lang="en-US" sz="2300" dirty="0">
              <a:latin typeface="Corbel" pitchFamily="34" charset="0"/>
            </a:endParaRP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 dirty="0">
                <a:latin typeface="Corbel" pitchFamily="34" charset="0"/>
              </a:rPr>
              <a:t>v</a:t>
            </a:r>
            <a:r>
              <a:rPr lang="en-US" sz="2500" baseline="-25000" dirty="0">
                <a:latin typeface="Corbel" pitchFamily="34" charset="0"/>
              </a:rPr>
              <a:t>ex</a:t>
            </a:r>
            <a:r>
              <a:rPr lang="en-US" sz="2500" dirty="0">
                <a:latin typeface="Corbel" pitchFamily="34" charset="0"/>
              </a:rPr>
              <a:t> = </a:t>
            </a:r>
            <a:r>
              <a:rPr lang="en-US" sz="2500" dirty="0" smtClean="0">
                <a:latin typeface="Corbel" pitchFamily="34" charset="0"/>
              </a:rPr>
              <a:t>3,248 </a:t>
            </a:r>
            <a:r>
              <a:rPr lang="en-US" sz="2500" dirty="0">
                <a:latin typeface="Corbel" pitchFamily="34" charset="0"/>
              </a:rPr>
              <a:t>m/s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 dirty="0" err="1" smtClean="0">
                <a:latin typeface="Corbel" pitchFamily="34" charset="0"/>
              </a:rPr>
              <a:t>F</a:t>
            </a:r>
            <a:r>
              <a:rPr lang="en-US" sz="2500" baseline="-25000" dirty="0" err="1" smtClean="0">
                <a:latin typeface="Corbel" pitchFamily="34" charset="0"/>
              </a:rPr>
              <a:t>thrust</a:t>
            </a:r>
            <a:r>
              <a:rPr lang="en-US" sz="2500" dirty="0" smtClean="0">
                <a:latin typeface="Corbel" pitchFamily="34" charset="0"/>
              </a:rPr>
              <a:t> = 1,753.8 </a:t>
            </a:r>
            <a:r>
              <a:rPr lang="en-US" sz="2500" dirty="0" err="1">
                <a:latin typeface="Corbel" pitchFamily="34" charset="0"/>
              </a:rPr>
              <a:t>k</a:t>
            </a:r>
            <a:r>
              <a:rPr lang="en-US" sz="2500" dirty="0" err="1" smtClean="0">
                <a:latin typeface="Corbel" pitchFamily="34" charset="0"/>
              </a:rPr>
              <a:t>N</a:t>
            </a:r>
            <a:endParaRPr lang="en-US" sz="2500" dirty="0">
              <a:latin typeface="Corbel" pitchFamily="34" charset="0"/>
            </a:endParaRP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 dirty="0" err="1">
                <a:latin typeface="Corbel" pitchFamily="34" charset="0"/>
              </a:rPr>
              <a:t>I</a:t>
            </a:r>
            <a:r>
              <a:rPr lang="en-US" sz="2500" baseline="-25000" dirty="0" err="1">
                <a:latin typeface="Corbel" pitchFamily="34" charset="0"/>
              </a:rPr>
              <a:t>sp</a:t>
            </a:r>
            <a:r>
              <a:rPr lang="en-US" sz="2500" dirty="0">
                <a:latin typeface="Corbel" pitchFamily="34" charset="0"/>
              </a:rPr>
              <a:t> = 331 seconds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 dirty="0" err="1">
                <a:latin typeface="Corbel" pitchFamily="34" charset="0"/>
              </a:rPr>
              <a:t>m</a:t>
            </a:r>
            <a:r>
              <a:rPr lang="en-US" sz="2500" baseline="-25000" dirty="0" err="1">
                <a:latin typeface="Corbel" pitchFamily="34" charset="0"/>
              </a:rPr>
              <a:t>dry</a:t>
            </a:r>
            <a:r>
              <a:rPr lang="en-US" sz="2500" baseline="-25000" dirty="0">
                <a:latin typeface="Corbel" pitchFamily="34" charset="0"/>
              </a:rPr>
              <a:t> </a:t>
            </a:r>
            <a:r>
              <a:rPr lang="en-US" sz="2500" dirty="0">
                <a:latin typeface="Corbel" pitchFamily="34" charset="0"/>
              </a:rPr>
              <a:t>= </a:t>
            </a:r>
            <a:r>
              <a:rPr lang="en-US" sz="2500" dirty="0" smtClean="0">
                <a:latin typeface="Corbel" pitchFamily="34" charset="0"/>
              </a:rPr>
              <a:t>1,235 </a:t>
            </a:r>
            <a:r>
              <a:rPr lang="en-US" sz="2500" dirty="0">
                <a:latin typeface="Corbel" pitchFamily="34" charset="0"/>
              </a:rPr>
              <a:t>Kg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NK-43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dirty="0"/>
              <a:t>NK-33</a:t>
            </a:r>
            <a:r>
              <a:rPr lang="en-US" sz="2700" dirty="0"/>
              <a:t> and </a:t>
            </a:r>
            <a:r>
              <a:rPr lang="en-US" sz="2700" b="1" dirty="0"/>
              <a:t>NK-43</a:t>
            </a:r>
            <a:r>
              <a:rPr lang="en-US" sz="2700" dirty="0"/>
              <a:t> are rocket engines designed and built in the late 1960s and early 1970s by the </a:t>
            </a:r>
            <a:r>
              <a:rPr lang="en-US" sz="2700" dirty="0" err="1"/>
              <a:t>Kuznetsov</a:t>
            </a:r>
            <a:r>
              <a:rPr lang="en-US" sz="2700" dirty="0"/>
              <a:t> Design </a:t>
            </a:r>
            <a:r>
              <a:rPr lang="en-US" sz="2700" dirty="0" smtClean="0"/>
              <a:t>Bureau</a:t>
            </a:r>
            <a:r>
              <a:rPr lang="en-US" sz="2700" dirty="0"/>
              <a:t>.</a:t>
            </a:r>
            <a:r>
              <a:rPr lang="en-US" sz="2700" dirty="0" smtClean="0"/>
              <a:t> </a:t>
            </a:r>
            <a:r>
              <a:rPr lang="en-US" sz="2700" dirty="0"/>
              <a:t>They were intended for the ill-fated Soviet N-1 rocket moon shot. The NK-33 engine achieves the highest thrust-to-weight ratio of any Earth-</a:t>
            </a:r>
            <a:r>
              <a:rPr lang="en-US" sz="2700" dirty="0" err="1"/>
              <a:t>launchable</a:t>
            </a:r>
            <a:r>
              <a:rPr lang="en-US" sz="2700" dirty="0"/>
              <a:t> rocket engine, whilst achieving a very high specific impulse. NK-33 is by many measures the highest performance LOX/Kerosene rocket engine ever </a:t>
            </a:r>
            <a:r>
              <a:rPr lang="en-US" sz="2700" dirty="0" smtClean="0"/>
              <a:t>created.</a:t>
            </a:r>
          </a:p>
          <a:p>
            <a:r>
              <a:rPr lang="en-US" sz="2800" dirty="0">
                <a:hlinkClick r:id="rId2"/>
              </a:rPr>
              <a:t>http://en.wikipedia.org/wiki/NK-33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557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Distance from the Earth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048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3313" y="1774825"/>
            <a:ext cx="6937375" cy="46259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Distance from Mars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150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3313" y="1774825"/>
            <a:ext cx="6937375" cy="46259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Air Drag (Earth)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253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03313" y="1774825"/>
            <a:ext cx="6937375" cy="46259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Gravitational Potential Energy (Earth)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4" y="1774825"/>
            <a:ext cx="7304171" cy="4625975"/>
          </a:xfrm>
        </p:spPr>
      </p:pic>
    </p:spTree>
    <p:extLst>
      <p:ext uri="{BB962C8B-B14F-4D97-AF65-F5344CB8AC3E}">
        <p14:creationId xmlns:p14="http://schemas.microsoft.com/office/powerpoint/2010/main" val="2920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Gravitational Potential Energy (Mars)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9" y="1774825"/>
            <a:ext cx="6938962" cy="4625975"/>
          </a:xfrm>
        </p:spPr>
      </p:pic>
    </p:spTree>
    <p:extLst>
      <p:ext uri="{BB962C8B-B14F-4D97-AF65-F5344CB8AC3E}">
        <p14:creationId xmlns:p14="http://schemas.microsoft.com/office/powerpoint/2010/main" val="3458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1775"/>
            <a:ext cx="9144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Resources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http://www.jpl.nasa.gov/</a:t>
            </a:r>
          </a:p>
          <a:p>
            <a:r>
              <a:rPr lang="en-US" sz="2800" smtClean="0"/>
              <a:t>http://www.spacelaunchreport.com/atlas5.html</a:t>
            </a:r>
          </a:p>
          <a:p>
            <a:r>
              <a:rPr lang="en-US" sz="2800" smtClean="0"/>
              <a:t>http://library.thinkquest.org/10568/aerodynamics/forces.html</a:t>
            </a:r>
          </a:p>
          <a:p>
            <a:r>
              <a:rPr lang="en-US" sz="2800" smtClean="0"/>
              <a:t>http://www.astronautix.com</a:t>
            </a:r>
          </a:p>
          <a:p>
            <a:endParaRPr lang="en-US" sz="28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1775"/>
            <a:ext cx="9144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Setting Up the Solar System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975"/>
          </a:xfrm>
        </p:spPr>
        <p:txBody>
          <a:bodyPr/>
          <a:lstStyle/>
          <a:p>
            <a:r>
              <a:rPr lang="en-US" sz="2400" smtClean="0"/>
              <a:t>Defined the properties of the planets &amp; moons</a:t>
            </a:r>
          </a:p>
          <a:p>
            <a:r>
              <a:rPr lang="en-US" sz="2400" smtClean="0"/>
              <a:t>Getting them to orbit correctly</a:t>
            </a:r>
          </a:p>
          <a:p>
            <a:r>
              <a:rPr lang="en-US" sz="2400" smtClean="0"/>
              <a:t>Selecting a launch date</a:t>
            </a:r>
          </a:p>
          <a:p>
            <a:pPr lvl="1"/>
            <a:r>
              <a:rPr lang="en-US" sz="2200" smtClean="0"/>
              <a:t>With a launch date we set the start positions of the planets by using data from JPL horizon (http://www.jpl.nasa.gov/)</a:t>
            </a:r>
          </a:p>
          <a:p>
            <a:pPr lvl="1"/>
            <a:r>
              <a:rPr lang="en-US" sz="2200" smtClean="0"/>
              <a:t>Converted the data to polar coordinates to create an angle corresponding to each planets (and moons) start point. </a:t>
            </a:r>
          </a:p>
          <a:p>
            <a:pPr lvl="1"/>
            <a:r>
              <a:rPr lang="en-US" sz="2200" smtClean="0"/>
              <a:t>With this the planets where then updated to start at the corresponding starting angles and given distance so they mimic their positions on the given date.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1775"/>
            <a:ext cx="9144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Setting Up the Launch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Calculated the acceleration due to the rockets thrust from its changing mass and changing velocity.</a:t>
            </a:r>
          </a:p>
          <a:p>
            <a:r>
              <a:rPr lang="en-US" sz="2400" smtClean="0"/>
              <a:t>Determined the angle at which the space craft launched/rotates from.</a:t>
            </a:r>
          </a:p>
          <a:p>
            <a:r>
              <a:rPr lang="en-US" sz="2400" smtClean="0"/>
              <a:t>Incorporation of air drag</a:t>
            </a:r>
          </a:p>
          <a:p>
            <a:pPr lvl="1"/>
            <a:r>
              <a:rPr lang="en-US" sz="2000" smtClean="0"/>
              <a:t>Found equations to determine the variables of air drag.</a:t>
            </a:r>
          </a:p>
          <a:p>
            <a:pPr lvl="2"/>
            <a:r>
              <a:rPr lang="en-US" sz="1800" smtClean="0"/>
              <a:t>Calculated the cross-sectional area of the Atlas V rocket to be that or a circle with a diameter 3.81 meters.</a:t>
            </a:r>
          </a:p>
          <a:p>
            <a:pPr lvl="2"/>
            <a:r>
              <a:rPr lang="en-US" sz="1800" smtClean="0"/>
              <a:t>Found the coefficient of drag to be 0.4, the coefficient of streamline model rockets (</a:t>
            </a:r>
            <a:r>
              <a:rPr lang="en-US" sz="1800" smtClean="0">
                <a:hlinkClick r:id="rId3"/>
              </a:rPr>
              <a:t>http://library.thinkquest.org/10568/aerodynamics/forces.html</a:t>
            </a:r>
            <a:r>
              <a:rPr lang="en-US" sz="1800" smtClean="0"/>
              <a:t>)</a:t>
            </a:r>
          </a:p>
          <a:p>
            <a:pPr lvl="1"/>
            <a:r>
              <a:rPr lang="en-US" sz="2000" smtClean="0"/>
              <a:t>Shut off the pressure equation at 44,300 meters so we would not get imaginary numbers.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baseline="-25000" smtClean="0">
                        <a:latin typeface="Cambria Math"/>
                      </a:rPr>
                      <m:t>𝑡h𝑟𝑢𝑠𝑡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𝐼𝑠𝑝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baseline="-25000" smtClean="0">
                        <a:latin typeface="Cambria Math"/>
                      </a:rPr>
                      <m:t>𝑜𝑟𝑏𝑖𝑡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Acceleration from a rocket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r>
                          <a:rPr lang="en-US" i="1" baseline="-25000">
                            <a:latin typeface="Cambria Math"/>
                          </a:rPr>
                          <m:t>𝑡h𝑟𝑢𝑠𝑡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𝑑𝑖𝑟𝑒𝑐𝑡𝑖𝑜𝑛𝑎𝑙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𝑣𝑒𝑐𝑡𝑜𝑟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1242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Atlas V-541</a:t>
            </a:r>
            <a:endParaRPr lang="en-US" b="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638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200" y="1592263"/>
            <a:ext cx="3657600" cy="50371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Atlas V-541 </a:t>
            </a:r>
            <a:r>
              <a:rPr lang="en-US" b="0" dirty="0" smtClean="0">
                <a:solidFill>
                  <a:schemeClr val="accent1">
                    <a:satMod val="150000"/>
                  </a:schemeClr>
                </a:solidFill>
              </a:rPr>
              <a:t>(stage 1)</a:t>
            </a:r>
            <a:endParaRPr lang="en-US" b="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0" y="1774825"/>
            <a:ext cx="4114800" cy="4625975"/>
          </a:xfrm>
        </p:spPr>
        <p:txBody>
          <a:bodyPr/>
          <a:lstStyle/>
          <a:p>
            <a:r>
              <a:rPr lang="en-US" sz="2300" smtClean="0"/>
              <a:t>Aerojets (4)</a:t>
            </a:r>
          </a:p>
          <a:p>
            <a:pPr lvl="1"/>
            <a:r>
              <a:rPr lang="en-US" sz="2500" smtClean="0"/>
              <a:t>F</a:t>
            </a:r>
            <a:r>
              <a:rPr lang="en-US" sz="2500" baseline="-25000" smtClean="0"/>
              <a:t>thrust</a:t>
            </a:r>
            <a:r>
              <a:rPr lang="en-US" sz="2500" smtClean="0"/>
              <a:t> = 1,270 kN</a:t>
            </a:r>
          </a:p>
          <a:p>
            <a:pPr lvl="1"/>
            <a:r>
              <a:rPr lang="en-US" sz="2500" smtClean="0"/>
              <a:t>m</a:t>
            </a:r>
            <a:r>
              <a:rPr lang="en-US" sz="2500" baseline="-25000" smtClean="0"/>
              <a:t>total</a:t>
            </a:r>
            <a:r>
              <a:rPr lang="en-US" sz="2500" smtClean="0"/>
              <a:t> = 40,820 kg</a:t>
            </a:r>
          </a:p>
          <a:p>
            <a:pPr lvl="1"/>
            <a:r>
              <a:rPr lang="en-US" sz="2500" smtClean="0"/>
              <a:t>m</a:t>
            </a:r>
            <a:r>
              <a:rPr lang="en-US" sz="2500" baseline="-25000" smtClean="0"/>
              <a:t>propellant</a:t>
            </a:r>
            <a:r>
              <a:rPr lang="en-US" sz="2500" smtClean="0"/>
              <a:t> = 36,820 kg</a:t>
            </a:r>
          </a:p>
          <a:p>
            <a:pPr lvl="1"/>
            <a:r>
              <a:rPr lang="en-US" sz="2500" smtClean="0"/>
              <a:t>Burn Rate = 529 kg/s</a:t>
            </a:r>
          </a:p>
          <a:p>
            <a:pPr lvl="1"/>
            <a:r>
              <a:rPr lang="en-US" sz="2500" smtClean="0"/>
              <a:t>I</a:t>
            </a:r>
            <a:r>
              <a:rPr lang="en-US" sz="2500" baseline="-25000" smtClean="0"/>
              <a:t>sp</a:t>
            </a:r>
            <a:r>
              <a:rPr lang="en-US" sz="2500" smtClean="0"/>
              <a:t> = 245 seconds</a:t>
            </a:r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457200" y="1774825"/>
            <a:ext cx="41148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2300">
                <a:latin typeface="Corbel" pitchFamily="34" charset="0"/>
              </a:rPr>
              <a:t>CCB (Common Core Booster)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F</a:t>
            </a:r>
            <a:r>
              <a:rPr lang="en-US" sz="2500" baseline="-25000">
                <a:latin typeface="Corbel" pitchFamily="34" charset="0"/>
              </a:rPr>
              <a:t>thrust</a:t>
            </a:r>
            <a:r>
              <a:rPr lang="en-US" sz="2500">
                <a:latin typeface="Corbel" pitchFamily="34" charset="0"/>
              </a:rPr>
              <a:t> = 4,152 kN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m</a:t>
            </a:r>
            <a:r>
              <a:rPr lang="en-US" sz="2500" baseline="-25000">
                <a:latin typeface="Corbel" pitchFamily="34" charset="0"/>
              </a:rPr>
              <a:t>total</a:t>
            </a:r>
            <a:r>
              <a:rPr lang="en-US" sz="2500">
                <a:latin typeface="Corbel" pitchFamily="34" charset="0"/>
              </a:rPr>
              <a:t> = 307,000 kg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m</a:t>
            </a:r>
            <a:r>
              <a:rPr lang="en-US" sz="2500" baseline="-25000">
                <a:latin typeface="Corbel" pitchFamily="34" charset="0"/>
              </a:rPr>
              <a:t>fuel</a:t>
            </a:r>
            <a:r>
              <a:rPr lang="en-US" sz="2500">
                <a:latin typeface="Corbel" pitchFamily="34" charset="0"/>
              </a:rPr>
              <a:t> = 284,450 kg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Burn Rate = 1,360.9 kg/s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t</a:t>
            </a:r>
            <a:r>
              <a:rPr lang="en-US" sz="2500" baseline="-25000">
                <a:latin typeface="Corbel" pitchFamily="34" charset="0"/>
              </a:rPr>
              <a:t>burn</a:t>
            </a:r>
            <a:r>
              <a:rPr lang="en-US" sz="2500">
                <a:latin typeface="Corbel" pitchFamily="34" charset="0"/>
              </a:rPr>
              <a:t> = 253 seconds</a:t>
            </a:r>
          </a:p>
          <a:p>
            <a:pPr marL="730250" lvl="1" indent="-2730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</a:pPr>
            <a:r>
              <a:rPr lang="en-US" sz="2500">
                <a:latin typeface="Corbel" pitchFamily="34" charset="0"/>
              </a:rPr>
              <a:t>I</a:t>
            </a:r>
            <a:r>
              <a:rPr lang="en-US" sz="2500" baseline="-25000">
                <a:latin typeface="Corbel" pitchFamily="34" charset="0"/>
              </a:rPr>
              <a:t>sp</a:t>
            </a:r>
            <a:r>
              <a:rPr lang="en-US" sz="2500">
                <a:latin typeface="Corbel" pitchFamily="34" charset="0"/>
              </a:rPr>
              <a:t> = 311 seconds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Atlas V-541 </a:t>
            </a:r>
            <a:r>
              <a:rPr lang="en-US" b="0" dirty="0">
                <a:solidFill>
                  <a:schemeClr val="accent1">
                    <a:satMod val="150000"/>
                  </a:schemeClr>
                </a:solidFill>
              </a:rPr>
              <a:t>(stage 1)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97000"/>
            <a:ext cx="3962400" cy="264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40200"/>
            <a:ext cx="3962400" cy="264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9" y="4140200"/>
            <a:ext cx="3962400" cy="264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9" y="1397000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Atlas V-541 </a:t>
            </a:r>
            <a:r>
              <a:rPr lang="en-US" b="0" dirty="0" smtClean="0">
                <a:solidFill>
                  <a:schemeClr val="accent1">
                    <a:satMod val="150000"/>
                  </a:schemeClr>
                </a:solidFill>
              </a:rPr>
              <a:t>(stage 2)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Centaur</a:t>
            </a:r>
          </a:p>
          <a:p>
            <a:pPr lvl="1"/>
            <a:r>
              <a:rPr lang="en-US" smtClean="0"/>
              <a:t>F</a:t>
            </a:r>
            <a:r>
              <a:rPr lang="en-US" baseline="-25000" smtClean="0"/>
              <a:t>thrust</a:t>
            </a:r>
            <a:r>
              <a:rPr lang="en-US" smtClean="0"/>
              <a:t> = 99.2 kN</a:t>
            </a:r>
          </a:p>
          <a:p>
            <a:pPr lvl="1"/>
            <a:r>
              <a:rPr lang="en-US" smtClean="0"/>
              <a:t>m</a:t>
            </a:r>
            <a:r>
              <a:rPr lang="en-US" baseline="-25000" smtClean="0"/>
              <a:t>total</a:t>
            </a:r>
            <a:r>
              <a:rPr lang="en-US" smtClean="0"/>
              <a:t> = 18,710 kg</a:t>
            </a:r>
          </a:p>
          <a:p>
            <a:pPr lvl="1"/>
            <a:r>
              <a:rPr lang="en-US" smtClean="0"/>
              <a:t>m</a:t>
            </a:r>
            <a:r>
              <a:rPr lang="en-US" baseline="-25000" smtClean="0"/>
              <a:t>fuel</a:t>
            </a:r>
            <a:r>
              <a:rPr lang="en-US" smtClean="0"/>
              <a:t> = 16,805 kg</a:t>
            </a:r>
          </a:p>
          <a:p>
            <a:pPr lvl="1"/>
            <a:r>
              <a:rPr lang="en-US" smtClean="0"/>
              <a:t>Burn Rate = 22.42 kg/s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burn</a:t>
            </a:r>
            <a:r>
              <a:rPr lang="en-US" smtClean="0"/>
              <a:t> = 738 seconds</a:t>
            </a:r>
          </a:p>
          <a:p>
            <a:pPr lvl="1"/>
            <a:r>
              <a:rPr lang="en-US" smtClean="0"/>
              <a:t>I</a:t>
            </a:r>
            <a:r>
              <a:rPr lang="en-US" baseline="-25000" smtClean="0"/>
              <a:t>sp</a:t>
            </a:r>
            <a:r>
              <a:rPr lang="en-US" smtClean="0"/>
              <a:t> = 451 seconds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Atlas V-541 </a:t>
            </a:r>
            <a:r>
              <a:rPr lang="en-US" b="0" smtClean="0">
                <a:solidFill>
                  <a:schemeClr val="accent1">
                    <a:satMod val="150000"/>
                  </a:schemeClr>
                </a:solidFill>
              </a:rPr>
              <a:t>(stage 2)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46200"/>
            <a:ext cx="4038600" cy="269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82869"/>
            <a:ext cx="4038600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82869"/>
            <a:ext cx="4038600" cy="269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71600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392</TotalTime>
  <Words>439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Physics 4A Project #2  – To Mars!</vt:lpstr>
      <vt:lpstr>Setting Up the Solar System</vt:lpstr>
      <vt:lpstr>Setting Up the Launch</vt:lpstr>
      <vt:lpstr>Formulas</vt:lpstr>
      <vt:lpstr>Atlas V-541</vt:lpstr>
      <vt:lpstr>Atlas V-541 (stage 1)</vt:lpstr>
      <vt:lpstr>Atlas V-541 (stage 1)</vt:lpstr>
      <vt:lpstr>Atlas V-541 (stage 2)</vt:lpstr>
      <vt:lpstr>Atlas V-541 (stage 2)</vt:lpstr>
      <vt:lpstr>Atlas V-541 (stage 3)</vt:lpstr>
      <vt:lpstr>NK-43</vt:lpstr>
      <vt:lpstr>Distance from the Earth</vt:lpstr>
      <vt:lpstr>Distance from Mars</vt:lpstr>
      <vt:lpstr>Air Drag (Earth)</vt:lpstr>
      <vt:lpstr>Gravitational Potential Energy (Earth)</vt:lpstr>
      <vt:lpstr>Gravitational Potential Energy (Mars)</vt:lpstr>
      <vt:lpstr>Resources</vt:lpstr>
    </vt:vector>
  </TitlesOfParts>
  <Company>Mt. San Antonio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4A Prof. Mason Project #2</dc:title>
  <dc:creator>CSCI140</dc:creator>
  <cp:lastModifiedBy>Faith</cp:lastModifiedBy>
  <cp:revision>35</cp:revision>
  <dcterms:created xsi:type="dcterms:W3CDTF">2010-11-05T16:40:46Z</dcterms:created>
  <dcterms:modified xsi:type="dcterms:W3CDTF">2012-05-30T19:03:07Z</dcterms:modified>
</cp:coreProperties>
</file>