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8"/>
  </p:notesMasterIdLst>
  <p:sldIdLst>
    <p:sldId id="361" r:id="rId5"/>
    <p:sldId id="370" r:id="rId6"/>
    <p:sldId id="387" r:id="rId7"/>
    <p:sldId id="409" r:id="rId8"/>
    <p:sldId id="410" r:id="rId9"/>
    <p:sldId id="413" r:id="rId10"/>
    <p:sldId id="414" r:id="rId11"/>
    <p:sldId id="374" r:id="rId12"/>
    <p:sldId id="390" r:id="rId13"/>
    <p:sldId id="411" r:id="rId14"/>
    <p:sldId id="412" r:id="rId15"/>
    <p:sldId id="381" r:id="rId16"/>
    <p:sldId id="384" r:id="rId17"/>
    <p:sldId id="427" r:id="rId18"/>
    <p:sldId id="428" r:id="rId19"/>
    <p:sldId id="429" r:id="rId20"/>
    <p:sldId id="430" r:id="rId21"/>
    <p:sldId id="431" r:id="rId22"/>
    <p:sldId id="439" r:id="rId23"/>
    <p:sldId id="441" r:id="rId24"/>
    <p:sldId id="436" r:id="rId25"/>
    <p:sldId id="437" r:id="rId26"/>
    <p:sldId id="440" r:id="rId27"/>
    <p:sldId id="438" r:id="rId28"/>
    <p:sldId id="442" r:id="rId29"/>
    <p:sldId id="380" r:id="rId30"/>
    <p:sldId id="408" r:id="rId31"/>
    <p:sldId id="416" r:id="rId32"/>
    <p:sldId id="417" r:id="rId33"/>
    <p:sldId id="418" r:id="rId34"/>
    <p:sldId id="419" r:id="rId35"/>
    <p:sldId id="423" r:id="rId36"/>
    <p:sldId id="424" r:id="rId37"/>
    <p:sldId id="426" r:id="rId38"/>
    <p:sldId id="420" r:id="rId39"/>
    <p:sldId id="421" r:id="rId40"/>
    <p:sldId id="382" r:id="rId41"/>
    <p:sldId id="383" r:id="rId42"/>
    <p:sldId id="415" r:id="rId43"/>
    <p:sldId id="433" r:id="rId44"/>
    <p:sldId id="432" r:id="rId45"/>
    <p:sldId id="434" r:id="rId46"/>
    <p:sldId id="435" r:id="rId4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論文報告" id="{8C8FB700-4561-4CDF-BA4A-D8693C64E09F}">
          <p14:sldIdLst>
            <p14:sldId id="361"/>
            <p14:sldId id="370"/>
            <p14:sldId id="387"/>
            <p14:sldId id="409"/>
            <p14:sldId id="410"/>
            <p14:sldId id="413"/>
            <p14:sldId id="414"/>
            <p14:sldId id="374"/>
            <p14:sldId id="390"/>
            <p14:sldId id="411"/>
            <p14:sldId id="412"/>
            <p14:sldId id="381"/>
            <p14:sldId id="384"/>
            <p14:sldId id="427"/>
            <p14:sldId id="428"/>
            <p14:sldId id="429"/>
            <p14:sldId id="430"/>
            <p14:sldId id="431"/>
            <p14:sldId id="439"/>
            <p14:sldId id="441"/>
            <p14:sldId id="436"/>
            <p14:sldId id="437"/>
            <p14:sldId id="440"/>
            <p14:sldId id="438"/>
            <p14:sldId id="442"/>
            <p14:sldId id="380"/>
            <p14:sldId id="408"/>
            <p14:sldId id="416"/>
            <p14:sldId id="417"/>
            <p14:sldId id="418"/>
            <p14:sldId id="419"/>
            <p14:sldId id="423"/>
            <p14:sldId id="424"/>
            <p14:sldId id="426"/>
            <p14:sldId id="420"/>
            <p14:sldId id="421"/>
            <p14:sldId id="382"/>
            <p14:sldId id="383"/>
            <p14:sldId id="415"/>
            <p14:sldId id="433"/>
            <p14:sldId id="432"/>
            <p14:sldId id="434"/>
            <p14:sldId id="4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C5739"/>
    <a:srgbClr val="FFF2CC"/>
    <a:srgbClr val="FFF4EE"/>
    <a:srgbClr val="B0BCDE"/>
    <a:srgbClr val="FFFFFF"/>
    <a:srgbClr val="332600"/>
    <a:srgbClr val="00FF00"/>
    <a:srgbClr val="E6E6E6"/>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0121" autoAdjust="0"/>
  </p:normalViewPr>
  <p:slideViewPr>
    <p:cSldViewPr snapToGrid="0">
      <p:cViewPr varScale="1">
        <p:scale>
          <a:sx n="88" d="100"/>
          <a:sy n="88" d="100"/>
        </p:scale>
        <p:origin x="13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DB7D5-B3B7-4E95-B3FE-1B7924D2CB21}" type="datetimeFigureOut">
              <a:rPr lang="zh-TW" altLang="en-US" smtClean="0"/>
              <a:t>2025/3/20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81A89-F49C-4B7C-BAF2-AEF3048EC1FE}" type="slidenum">
              <a:rPr lang="zh-TW" altLang="en-US" smtClean="0"/>
              <a:t>‹#›</a:t>
            </a:fld>
            <a:endParaRPr lang="zh-TW" altLang="en-US"/>
          </a:p>
        </p:txBody>
      </p:sp>
    </p:spTree>
    <p:extLst>
      <p:ext uri="{BB962C8B-B14F-4D97-AF65-F5344CB8AC3E}">
        <p14:creationId xmlns:p14="http://schemas.microsoft.com/office/powerpoint/2010/main" val="889039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1</a:t>
            </a:fld>
            <a:endParaRPr lang="zh-TW" altLang="en-US"/>
          </a:p>
        </p:txBody>
      </p:sp>
    </p:spTree>
    <p:extLst>
      <p:ext uri="{BB962C8B-B14F-4D97-AF65-F5344CB8AC3E}">
        <p14:creationId xmlns:p14="http://schemas.microsoft.com/office/powerpoint/2010/main" val="609213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早期</a:t>
            </a:r>
            <a:r>
              <a:rPr lang="en-US" altLang="zh-TW" dirty="0"/>
              <a:t>?</a:t>
            </a:r>
            <a:r>
              <a:rPr lang="zh-TW" altLang="en-US" dirty="0"/>
              <a:t>的研究集中於 </a:t>
            </a:r>
            <a:r>
              <a:rPr lang="en-US" altLang="zh-TW" dirty="0"/>
              <a:t>web navigation </a:t>
            </a:r>
            <a:r>
              <a:rPr lang="zh-TW" altLang="en-US" dirty="0"/>
              <a:t>任務，利用 </a:t>
            </a:r>
            <a:r>
              <a:rPr lang="en-US" altLang="zh-TW" dirty="0"/>
              <a:t>MLLMs </a:t>
            </a:r>
            <a:r>
              <a:rPr lang="zh-TW" altLang="en-US" dirty="0"/>
              <a:t>與網頁介面進行互動（</a:t>
            </a:r>
            <a:r>
              <a:rPr lang="en-US" altLang="zh-TW" dirty="0"/>
              <a:t>Gur </a:t>
            </a:r>
            <a:r>
              <a:rPr lang="zh-TW" altLang="en-US" dirty="0"/>
              <a:t>等，</a:t>
            </a:r>
            <a:r>
              <a:rPr lang="en-US" altLang="zh-TW" dirty="0"/>
              <a:t>2024</a:t>
            </a:r>
            <a:r>
              <a:rPr lang="zh-TW" altLang="en-US" dirty="0"/>
              <a:t>；</a:t>
            </a:r>
            <a:r>
              <a:rPr lang="en-US" altLang="zh-TW" dirty="0"/>
              <a:t>He </a:t>
            </a:r>
            <a:r>
              <a:rPr lang="zh-TW" altLang="en-US" dirty="0"/>
              <a:t>等，</a:t>
            </a:r>
            <a:r>
              <a:rPr lang="en-US" altLang="zh-TW" dirty="0"/>
              <a:t>2024</a:t>
            </a:r>
            <a:r>
              <a:rPr lang="zh-TW" altLang="en-US" dirty="0"/>
              <a:t>；</a:t>
            </a:r>
            <a:r>
              <a:rPr lang="en-US" altLang="zh-TW" dirty="0"/>
              <a:t>Kim </a:t>
            </a:r>
            <a:r>
              <a:rPr lang="zh-TW" altLang="en-US" dirty="0"/>
              <a:t>等，</a:t>
            </a:r>
            <a:r>
              <a:rPr lang="en-US" altLang="zh-TW" dirty="0"/>
              <a:t>2023</a:t>
            </a:r>
            <a:r>
              <a:rPr lang="zh-TW" altLang="en-US" dirty="0"/>
              <a:t>；</a:t>
            </a:r>
            <a:r>
              <a:rPr lang="en-US" altLang="zh-TW" dirty="0"/>
              <a:t>Shaw </a:t>
            </a:r>
            <a:r>
              <a:rPr lang="zh-TW" altLang="en-US" dirty="0"/>
              <a:t>等，</a:t>
            </a:r>
            <a:r>
              <a:rPr lang="en-US" altLang="zh-TW" dirty="0"/>
              <a:t>2023</a:t>
            </a:r>
            <a:r>
              <a:rPr lang="zh-TW" altLang="en-US" dirty="0"/>
              <a:t>；</a:t>
            </a:r>
            <a:r>
              <a:rPr lang="en-US" altLang="zh-TW" dirty="0" err="1"/>
              <a:t>Putta</a:t>
            </a:r>
            <a:r>
              <a:rPr lang="en-US" altLang="zh-TW" dirty="0"/>
              <a:t> </a:t>
            </a:r>
            <a:r>
              <a:rPr lang="zh-TW" altLang="en-US" dirty="0"/>
              <a:t>等，</a:t>
            </a:r>
            <a:r>
              <a:rPr lang="en-US" altLang="zh-TW" dirty="0"/>
              <a:t>2024</a:t>
            </a:r>
            <a:r>
              <a:rPr lang="zh-TW" altLang="en-US" dirty="0"/>
              <a:t>）。最近，研究重心已轉向操作系統層級的環境，並開發了像 </a:t>
            </a:r>
            <a:r>
              <a:rPr lang="en-US" altLang="zh-TW" b="1" dirty="0" err="1"/>
              <a:t>OSWorld</a:t>
            </a:r>
            <a:r>
              <a:rPr lang="zh-TW" altLang="en-US" dirty="0"/>
              <a:t>（</a:t>
            </a:r>
            <a:r>
              <a:rPr lang="en-US" altLang="zh-TW" dirty="0" err="1"/>
              <a:t>Xie</a:t>
            </a:r>
            <a:r>
              <a:rPr lang="en-US" altLang="zh-TW" dirty="0"/>
              <a:t> </a:t>
            </a:r>
            <a:r>
              <a:rPr lang="zh-TW" altLang="en-US" dirty="0"/>
              <a:t>等，</a:t>
            </a:r>
            <a:r>
              <a:rPr lang="en-US" altLang="zh-TW" dirty="0"/>
              <a:t>2024</a:t>
            </a:r>
            <a:r>
              <a:rPr lang="zh-TW" altLang="en-US" dirty="0"/>
              <a:t>）和 </a:t>
            </a:r>
            <a:r>
              <a:rPr lang="en-US" altLang="zh-TW" b="1" dirty="0" err="1"/>
              <a:t>WindowsAgentArena</a:t>
            </a:r>
            <a:r>
              <a:rPr lang="zh-TW" altLang="en-US" dirty="0"/>
              <a:t> 這樣的基準測試和框架，用於桌面控制，還有 </a:t>
            </a:r>
            <a:r>
              <a:rPr lang="en-US" altLang="zh-TW" b="1" dirty="0" err="1"/>
              <a:t>DiGIRL</a:t>
            </a:r>
            <a:r>
              <a:rPr lang="zh-TW" altLang="en-US" dirty="0"/>
              <a:t>（</a:t>
            </a:r>
            <a:r>
              <a:rPr lang="en-US" altLang="zh-TW" dirty="0"/>
              <a:t>Bai </a:t>
            </a:r>
            <a:r>
              <a:rPr lang="zh-TW" altLang="en-US" dirty="0"/>
              <a:t>等，</a:t>
            </a:r>
            <a:r>
              <a:rPr lang="en-US" altLang="zh-TW" dirty="0"/>
              <a:t>2024</a:t>
            </a:r>
            <a:r>
              <a:rPr lang="zh-TW" altLang="en-US" dirty="0"/>
              <a:t>）和 </a:t>
            </a:r>
            <a:r>
              <a:rPr lang="en-US" altLang="zh-TW" b="1" dirty="0" err="1"/>
              <a:t>AndroidWorld</a:t>
            </a:r>
            <a:r>
              <a:rPr lang="zh-TW" altLang="en-US" dirty="0"/>
              <a:t>（</a:t>
            </a:r>
            <a:r>
              <a:rPr lang="en-US" altLang="zh-TW" dirty="0" err="1"/>
              <a:t>Rawles</a:t>
            </a:r>
            <a:r>
              <a:rPr lang="en-US" altLang="zh-TW" dirty="0"/>
              <a:t> </a:t>
            </a:r>
            <a:r>
              <a:rPr lang="zh-TW" altLang="en-US" dirty="0"/>
              <a:t>等，</a:t>
            </a:r>
            <a:r>
              <a:rPr lang="en-US" altLang="zh-TW" dirty="0"/>
              <a:t>2024</a:t>
            </a:r>
            <a:r>
              <a:rPr lang="zh-TW" altLang="en-US" dirty="0"/>
              <a:t>）用於行動裝置環境。</a:t>
            </a:r>
          </a:p>
          <a:p>
            <a:r>
              <a:rPr lang="zh-TW" altLang="en-US" dirty="0"/>
              <a:t>在方法上，早期的 </a:t>
            </a:r>
            <a:r>
              <a:rPr lang="en-US" altLang="zh-TW" dirty="0"/>
              <a:t>GUI </a:t>
            </a:r>
            <a:r>
              <a:rPr lang="zh-TW" altLang="en-US" dirty="0"/>
              <a:t>代理使用了 </a:t>
            </a:r>
            <a:r>
              <a:rPr lang="zh-TW" altLang="en-US" b="1" dirty="0"/>
              <a:t>基於強化學習的 </a:t>
            </a:r>
            <a:r>
              <a:rPr lang="en-US" altLang="zh-TW" dirty="0"/>
              <a:t>behavioral cloning </a:t>
            </a:r>
            <a:r>
              <a:rPr lang="zh-TW" altLang="en-US" dirty="0"/>
              <a:t>（</a:t>
            </a:r>
            <a:r>
              <a:rPr lang="en-US" altLang="zh-TW" dirty="0"/>
              <a:t>Humphreys </a:t>
            </a:r>
            <a:r>
              <a:rPr lang="zh-TW" altLang="en-US" dirty="0"/>
              <a:t>等，</a:t>
            </a:r>
            <a:r>
              <a:rPr lang="en-US" altLang="zh-TW" dirty="0"/>
              <a:t>2022</a:t>
            </a:r>
            <a:r>
              <a:rPr lang="zh-TW" altLang="en-US" dirty="0"/>
              <a:t>）、</a:t>
            </a:r>
            <a:r>
              <a:rPr lang="en-US" altLang="zh-TW" dirty="0"/>
              <a:t>in-context trajectory examples </a:t>
            </a:r>
            <a:r>
              <a:rPr lang="zh-TW" altLang="en-US" dirty="0"/>
              <a:t>（</a:t>
            </a:r>
            <a:r>
              <a:rPr lang="en-US" altLang="zh-TW" dirty="0"/>
              <a:t>Zheng </a:t>
            </a:r>
            <a:r>
              <a:rPr lang="zh-TW" altLang="en-US" dirty="0"/>
              <a:t>等，</a:t>
            </a:r>
            <a:r>
              <a:rPr lang="en-US" altLang="zh-TW" dirty="0"/>
              <a:t>2024b</a:t>
            </a:r>
            <a:r>
              <a:rPr lang="zh-TW" altLang="en-US" dirty="0"/>
              <a:t>）、</a:t>
            </a:r>
            <a:r>
              <a:rPr lang="en-US" altLang="zh-TW" dirty="0"/>
              <a:t>state-dependent offline experience </a:t>
            </a:r>
            <a:r>
              <a:rPr lang="zh-TW" altLang="en-US" dirty="0"/>
              <a:t>（</a:t>
            </a:r>
            <a:r>
              <a:rPr lang="en-US" altLang="zh-TW" dirty="0"/>
              <a:t>Fu </a:t>
            </a:r>
            <a:r>
              <a:rPr lang="zh-TW" altLang="en-US" dirty="0"/>
              <a:t>等，</a:t>
            </a:r>
            <a:r>
              <a:rPr lang="en-US" altLang="zh-TW" dirty="0"/>
              <a:t>2024b</a:t>
            </a:r>
            <a:r>
              <a:rPr lang="zh-TW" altLang="en-US" dirty="0"/>
              <a:t>）和</a:t>
            </a:r>
            <a:r>
              <a:rPr lang="en-US" altLang="zh-TW" dirty="0"/>
              <a:t>reusable skill generation </a:t>
            </a:r>
            <a:r>
              <a:rPr lang="zh-TW" altLang="en-US" dirty="0"/>
              <a:t>（</a:t>
            </a:r>
            <a:r>
              <a:rPr lang="en-US" altLang="zh-TW" dirty="0"/>
              <a:t>Wang </a:t>
            </a:r>
            <a:r>
              <a:rPr lang="zh-TW" altLang="en-US" dirty="0"/>
              <a:t>等，</a:t>
            </a:r>
            <a:r>
              <a:rPr lang="en-US" altLang="zh-TW" dirty="0"/>
              <a:t>2024</a:t>
            </a:r>
            <a:r>
              <a:rPr lang="zh-TW" altLang="en-US" dirty="0"/>
              <a:t>）。作者的研究貢獻了獨特的模組，如 </a:t>
            </a:r>
            <a:r>
              <a:rPr lang="en-US" altLang="zh-TW" b="1" dirty="0">
                <a:solidFill>
                  <a:srgbClr val="0000FF"/>
                </a:solidFill>
              </a:rPr>
              <a:t>experience-augmented hierarchical planning</a:t>
            </a:r>
            <a:r>
              <a:rPr lang="zh-TW" altLang="en-US" b="1" dirty="0">
                <a:solidFill>
                  <a:srgbClr val="0000FF"/>
                </a:solidFill>
              </a:rPr>
              <a:t> </a:t>
            </a:r>
            <a:r>
              <a:rPr lang="zh-TW" altLang="en-US" dirty="0"/>
              <a:t>和 </a:t>
            </a:r>
            <a:r>
              <a:rPr lang="en-US" altLang="zh-TW" b="1" dirty="0"/>
              <a:t>ACI</a:t>
            </a:r>
            <a:r>
              <a:rPr lang="zh-TW" altLang="en-US" dirty="0"/>
              <a:t>，並將其與創新的 </a:t>
            </a:r>
            <a:r>
              <a:rPr lang="en-US" altLang="zh-TW" b="1" dirty="0">
                <a:solidFill>
                  <a:srgbClr val="0000FF"/>
                </a:solidFill>
              </a:rPr>
              <a:t>continual memory update framework</a:t>
            </a:r>
            <a:r>
              <a:rPr lang="zh-TW" altLang="en-US" b="1" dirty="0">
                <a:solidFill>
                  <a:srgbClr val="0000FF"/>
                </a:solidFill>
              </a:rPr>
              <a:t> </a:t>
            </a:r>
            <a:r>
              <a:rPr lang="zh-TW" altLang="en-US" dirty="0"/>
              <a:t>整合，用於 </a:t>
            </a:r>
            <a:r>
              <a:rPr lang="en-US" altLang="zh-TW" dirty="0"/>
              <a:t>GUI </a:t>
            </a:r>
            <a:r>
              <a:rPr lang="zh-TW" altLang="en-US" dirty="0"/>
              <a:t>控制。</a:t>
            </a:r>
          </a:p>
          <a:p>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10</a:t>
            </a:fld>
            <a:endParaRPr lang="zh-TW" altLang="en-US"/>
          </a:p>
        </p:txBody>
      </p:sp>
    </p:spTree>
    <p:extLst>
      <p:ext uri="{BB962C8B-B14F-4D97-AF65-F5344CB8AC3E}">
        <p14:creationId xmlns:p14="http://schemas.microsoft.com/office/powerpoint/2010/main" val="941943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RAG</a:t>
            </a:r>
            <a:r>
              <a:rPr lang="zh-TW" altLang="en-US" dirty="0"/>
              <a:t>（</a:t>
            </a:r>
            <a:r>
              <a:rPr lang="en-US" altLang="zh-TW" dirty="0"/>
              <a:t>Fan </a:t>
            </a:r>
            <a:r>
              <a:rPr lang="zh-TW" altLang="en-US" dirty="0"/>
              <a:t>等，</a:t>
            </a:r>
            <a:r>
              <a:rPr lang="en-US" altLang="zh-TW" dirty="0"/>
              <a:t>2024</a:t>
            </a:r>
            <a:r>
              <a:rPr lang="zh-TW" altLang="en-US" dirty="0"/>
              <a:t>）通過將 </a:t>
            </a:r>
            <a:r>
              <a:rPr lang="en-US" altLang="zh-TW" dirty="0"/>
              <a:t>reliable and up-to-date external</a:t>
            </a:r>
            <a:r>
              <a:rPr lang="zh-TW" altLang="en-US" dirty="0"/>
              <a:t> 的外部知識增強輸入，提升了 </a:t>
            </a:r>
            <a:r>
              <a:rPr lang="en-US" altLang="zh-TW" dirty="0"/>
              <a:t>MLLM </a:t>
            </a:r>
            <a:r>
              <a:rPr lang="zh-TW" altLang="en-US" dirty="0"/>
              <a:t>推理的可靠性。同樣，</a:t>
            </a:r>
            <a:r>
              <a:rPr lang="en-US" altLang="zh-TW" dirty="0"/>
              <a:t>MLLM </a:t>
            </a:r>
            <a:r>
              <a:rPr lang="zh-TW" altLang="en-US" dirty="0"/>
              <a:t>代理也能從 </a:t>
            </a:r>
            <a:r>
              <a:rPr lang="en-US" altLang="zh-TW" dirty="0"/>
              <a:t>retrieving task exemplars </a:t>
            </a:r>
            <a:r>
              <a:rPr lang="zh-TW" altLang="en-US" dirty="0"/>
              <a:t>、</a:t>
            </a:r>
            <a:r>
              <a:rPr lang="en-US" altLang="zh-TW" dirty="0"/>
              <a:t>state-aware guidelines</a:t>
            </a:r>
            <a:r>
              <a:rPr lang="zh-TW" altLang="en-US" dirty="0"/>
              <a:t> 和 </a:t>
            </a:r>
            <a:r>
              <a:rPr lang="en-US" altLang="zh-TW" dirty="0"/>
              <a:t>past experiences </a:t>
            </a:r>
            <a:r>
              <a:rPr lang="zh-TW" altLang="en-US" dirty="0"/>
              <a:t> 中受益。</a:t>
            </a:r>
            <a:endParaRPr lang="en-US" altLang="zh-TW" dirty="0"/>
          </a:p>
          <a:p>
            <a:r>
              <a:rPr lang="zh-TW" altLang="en-US" dirty="0"/>
              <a:t>作者在</a:t>
            </a:r>
            <a:r>
              <a:rPr lang="en-US" altLang="zh-TW" dirty="0"/>
              <a:t>experience for augmentation</a:t>
            </a:r>
            <a:r>
              <a:rPr lang="zh-TW" altLang="en-US" dirty="0"/>
              <a:t>的使用方面有三個不同之處：</a:t>
            </a:r>
            <a:endParaRPr lang="en-US" altLang="zh-TW" dirty="0"/>
          </a:p>
          <a:p>
            <a:r>
              <a:rPr lang="zh-TW" altLang="en-US" dirty="0"/>
              <a:t>作者的</a:t>
            </a:r>
            <a:r>
              <a:rPr lang="en-US" altLang="zh-TW" dirty="0"/>
              <a:t>hierarchical planning</a:t>
            </a:r>
            <a:r>
              <a:rPr lang="zh-TW" altLang="en-US" dirty="0"/>
              <a:t>同時利用了完整的任務經驗和子任務經驗；</a:t>
            </a:r>
          </a:p>
          <a:p>
            <a:r>
              <a:rPr lang="zh-TW" altLang="en-US" dirty="0"/>
              <a:t>完整的任務經驗被總結為一個</a:t>
            </a:r>
            <a:r>
              <a:rPr lang="en-US" altLang="zh-TW" dirty="0"/>
              <a:t>abstractive textual reward </a:t>
            </a:r>
            <a:r>
              <a:rPr lang="zh-TW" altLang="en-US" dirty="0"/>
              <a:t>，用於子任務規劃；</a:t>
            </a:r>
          </a:p>
          <a:p>
            <a:r>
              <a:rPr lang="zh-TW" altLang="en-US" dirty="0"/>
              <a:t>子任務經驗在存儲到記憶之前，會由</a:t>
            </a:r>
            <a:r>
              <a:rPr lang="en-US" altLang="zh-TW" dirty="0"/>
              <a:t>self-evaluator</a:t>
            </a:r>
            <a:r>
              <a:rPr lang="zh-TW" altLang="en-US" dirty="0"/>
              <a:t>進行評估和註釋。</a:t>
            </a:r>
          </a:p>
          <a:p>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11</a:t>
            </a:fld>
            <a:endParaRPr lang="zh-TW" altLang="en-US"/>
          </a:p>
        </p:txBody>
      </p:sp>
    </p:spTree>
    <p:extLst>
      <p:ext uri="{BB962C8B-B14F-4D97-AF65-F5344CB8AC3E}">
        <p14:creationId xmlns:p14="http://schemas.microsoft.com/office/powerpoint/2010/main" val="2351793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136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符號 → 表示一個 </a:t>
            </a:r>
            <a:r>
              <a:rPr lang="zh-TW" altLang="en-US" b="1" dirty="0"/>
              <a:t>映射</a:t>
            </a:r>
            <a:r>
              <a:rPr lang="zh-TW" altLang="en-US" dirty="0"/>
              <a:t>（</a:t>
            </a:r>
            <a:r>
              <a:rPr lang="en-US" altLang="zh-TW" dirty="0"/>
              <a:t>mapping</a:t>
            </a:r>
            <a:r>
              <a:rPr lang="zh-TW" altLang="en-US" dirty="0"/>
              <a:t>）</a:t>
            </a:r>
            <a:br>
              <a:rPr lang="en-US" altLang="zh-TW" dirty="0"/>
            </a:br>
            <a:r>
              <a:rPr lang="en-US" altLang="zh-TW" dirty="0"/>
              <a:t> </a:t>
            </a:r>
            <a:br>
              <a:rPr lang="en-US" altLang="zh-TW" dirty="0"/>
            </a:br>
            <a:r>
              <a:rPr lang="en-US" altLang="zh-TW" dirty="0"/>
              <a:t>GUI-based </a:t>
            </a:r>
            <a:r>
              <a:rPr lang="zh-TW" altLang="en-US" dirty="0"/>
              <a:t>使用者介面的作業系統控制任務可以形式化為 </a:t>
            </a:r>
            <a:r>
              <a:rPr lang="en-US" altLang="zh-TW" dirty="0"/>
              <a:t>Observable Markov Decision Process</a:t>
            </a:r>
            <a:r>
              <a:rPr lang="zh-TW" altLang="en-US" dirty="0"/>
              <a:t>定義為：</a:t>
            </a:r>
            <a:br>
              <a:rPr lang="en-US" altLang="zh-TW" dirty="0"/>
            </a:br>
            <a:br>
              <a:rPr lang="en-US" altLang="zh-TW" dirty="0"/>
            </a:br>
            <a:br>
              <a:rPr lang="en-US" altLang="zh-TW" dirty="0"/>
            </a:br>
            <a:r>
              <a:rPr lang="en-US" altLang="zh-TW" dirty="0"/>
              <a:t>S </a:t>
            </a:r>
            <a:r>
              <a:rPr lang="zh-TW" altLang="en-US" dirty="0"/>
              <a:t>是作業系統的 </a:t>
            </a:r>
            <a:r>
              <a:rPr lang="zh-TW" altLang="en-US" b="1" dirty="0"/>
              <a:t>狀態空間</a:t>
            </a:r>
            <a:r>
              <a:rPr lang="zh-TW" altLang="en-US" dirty="0"/>
              <a:t>（</a:t>
            </a:r>
            <a:r>
              <a:rPr lang="en-US" altLang="zh-TW" dirty="0"/>
              <a:t>State Space</a:t>
            </a:r>
            <a:r>
              <a:rPr lang="zh-TW" altLang="en-US" dirty="0"/>
              <a:t>）。 </a:t>
            </a:r>
            <a:r>
              <a:rPr lang="en-US" altLang="zh-TW" dirty="0"/>
              <a:t>OOO </a:t>
            </a:r>
            <a:r>
              <a:rPr lang="zh-TW" altLang="en-US" dirty="0"/>
              <a:t>是 </a:t>
            </a:r>
            <a:r>
              <a:rPr lang="zh-TW" altLang="en-US" b="1" dirty="0"/>
              <a:t>觀察空間</a:t>
            </a:r>
            <a:r>
              <a:rPr lang="zh-TW" altLang="en-US" dirty="0"/>
              <a:t>（</a:t>
            </a:r>
            <a:r>
              <a:rPr lang="en-US" altLang="zh-TW" dirty="0"/>
              <a:t>Observation Space</a:t>
            </a:r>
            <a:r>
              <a:rPr lang="zh-TW" altLang="en-US" dirty="0"/>
              <a:t>），包括自然語言指令、螢幕截圖、可及性樹等。 </a:t>
            </a:r>
            <a:r>
              <a:rPr lang="en-US" altLang="zh-TW" dirty="0"/>
              <a:t>AAA </a:t>
            </a:r>
            <a:r>
              <a:rPr lang="zh-TW" altLang="en-US" dirty="0"/>
              <a:t>是 </a:t>
            </a:r>
            <a:r>
              <a:rPr lang="zh-TW" altLang="en-US" b="1" dirty="0"/>
              <a:t>行動空間</a:t>
            </a:r>
            <a:r>
              <a:rPr lang="zh-TW" altLang="en-US" dirty="0"/>
              <a:t>（</a:t>
            </a:r>
            <a:r>
              <a:rPr lang="en-US" altLang="zh-TW" dirty="0"/>
              <a:t>Action Space</a:t>
            </a:r>
            <a:r>
              <a:rPr lang="zh-TW" altLang="en-US" dirty="0"/>
              <a:t>），例如點擊（</a:t>
            </a:r>
            <a:r>
              <a:rPr lang="en-US" altLang="zh-TW" dirty="0"/>
              <a:t>clicks</a:t>
            </a:r>
            <a:r>
              <a:rPr lang="zh-TW" altLang="en-US" dirty="0"/>
              <a:t>）、鍵盤輸入（</a:t>
            </a:r>
            <a:r>
              <a:rPr lang="en-US" altLang="zh-TW" dirty="0"/>
              <a:t>keys</a:t>
            </a:r>
            <a:r>
              <a:rPr lang="zh-TW" altLang="en-US" dirty="0"/>
              <a:t>）等。 </a:t>
            </a:r>
            <a:r>
              <a:rPr lang="en-US" altLang="zh-TW" dirty="0"/>
              <a:t>T:S×A→ST : S \times A \</a:t>
            </a:r>
            <a:r>
              <a:rPr lang="en-US" altLang="zh-TW" dirty="0" err="1"/>
              <a:t>rightarrow</a:t>
            </a:r>
            <a:r>
              <a:rPr lang="en-US" altLang="zh-TW" dirty="0"/>
              <a:t> ST:S×A→S </a:t>
            </a:r>
            <a:r>
              <a:rPr lang="zh-TW" altLang="en-US" dirty="0"/>
              <a:t>是 </a:t>
            </a:r>
            <a:r>
              <a:rPr lang="zh-TW" altLang="en-US" b="1" dirty="0"/>
              <a:t>狀態轉移函數</a:t>
            </a:r>
            <a:r>
              <a:rPr lang="zh-TW" altLang="en-US" dirty="0"/>
              <a:t>（</a:t>
            </a:r>
            <a:r>
              <a:rPr lang="en-US" altLang="zh-TW" dirty="0"/>
              <a:t>State Transition Function</a:t>
            </a:r>
            <a:r>
              <a:rPr lang="zh-TW" altLang="en-US" dirty="0"/>
              <a:t>），描述每一個狀態和行動對應的下一個狀態。 </a:t>
            </a:r>
            <a:r>
              <a:rPr lang="en-US" altLang="zh-TW" dirty="0"/>
              <a:t>R:S×A→[0,1]R : S \times A \</a:t>
            </a:r>
            <a:r>
              <a:rPr lang="en-US" altLang="zh-TW" dirty="0" err="1"/>
              <a:t>rightarrow</a:t>
            </a:r>
            <a:r>
              <a:rPr lang="en-US" altLang="zh-TW" dirty="0"/>
              <a:t> [0, 1]R:S×A→[0,1] </a:t>
            </a:r>
            <a:r>
              <a:rPr lang="zh-TW" altLang="en-US" dirty="0"/>
              <a:t>是 </a:t>
            </a:r>
            <a:r>
              <a:rPr lang="zh-TW" altLang="en-US" b="1" dirty="0"/>
              <a:t>獎勳函數</a:t>
            </a:r>
            <a:r>
              <a:rPr lang="zh-TW" altLang="en-US" dirty="0"/>
              <a:t>（</a:t>
            </a:r>
            <a:r>
              <a:rPr lang="en-US" altLang="zh-TW" dirty="0"/>
              <a:t>Reward Function</a:t>
            </a:r>
            <a:r>
              <a:rPr lang="zh-TW" altLang="en-US" dirty="0"/>
              <a:t>），將每一對狀態和行動映射到一個 </a:t>
            </a:r>
            <a:r>
              <a:rPr lang="en-US" altLang="zh-TW" dirty="0"/>
              <a:t>[0, 1] </a:t>
            </a:r>
            <a:r>
              <a:rPr lang="zh-TW" altLang="en-US" dirty="0"/>
              <a:t>範圍內的值，表示該行動的效果。</a:t>
            </a:r>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13</a:t>
            </a:fld>
            <a:endParaRPr lang="zh-TW" altLang="en-US"/>
          </a:p>
        </p:txBody>
      </p:sp>
    </p:spTree>
    <p:extLst>
      <p:ext uri="{BB962C8B-B14F-4D97-AF65-F5344CB8AC3E}">
        <p14:creationId xmlns:p14="http://schemas.microsoft.com/office/powerpoint/2010/main" val="2242800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用戶提供任務 </a:t>
            </a:r>
            <a:r>
              <a:rPr lang="en-US" altLang="zh-TW" dirty="0" err="1"/>
              <a:t>TuT_uTu</a:t>
            </a:r>
            <a:r>
              <a:rPr lang="en-US" altLang="zh-TW" dirty="0"/>
              <a:t>​</a:t>
            </a:r>
            <a:r>
              <a:rPr lang="zh-TW" altLang="en-US" dirty="0"/>
              <a:t>。 管理者基於任務和初始環境觀察進行層次規劃，生成子任務 </a:t>
            </a:r>
            <a:r>
              <a:rPr lang="en-US" altLang="zh-TW" dirty="0"/>
              <a:t>S0,S1,…,SnS_0, S_1, \dots, S_nS0​,S1​,…,Sn​</a:t>
            </a:r>
            <a:r>
              <a:rPr lang="zh-TW" altLang="en-US" dirty="0"/>
              <a:t>。 每個子任務交由工作者執行，並從情節記憶中檢索經驗。 根據當前狀況生成並執行行動。 自我評估模組評估並更新敘述記憶和情節記憶。 循環進行，直到完成所有任務。</a:t>
            </a:r>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14</a:t>
            </a:fld>
            <a:endParaRPr lang="zh-TW" altLang="en-US"/>
          </a:p>
        </p:txBody>
      </p:sp>
    </p:spTree>
    <p:extLst>
      <p:ext uri="{BB962C8B-B14F-4D97-AF65-F5344CB8AC3E}">
        <p14:creationId xmlns:p14="http://schemas.microsoft.com/office/powerpoint/2010/main" val="4271870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a:t>
            </a:r>
            <a:r>
              <a:rPr lang="en-US" altLang="zh-TW" dirty="0"/>
              <a:t>hierarchical planning</a:t>
            </a:r>
            <a:r>
              <a:rPr lang="zh-TW" altLang="en-US" dirty="0"/>
              <a:t>中，</a:t>
            </a:r>
            <a:r>
              <a:rPr lang="en-US" altLang="zh-TW" b="1" dirty="0"/>
              <a:t>Manager</a:t>
            </a:r>
            <a:r>
              <a:rPr lang="zh-TW" altLang="en-US" dirty="0"/>
              <a:t> 將高層次的任務 </a:t>
            </a:r>
            <a:r>
              <a:rPr lang="en-US" altLang="zh-TW" dirty="0"/>
              <a:t>T </a:t>
            </a:r>
            <a:r>
              <a:rPr lang="zh-TW" altLang="en-US" dirty="0"/>
              <a:t>分解為一系列子任務 </a:t>
            </a:r>
            <a:r>
              <a:rPr lang="en-US" altLang="zh-TW" dirty="0"/>
              <a:t>{S1,S2,…,Sn}</a:t>
            </a:r>
            <a:r>
              <a:rPr lang="zh-TW" altLang="en-US" dirty="0"/>
              <a:t>，其中每個子任務 </a:t>
            </a:r>
            <a:r>
              <a:rPr lang="en-US" altLang="zh-TW" dirty="0"/>
              <a:t>Si​ </a:t>
            </a:r>
            <a:r>
              <a:rPr lang="zh-TW" altLang="en-US" dirty="0"/>
              <a:t>都是更具體且可執行的。</a:t>
            </a:r>
            <a:r>
              <a:rPr lang="en-US" altLang="zh-TW" b="1" dirty="0"/>
              <a:t>Manager</a:t>
            </a:r>
            <a:r>
              <a:rPr lang="zh-TW" altLang="en-US" dirty="0"/>
              <a:t> 將這些子任務分配給 </a:t>
            </a:r>
            <a:r>
              <a:rPr lang="en-US" altLang="zh-TW" b="1" dirty="0"/>
              <a:t>Workers</a:t>
            </a:r>
            <a:r>
              <a:rPr lang="zh-TW" altLang="en-US" dirty="0"/>
              <a:t>，由 </a:t>
            </a:r>
            <a:r>
              <a:rPr lang="en-US" altLang="zh-TW" b="1" dirty="0"/>
              <a:t>Workers</a:t>
            </a:r>
            <a:r>
              <a:rPr lang="zh-TW" altLang="en-US" dirty="0"/>
              <a:t> 執行這些子任務，並通過執行低層次的操作來完成。每個 </a:t>
            </a:r>
            <a:r>
              <a:rPr lang="en-US" altLang="zh-TW" b="1" dirty="0"/>
              <a:t>Worker</a:t>
            </a:r>
            <a:r>
              <a:rPr lang="zh-TW" altLang="en-US" dirty="0"/>
              <a:t> 在一個局部的決策迴圈中運作，根據其觀察在每個</a:t>
            </a:r>
            <a:r>
              <a:rPr lang="en-US" altLang="zh-TW" dirty="0"/>
              <a:t>timestep</a:t>
            </a:r>
            <a:r>
              <a:rPr lang="zh-TW" altLang="en-US" dirty="0"/>
              <a:t>選擇行動。這種層次結構使得 </a:t>
            </a:r>
            <a:r>
              <a:rPr lang="en-US" altLang="zh-TW" b="1" dirty="0"/>
              <a:t>Manager</a:t>
            </a:r>
            <a:r>
              <a:rPr lang="zh-TW" altLang="en-US" dirty="0"/>
              <a:t> 可以專注於規劃，而 </a:t>
            </a:r>
            <a:r>
              <a:rPr lang="en-US" altLang="zh-TW" b="1" dirty="0"/>
              <a:t>Workers</a:t>
            </a:r>
            <a:r>
              <a:rPr lang="zh-TW" altLang="en-US" dirty="0"/>
              <a:t> 負責具體的執行。</a:t>
            </a:r>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15</a:t>
            </a:fld>
            <a:endParaRPr lang="zh-TW" altLang="en-US"/>
          </a:p>
        </p:txBody>
      </p:sp>
    </p:spTree>
    <p:extLst>
      <p:ext uri="{BB962C8B-B14F-4D97-AF65-F5344CB8AC3E}">
        <p14:creationId xmlns:p14="http://schemas.microsoft.com/office/powerpoint/2010/main" val="1490511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a:t>Manager</a:t>
            </a:r>
            <a:r>
              <a:rPr lang="zh-TW" altLang="en-US" dirty="0"/>
              <a:t> </a:t>
            </a:r>
            <a:r>
              <a:rPr lang="en-US" altLang="zh-TW" dirty="0"/>
              <a:t>G </a:t>
            </a:r>
            <a:r>
              <a:rPr lang="zh-TW" altLang="en-US" dirty="0"/>
              <a:t>是系統中的主要</a:t>
            </a:r>
            <a:r>
              <a:rPr lang="en-US" altLang="zh-TW" dirty="0"/>
              <a:t>plan generator module </a:t>
            </a:r>
            <a:r>
              <a:rPr lang="zh-TW" altLang="en-US" dirty="0"/>
              <a:t>。它接收來自用戶的任務 </a:t>
            </a:r>
            <a:r>
              <a:rPr lang="en-US" altLang="zh-TW" dirty="0"/>
              <a:t>Tu​ </a:t>
            </a:r>
            <a:r>
              <a:rPr lang="zh-TW" altLang="en-US" dirty="0"/>
              <a:t>和來自 </a:t>
            </a:r>
            <a:r>
              <a:rPr lang="en-US" altLang="zh-TW" b="1" dirty="0"/>
              <a:t>ACI</a:t>
            </a:r>
            <a:r>
              <a:rPr lang="zh-TW" altLang="en-US" dirty="0"/>
              <a:t> 的初始環境觀察 </a:t>
            </a:r>
            <a:r>
              <a:rPr lang="en-US" altLang="zh-TW" dirty="0"/>
              <a:t>O0</a:t>
            </a:r>
            <a:r>
              <a:rPr lang="zh-TW" altLang="en-US" dirty="0"/>
              <a:t>（包括註解過的可及性樹和截圖）作為輸入。</a:t>
            </a:r>
            <a:endParaRPr lang="en-US" altLang="zh-TW" dirty="0"/>
          </a:p>
          <a:p>
            <a:endParaRPr lang="en-US" altLang="zh-TW" dirty="0"/>
          </a:p>
          <a:p>
            <a:r>
              <a:rPr lang="zh-TW" altLang="en-US" dirty="0"/>
              <a:t>管理者根據用戶指令和其觀察生成一個觀察感知查詢 </a:t>
            </a:r>
            <a:r>
              <a:rPr lang="en-US" altLang="zh-TW" dirty="0"/>
              <a:t>Q</a:t>
            </a:r>
            <a:r>
              <a:rPr lang="zh-TW" altLang="en-US" dirty="0"/>
              <a:t>，以 </a:t>
            </a:r>
            <a:r>
              <a:rPr lang="en-US" altLang="zh-TW" dirty="0"/>
              <a:t>"</a:t>
            </a:r>
            <a:r>
              <a:rPr lang="zh-TW" altLang="en-US" dirty="0"/>
              <a:t>如何做 </a:t>
            </a:r>
            <a:r>
              <a:rPr lang="en-US" altLang="zh-TW" dirty="0"/>
              <a:t>X" </a:t>
            </a:r>
            <a:r>
              <a:rPr lang="zh-TW" altLang="en-US" dirty="0"/>
              <a:t>的格式來表達。這個查詢被用於兩種類型的檢索。首先，該查詢會通過 </a:t>
            </a:r>
            <a:r>
              <a:rPr lang="en-US" altLang="zh-TW" b="1" dirty="0" err="1"/>
              <a:t>Perplexica</a:t>
            </a:r>
            <a:r>
              <a:rPr lang="en-US" altLang="zh-TW" b="1" dirty="0"/>
              <a:t> </a:t>
            </a:r>
            <a:r>
              <a:rPr lang="zh-TW" altLang="en-US" b="1" dirty="0"/>
              <a:t>搜索引擎</a:t>
            </a:r>
            <a:r>
              <a:rPr lang="zh-TW" altLang="en-US" dirty="0"/>
              <a:t> 進行線上網絡搜索，以獲取外部知識。然後，這個查詢也會用來從 </a:t>
            </a:r>
            <a:r>
              <a:rPr lang="en-US" altLang="zh-TW" b="1" dirty="0"/>
              <a:t>Manager</a:t>
            </a:r>
            <a:r>
              <a:rPr lang="zh-TW" altLang="en-US" dirty="0"/>
              <a:t> 自身的 </a:t>
            </a:r>
            <a:r>
              <a:rPr lang="zh-TW" altLang="en-US" b="1" dirty="0"/>
              <a:t>敘述記憶</a:t>
            </a:r>
            <a:r>
              <a:rPr lang="zh-TW" altLang="en-US" dirty="0"/>
              <a:t> </a:t>
            </a:r>
            <a:r>
              <a:rPr lang="en-US" altLang="zh-TW" dirty="0"/>
              <a:t>Mn​ </a:t>
            </a:r>
            <a:r>
              <a:rPr lang="zh-TW" altLang="en-US" dirty="0"/>
              <a:t>中檢索類似任務的經驗總結。</a:t>
            </a:r>
            <a:endParaRPr lang="en-US" altLang="zh-TW" dirty="0"/>
          </a:p>
          <a:p>
            <a:endParaRPr lang="en-US" altLang="zh-TW" dirty="0"/>
          </a:p>
          <a:p>
            <a:r>
              <a:rPr lang="en-US" altLang="zh-TW" dirty="0"/>
              <a:t>The retrieval is based on the similarity of the query embedding.</a:t>
            </a:r>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16</a:t>
            </a:fld>
            <a:endParaRPr lang="zh-TW" altLang="en-US"/>
          </a:p>
        </p:txBody>
      </p:sp>
    </p:spTree>
    <p:extLst>
      <p:ext uri="{BB962C8B-B14F-4D97-AF65-F5344CB8AC3E}">
        <p14:creationId xmlns:p14="http://schemas.microsoft.com/office/powerpoint/2010/main" val="2528467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備忘稿版面配置區 2"/>
              <p:cNvSpPr>
                <a:spLocks noGrp="1"/>
              </p:cNvSpPr>
              <p:nvPr>
                <p:ph type="body" idx="1"/>
              </p:nvPr>
            </p:nvSpPr>
            <p:spPr/>
            <p:txBody>
              <a:bodyPr/>
              <a:lstStyle/>
              <a:p>
                <a:r>
                  <a:rPr lang="en-US" altLang="zh-TW" dirty="0"/>
                  <a:t>Narrative Memory </a:t>
                </a:r>
                <a:r>
                  <a:rPr lang="zh-TW" altLang="en-US" dirty="0"/>
                  <a:t>包括成功和失敗的軌跡摘要，其中去除了具體行動，作為抽象的完整任務 </a:t>
                </a:r>
                <a:r>
                  <a:rPr lang="en-US" altLang="zh-TW" dirty="0" err="1"/>
                  <a:t>Enu</a:t>
                </a:r>
                <a:r>
                  <a:rPr lang="en-US" altLang="zh-TW" dirty="0"/>
                  <a:t>​​</a:t>
                </a:r>
                <a:r>
                  <a:rPr lang="zh-TW" altLang="en-US" dirty="0"/>
                  <a:t>。成功或失敗的評估由 </a:t>
                </a:r>
                <a:r>
                  <a:rPr lang="zh-TW" altLang="en-US" b="1" dirty="0"/>
                  <a:t>自我評估器（</a:t>
                </a:r>
                <a:r>
                  <a:rPr lang="en-US" altLang="zh-TW" b="1" dirty="0"/>
                  <a:t>Self-Evaluator, S</a:t>
                </a:r>
                <a:r>
                  <a:rPr lang="zh-TW" altLang="en-US" b="1" dirty="0"/>
                  <a:t>）</a:t>
                </a:r>
                <a:r>
                  <a:rPr lang="zh-TW" altLang="en-US" dirty="0"/>
                  <a:t> 模組進行，且不依賴任何人工反饋或真實標準信息。</a:t>
                </a:r>
                <a:endParaRPr lang="en-US" altLang="zh-TW" dirty="0"/>
              </a:p>
              <a:p>
                <a:endParaRPr lang="zh-TW" altLang="en-US" dirty="0"/>
              </a:p>
              <a:p>
                <a:r>
                  <a:rPr lang="zh-TW" altLang="en-US" dirty="0"/>
                  <a:t>檢索過程的輸出會通過 </a:t>
                </a:r>
                <a:r>
                  <a:rPr lang="en-US" altLang="zh-TW" b="1" dirty="0"/>
                  <a:t>Experience Context Fusion</a:t>
                </a:r>
                <a:r>
                  <a:rPr lang="zh-TW" altLang="en-US" dirty="0"/>
                  <a:t> 融合成一個單一的綜合指引，並形式化表示為：</a:t>
                </a:r>
                <a:endParaRPr lang="en-US" altLang="zh-TW" dirty="0"/>
              </a:p>
              <a:p>
                <a:endParaRPr lang="zh-TW" altLang="en-US" dirty="0"/>
              </a:p>
              <a:p>
                <a:r>
                  <a:rPr lang="zh-TW" altLang="en-US" dirty="0"/>
                  <a:t>融合後的知識 </a:t>
                </a:r>
                <a:r>
                  <a:rPr lang="en-US" altLang="zh-TW" dirty="0" err="1"/>
                  <a:t>Kfused</a:t>
                </a:r>
                <a:r>
                  <a:rPr lang="en-US" altLang="zh-TW" dirty="0"/>
                  <a:t> </a:t>
                </a:r>
                <a:r>
                  <a:rPr lang="zh-TW" altLang="en-US" dirty="0"/>
                  <a:t>隨後被 </a:t>
                </a:r>
                <a:r>
                  <a:rPr lang="en-US" altLang="zh-TW" b="1" dirty="0"/>
                  <a:t>Manager</a:t>
                </a:r>
                <a:r>
                  <a:rPr lang="zh-TW" altLang="en-US" dirty="0"/>
                  <a:t> 的 </a:t>
                </a:r>
                <a:r>
                  <a:rPr lang="zh-TW" altLang="en-US" b="1" dirty="0"/>
                  <a:t>子任務規劃子模塊（</a:t>
                </a:r>
                <a:r>
                  <a:rPr lang="en-US" altLang="zh-TW" b="1" dirty="0"/>
                  <a:t>Subtask Planner</a:t>
                </a:r>
                <a:r>
                  <a:rPr lang="zh-TW" altLang="en-US" b="1" dirty="0"/>
                  <a:t>）</a:t>
                </a:r>
                <a:r>
                  <a:rPr lang="zh-TW" altLang="en-US" dirty="0"/>
                  <a:t> 使用，用來制定一個詳細的、拓撲排序過的</a:t>
                </a:r>
                <a:r>
                  <a:rPr lang="zh-TW" altLang="en-US" baseline="0" dirty="0"/>
                  <a:t> </a:t>
                </a:r>
                <a:r>
                  <a:rPr lang="en-US" altLang="zh-TW" baseline="0" dirty="0"/>
                  <a:t>subtasks queue </a:t>
                </a:r>
                <a14:m>
                  <m:oMath xmlns:m="http://schemas.openxmlformats.org/officeDocument/2006/math">
                    <m:r>
                      <a:rPr lang="en-US" altLang="zh-TW" i="1" dirty="0" smtClean="0">
                        <a:latin typeface="Cambria Math" panose="02040503050406030204" pitchFamily="18" charset="0"/>
                      </a:rPr>
                      <m:t>⟨</m:t>
                    </m:r>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𝑠</m:t>
                        </m:r>
                      </m:e>
                      <m:sub>
                        <m:r>
                          <a:rPr lang="en-US" altLang="zh-TW" i="1" dirty="0" smtClean="0">
                            <a:latin typeface="Cambria Math" panose="02040503050406030204" pitchFamily="18" charset="0"/>
                          </a:rPr>
                          <m:t>0</m:t>
                        </m:r>
                      </m:sub>
                    </m:sSub>
                    <m:r>
                      <a:rPr lang="zh-TW" altLang="en-US" i="1" dirty="0">
                        <a:latin typeface="Cambria Math" panose="02040503050406030204" pitchFamily="18" charset="0"/>
                      </a:rPr>
                      <m:t> </m:t>
                    </m:r>
                    <m:r>
                      <a:rPr lang="en-US" altLang="zh-TW" i="1" dirty="0" smtClean="0">
                        <a:latin typeface="Cambria Math" panose="02040503050406030204" pitchFamily="18" charset="0"/>
                      </a:rPr>
                      <m:t>…</m:t>
                    </m:r>
                    <m:sSub>
                      <m:sSubPr>
                        <m:ctrlPr>
                          <a:rPr lang="en-US" altLang="zh-TW" i="1" dirty="0" err="1">
                            <a:latin typeface="Cambria Math" panose="02040503050406030204" pitchFamily="18" charset="0"/>
                          </a:rPr>
                        </m:ctrlPr>
                      </m:sSubPr>
                      <m:e>
                        <m:r>
                          <a:rPr lang="en-US" altLang="zh-TW" i="1" dirty="0" err="1">
                            <a:latin typeface="Cambria Math" panose="02040503050406030204" pitchFamily="18" charset="0"/>
                          </a:rPr>
                          <m:t>𝑠</m:t>
                        </m:r>
                      </m:e>
                      <m:sub>
                        <m:r>
                          <a:rPr lang="en-US" altLang="zh-TW" i="1" dirty="0" err="1">
                            <a:latin typeface="Cambria Math" panose="02040503050406030204" pitchFamily="18" charset="0"/>
                          </a:rPr>
                          <m:t>𝑛</m:t>
                        </m:r>
                      </m:sub>
                    </m:sSub>
                    <m:r>
                      <a:rPr lang="en-US" altLang="zh-TW" i="1" dirty="0">
                        <a:latin typeface="Cambria Math" panose="02040503050406030204" pitchFamily="18" charset="0"/>
                      </a:rPr>
                      <m:t>⟩ </m:t>
                    </m:r>
                  </m:oMath>
                </a14:m>
                <a:r>
                  <a:rPr lang="zh-TW" altLang="en-US" dirty="0"/>
                  <a:t>，這些子任務將幫助完成用戶的指令。</a:t>
                </a:r>
              </a:p>
              <a:p>
                <a:endParaRPr lang="zh-TW" altLang="en-US" dirty="0"/>
              </a:p>
            </p:txBody>
          </p:sp>
        </mc:Choice>
        <mc:Fallback>
          <p:sp>
            <p:nvSpPr>
              <p:cNvPr id="3" name="備忘稿版面配置區 2"/>
              <p:cNvSpPr>
                <a:spLocks noGrp="1"/>
              </p:cNvSpPr>
              <p:nvPr>
                <p:ph type="body" idx="1"/>
              </p:nvPr>
            </p:nvSpPr>
            <p:spPr/>
            <p:txBody>
              <a:bodyPr/>
              <a:lstStyle/>
              <a:p>
                <a:r>
                  <a:rPr lang="en-US" altLang="zh-TW" dirty="0"/>
                  <a:t>Narrative Memory </a:t>
                </a:r>
                <a:r>
                  <a:rPr lang="zh-TW" altLang="en-US" dirty="0"/>
                  <a:t>包括成功和失敗的軌跡摘要，其中去除了具體行動，作為抽象的完整任務 </a:t>
                </a:r>
                <a:r>
                  <a:rPr lang="en-US" altLang="zh-TW" dirty="0" err="1"/>
                  <a:t>Enu</a:t>
                </a:r>
                <a:r>
                  <a:rPr lang="en-US" altLang="zh-TW" dirty="0"/>
                  <a:t>​​</a:t>
                </a:r>
                <a:r>
                  <a:rPr lang="zh-TW" altLang="en-US" dirty="0"/>
                  <a:t>。成功或失敗的評估由 </a:t>
                </a:r>
                <a:r>
                  <a:rPr lang="zh-TW" altLang="en-US" b="1" dirty="0"/>
                  <a:t>自我評估器（</a:t>
                </a:r>
                <a:r>
                  <a:rPr lang="en-US" altLang="zh-TW" b="1" dirty="0"/>
                  <a:t>Self-Evaluator, S</a:t>
                </a:r>
                <a:r>
                  <a:rPr lang="zh-TW" altLang="en-US" b="1" dirty="0"/>
                  <a:t>）</a:t>
                </a:r>
                <a:r>
                  <a:rPr lang="zh-TW" altLang="en-US" dirty="0"/>
                  <a:t> 模組進行，且不依賴任何人工反饋或真實標準信息。</a:t>
                </a:r>
                <a:endParaRPr lang="en-US" altLang="zh-TW" dirty="0"/>
              </a:p>
              <a:p>
                <a:endParaRPr lang="zh-TW" altLang="en-US" dirty="0"/>
              </a:p>
              <a:p>
                <a:r>
                  <a:rPr lang="zh-TW" altLang="en-US" dirty="0"/>
                  <a:t>檢索過程的輸出會通過 </a:t>
                </a:r>
                <a:r>
                  <a:rPr lang="en-US" altLang="zh-TW" b="1" dirty="0"/>
                  <a:t>Experience Context Fusion</a:t>
                </a:r>
                <a:r>
                  <a:rPr lang="zh-TW" altLang="en-US" dirty="0"/>
                  <a:t> 融合成一個單一的綜合指引，並形式化表示為：</a:t>
                </a:r>
                <a:endParaRPr lang="en-US" altLang="zh-TW" dirty="0"/>
              </a:p>
              <a:p>
                <a:endParaRPr lang="zh-TW" altLang="en-US" dirty="0"/>
              </a:p>
              <a:p>
                <a:r>
                  <a:rPr lang="zh-TW" altLang="en-US" dirty="0"/>
                  <a:t>融合後的知識 </a:t>
                </a:r>
                <a:r>
                  <a:rPr lang="en-US" altLang="zh-TW" dirty="0" err="1"/>
                  <a:t>Kfused</a:t>
                </a:r>
                <a:r>
                  <a:rPr lang="en-US" altLang="zh-TW" dirty="0"/>
                  <a:t> </a:t>
                </a:r>
                <a:r>
                  <a:rPr lang="zh-TW" altLang="en-US" dirty="0"/>
                  <a:t>隨後被 </a:t>
                </a:r>
                <a:r>
                  <a:rPr lang="en-US" altLang="zh-TW" b="1" dirty="0"/>
                  <a:t>Manager</a:t>
                </a:r>
                <a:r>
                  <a:rPr lang="zh-TW" altLang="en-US" dirty="0"/>
                  <a:t> 的 </a:t>
                </a:r>
                <a:r>
                  <a:rPr lang="zh-TW" altLang="en-US" b="1" dirty="0"/>
                  <a:t>子任務規劃子模塊（</a:t>
                </a:r>
                <a:r>
                  <a:rPr lang="en-US" altLang="zh-TW" b="1" dirty="0"/>
                  <a:t>Subtask Planner</a:t>
                </a:r>
                <a:r>
                  <a:rPr lang="zh-TW" altLang="en-US" b="1" dirty="0"/>
                  <a:t>）</a:t>
                </a:r>
                <a:r>
                  <a:rPr lang="zh-TW" altLang="en-US" dirty="0"/>
                  <a:t> 使用，用來制定一個詳細的、拓撲排序過的</a:t>
                </a:r>
                <a:r>
                  <a:rPr lang="zh-TW" altLang="en-US" baseline="0" dirty="0"/>
                  <a:t> </a:t>
                </a:r>
                <a:r>
                  <a:rPr lang="en-US" altLang="zh-TW" baseline="0" dirty="0"/>
                  <a:t>subtasks queue </a:t>
                </a:r>
                <a:r>
                  <a:rPr lang="en-US" altLang="zh-TW" i="0" dirty="0">
                    <a:latin typeface="Cambria Math" panose="02040503050406030204" pitchFamily="18" charset="0"/>
                  </a:rPr>
                  <a:t>⟨𝑠_0</a:t>
                </a:r>
                <a:r>
                  <a:rPr lang="zh-TW" altLang="en-US" i="0" dirty="0">
                    <a:latin typeface="Cambria Math" panose="02040503050406030204" pitchFamily="18" charset="0"/>
                  </a:rPr>
                  <a:t>  </a:t>
                </a:r>
                <a:r>
                  <a:rPr lang="en-US" altLang="zh-TW" i="0" dirty="0">
                    <a:latin typeface="Cambria Math" panose="02040503050406030204" pitchFamily="18" charset="0"/>
                  </a:rPr>
                  <a:t>…</a:t>
                </a:r>
                <a:r>
                  <a:rPr lang="en-US" altLang="zh-TW" i="0" dirty="0" err="1">
                    <a:latin typeface="Cambria Math" panose="02040503050406030204" pitchFamily="18" charset="0"/>
                  </a:rPr>
                  <a:t>𝑠_𝑛</a:t>
                </a:r>
                <a:r>
                  <a:rPr lang="en-US" altLang="zh-TW" i="0" dirty="0">
                    <a:latin typeface="Cambria Math" panose="02040503050406030204" pitchFamily="18" charset="0"/>
                  </a:rPr>
                  <a:t>⟩ </a:t>
                </a:r>
                <a:r>
                  <a:rPr lang="zh-TW" altLang="en-US" dirty="0"/>
                  <a:t>，這些子任務將幫助完成用戶的指令。</a:t>
                </a:r>
              </a:p>
              <a:p>
                <a:endParaRPr lang="zh-TW" altLang="en-US" dirty="0"/>
              </a:p>
            </p:txBody>
          </p:sp>
        </mc:Fallback>
      </mc:AlternateContent>
      <p:sp>
        <p:nvSpPr>
          <p:cNvPr id="4" name="投影片編號版面配置區 3"/>
          <p:cNvSpPr>
            <a:spLocks noGrp="1"/>
          </p:cNvSpPr>
          <p:nvPr>
            <p:ph type="sldNum" sz="quarter" idx="5"/>
          </p:nvPr>
        </p:nvSpPr>
        <p:spPr/>
        <p:txBody>
          <a:bodyPr/>
          <a:lstStyle/>
          <a:p>
            <a:fld id="{89281A89-F49C-4B7C-BAF2-AEF3048EC1FE}" type="slidenum">
              <a:rPr lang="zh-TW" altLang="en-US" smtClean="0"/>
              <a:t>17</a:t>
            </a:fld>
            <a:endParaRPr lang="zh-TW" altLang="en-US"/>
          </a:p>
        </p:txBody>
      </p:sp>
    </p:spTree>
    <p:extLst>
      <p:ext uri="{BB962C8B-B14F-4D97-AF65-F5344CB8AC3E}">
        <p14:creationId xmlns:p14="http://schemas.microsoft.com/office/powerpoint/2010/main" val="3773292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Episodic Memory is indexed by the concatenation of the task query, the subtask, and the contextual information </a:t>
                </a:r>
                <a14:m>
                  <m:oMath xmlns:m="http://schemas.openxmlformats.org/officeDocument/2006/math">
                    <m:r>
                      <a:rPr lang="en-US" altLang="zh-TW" i="1" dirty="0" smtClean="0">
                        <a:latin typeface="Cambria Math" panose="02040503050406030204" pitchFamily="18" charset="0"/>
                      </a:rPr>
                      <m:t>⟨</m:t>
                    </m:r>
                    <m:r>
                      <a:rPr lang="en-US" altLang="zh-TW" i="1" dirty="0" smtClean="0">
                        <a:latin typeface="Cambria Math" panose="02040503050406030204" pitchFamily="18" charset="0"/>
                      </a:rPr>
                      <m:t>𝑄</m:t>
                    </m:r>
                    <m:r>
                      <a:rPr lang="en-US" altLang="zh-TW" i="1" dirty="0" smtClean="0">
                        <a:latin typeface="Cambria Math" panose="02040503050406030204" pitchFamily="18" charset="0"/>
                      </a:rPr>
                      <m:t>, </m:t>
                    </m:r>
                    <m:sSub>
                      <m:sSubPr>
                        <m:ctrlPr>
                          <a:rPr lang="en-US" altLang="zh-TW" b="0" i="1" dirty="0" smtClean="0">
                            <a:latin typeface="Cambria Math" panose="02040503050406030204" pitchFamily="18" charset="0"/>
                          </a:rPr>
                        </m:ctrlPr>
                      </m:sSubPr>
                      <m:e>
                        <m:r>
                          <a:rPr lang="en-US" altLang="zh-TW" i="1" dirty="0" err="1">
                            <a:latin typeface="Cambria Math" panose="02040503050406030204" pitchFamily="18" charset="0"/>
                          </a:rPr>
                          <m:t>𝑠</m:t>
                        </m:r>
                      </m:e>
                      <m:sub>
                        <m:r>
                          <a:rPr lang="en-US" altLang="zh-TW" i="1" dirty="0" err="1">
                            <a:latin typeface="Cambria Math" panose="02040503050406030204" pitchFamily="18" charset="0"/>
                          </a:rPr>
                          <m:t>𝑖</m:t>
                        </m:r>
                      </m:sub>
                    </m:sSub>
                    <m:r>
                      <a:rPr lang="en-US" altLang="zh-TW" i="1" dirty="0">
                        <a:latin typeface="Cambria Math" panose="02040503050406030204" pitchFamily="18" charset="0"/>
                      </a:rPr>
                      <m:t>, </m:t>
                    </m:r>
                    <m:sSub>
                      <m:sSubPr>
                        <m:ctrlPr>
                          <a:rPr lang="en-US" altLang="zh-TW" b="0" i="1" dirty="0" smtClean="0">
                            <a:latin typeface="Cambria Math" panose="02040503050406030204" pitchFamily="18" charset="0"/>
                          </a:rPr>
                        </m:ctrlPr>
                      </m:sSubPr>
                      <m:e>
                        <m:r>
                          <a:rPr lang="en-US" altLang="zh-TW" i="1" dirty="0" err="1">
                            <a:latin typeface="Cambria Math" panose="02040503050406030204" pitchFamily="18" charset="0"/>
                          </a:rPr>
                          <m:t>𝐶</m:t>
                        </m:r>
                      </m:e>
                      <m:sub>
                        <m:sSub>
                          <m:sSubPr>
                            <m:ctrlPr>
                              <a:rPr lang="en-US" altLang="zh-TW" b="0" i="1" dirty="0" smtClean="0">
                                <a:latin typeface="Cambria Math" panose="02040503050406030204" pitchFamily="18" charset="0"/>
                              </a:rPr>
                            </m:ctrlPr>
                          </m:sSubPr>
                          <m:e>
                            <m:r>
                              <a:rPr lang="en-US" altLang="zh-TW" i="1" dirty="0" err="1">
                                <a:latin typeface="Cambria Math" panose="02040503050406030204" pitchFamily="18" charset="0"/>
                              </a:rPr>
                              <m:t>𝑠</m:t>
                            </m:r>
                          </m:e>
                          <m:sub>
                            <m:r>
                              <a:rPr lang="en-US" altLang="zh-TW" i="1" dirty="0" err="1">
                                <a:latin typeface="Cambria Math" panose="02040503050406030204" pitchFamily="18" charset="0"/>
                              </a:rPr>
                              <m:t>𝑖</m:t>
                            </m:r>
                          </m:sub>
                        </m:sSub>
                      </m:sub>
                    </m:sSub>
                    <m:r>
                      <a:rPr lang="en-US" altLang="zh-TW" i="1" dirty="0">
                        <a:latin typeface="Cambria Math" panose="02040503050406030204" pitchFamily="18" charset="0"/>
                      </a:rPr>
                      <m:t>⟩</m:t>
                    </m:r>
                  </m:oMath>
                </a14:m>
                <a:endParaRPr lang="zh-TW" altLang="en-US" dirty="0"/>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Episodic Memory is indexed by the concatenation of the task query, the subtask, and the contextual information </a:t>
                </a:r>
                <a:r>
                  <a:rPr lang="en-US" altLang="zh-TW" i="0" dirty="0">
                    <a:latin typeface="Cambria Math" panose="02040503050406030204" pitchFamily="18" charset="0"/>
                  </a:rPr>
                  <a:t>⟨𝑄, </a:t>
                </a:r>
                <a:r>
                  <a:rPr lang="en-US" altLang="zh-TW" i="0" dirty="0" err="1">
                    <a:latin typeface="Cambria Math" panose="02040503050406030204" pitchFamily="18" charset="0"/>
                  </a:rPr>
                  <a:t>𝑠</a:t>
                </a:r>
                <a:r>
                  <a:rPr lang="en-US" altLang="zh-TW" b="0" i="0" dirty="0">
                    <a:latin typeface="Cambria Math" panose="02040503050406030204" pitchFamily="18" charset="0"/>
                  </a:rPr>
                  <a:t>_</a:t>
                </a:r>
                <a:r>
                  <a:rPr lang="en-US" altLang="zh-TW" i="0" dirty="0" err="1">
                    <a:latin typeface="Cambria Math" panose="02040503050406030204" pitchFamily="18" charset="0"/>
                  </a:rPr>
                  <a:t>𝑖</a:t>
                </a:r>
                <a:r>
                  <a:rPr lang="en-US" altLang="zh-TW" i="0" dirty="0">
                    <a:latin typeface="Cambria Math" panose="02040503050406030204" pitchFamily="18" charset="0"/>
                  </a:rPr>
                  <a:t>, </a:t>
                </a:r>
                <a:r>
                  <a:rPr lang="en-US" altLang="zh-TW" i="0" dirty="0" err="1">
                    <a:latin typeface="Cambria Math" panose="02040503050406030204" pitchFamily="18" charset="0"/>
                  </a:rPr>
                  <a:t>𝐶</a:t>
                </a:r>
                <a:r>
                  <a:rPr lang="en-US" altLang="zh-TW" b="0" i="0" dirty="0">
                    <a:latin typeface="Cambria Math" panose="02040503050406030204" pitchFamily="18" charset="0"/>
                  </a:rPr>
                  <a:t>_(</a:t>
                </a:r>
                <a:r>
                  <a:rPr lang="en-US" altLang="zh-TW" i="0" dirty="0" err="1">
                    <a:latin typeface="Cambria Math" panose="02040503050406030204" pitchFamily="18" charset="0"/>
                  </a:rPr>
                  <a:t>𝑠</a:t>
                </a:r>
                <a:r>
                  <a:rPr lang="en-US" altLang="zh-TW" b="0" i="0" dirty="0">
                    <a:latin typeface="Cambria Math" panose="02040503050406030204" pitchFamily="18" charset="0"/>
                  </a:rPr>
                  <a:t>_</a:t>
                </a:r>
                <a:r>
                  <a:rPr lang="en-US" altLang="zh-TW" i="0" dirty="0" err="1">
                    <a:latin typeface="Cambria Math" panose="02040503050406030204" pitchFamily="18" charset="0"/>
                  </a:rPr>
                  <a:t>𝑖 </a:t>
                </a:r>
                <a:r>
                  <a:rPr lang="en-US" altLang="zh-TW" b="0" i="0" dirty="0">
                    <a:latin typeface="Cambria Math" panose="02040503050406030204" pitchFamily="18" charset="0"/>
                  </a:rPr>
                  <a:t>)</a:t>
                </a:r>
                <a:r>
                  <a:rPr lang="en-US" altLang="zh-TW" i="0" dirty="0">
                    <a:latin typeface="Cambria Math" panose="02040503050406030204" pitchFamily="18" charset="0"/>
                  </a:rPr>
                  <a:t>⟩</a:t>
                </a:r>
                <a:endParaRPr lang="zh-TW" altLang="en-US" dirty="0"/>
              </a:p>
              <a:p>
                <a:endParaRPr lang="zh-TW" altLang="en-US" dirty="0"/>
              </a:p>
            </p:txBody>
          </p:sp>
        </mc:Fallback>
      </mc:AlternateContent>
      <p:sp>
        <p:nvSpPr>
          <p:cNvPr id="4" name="投影片編號版面配置區 3"/>
          <p:cNvSpPr>
            <a:spLocks noGrp="1"/>
          </p:cNvSpPr>
          <p:nvPr>
            <p:ph type="sldNum" sz="quarter" idx="5"/>
          </p:nvPr>
        </p:nvSpPr>
        <p:spPr/>
        <p:txBody>
          <a:bodyPr/>
          <a:lstStyle/>
          <a:p>
            <a:fld id="{89281A89-F49C-4B7C-BAF2-AEF3048EC1FE}" type="slidenum">
              <a:rPr lang="zh-TW" altLang="en-US" smtClean="0"/>
              <a:t>18</a:t>
            </a:fld>
            <a:endParaRPr lang="zh-TW" altLang="en-US"/>
          </a:p>
        </p:txBody>
      </p:sp>
    </p:spTree>
    <p:extLst>
      <p:ext uri="{BB962C8B-B14F-4D97-AF65-F5344CB8AC3E}">
        <p14:creationId xmlns:p14="http://schemas.microsoft.com/office/powerpoint/2010/main" val="492719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18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a:t>We performed a thorough error analysis on the tasks that Agent S failed within </a:t>
                </a:r>
                <a14:m>
                  <m:oMath xmlns:m="http://schemas.openxmlformats.org/officeDocument/2006/math">
                    <m:r>
                      <a:rPr lang="en-US" altLang="zh-TW" i="1" dirty="0" smtClean="0">
                        <a:latin typeface="Cambria Math" panose="02040503050406030204" pitchFamily="18" charset="0"/>
                      </a:rPr>
                      <m:t>𝑡𝑒𝑠</m:t>
                    </m:r>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𝑡</m:t>
                        </m:r>
                      </m:e>
                      <m:sub>
                        <m:r>
                          <a:rPr lang="en-US" altLang="zh-TW" i="1" dirty="0" smtClean="0">
                            <a:latin typeface="Cambria Math" panose="02040503050406030204" pitchFamily="18" charset="0"/>
                          </a:rPr>
                          <m:t>𝑠𝑢𝑏</m:t>
                        </m:r>
                      </m:sub>
                    </m:sSub>
                  </m:oMath>
                </a14:m>
                <a:r>
                  <a:rPr lang="en-US" altLang="zh-TW" dirty="0"/>
                  <a:t> of the </a:t>
                </a:r>
                <a:r>
                  <a:rPr lang="en-US" altLang="zh-TW" dirty="0" err="1"/>
                  <a:t>OSWorld</a:t>
                </a:r>
                <a:r>
                  <a:rPr lang="en-US" altLang="zh-TW" dirty="0"/>
                  <a:t>. There are three types of errors that we observed</a:t>
                </a:r>
                <a:endParaRPr lang="zh-TW" altLang="en-US" dirty="0"/>
              </a:p>
            </p:txBody>
          </p:sp>
        </mc:Choice>
        <mc:Fallback xmlns="">
          <p:sp>
            <p:nvSpPr>
              <p:cNvPr id="3" name="備忘稿版面配置區 2"/>
              <p:cNvSpPr>
                <a:spLocks noGrp="1"/>
              </p:cNvSpPr>
              <p:nvPr>
                <p:ph type="body" idx="1"/>
              </p:nvPr>
            </p:nvSpPr>
            <p:spPr/>
            <p:txBody>
              <a:bodyPr/>
              <a:lstStyle/>
              <a:p>
                <a:r>
                  <a:rPr lang="en-US" altLang="zh-TW" dirty="0"/>
                  <a:t>We performed a thorough error analysis on the tasks that Agent S failed within </a:t>
                </a:r>
                <a:r>
                  <a:rPr lang="en-US" altLang="zh-TW" i="0" dirty="0">
                    <a:latin typeface="Cambria Math" panose="02040503050406030204" pitchFamily="18" charset="0"/>
                  </a:rPr>
                  <a:t>𝑡𝑒𝑠𝑡</a:t>
                </a:r>
                <a:r>
                  <a:rPr lang="en-US" altLang="zh-TW" b="0" i="0" dirty="0">
                    <a:latin typeface="Cambria Math" panose="02040503050406030204" pitchFamily="18" charset="0"/>
                  </a:rPr>
                  <a:t>_</a:t>
                </a:r>
                <a:r>
                  <a:rPr lang="en-US" altLang="zh-TW" i="0" dirty="0">
                    <a:latin typeface="Cambria Math" panose="02040503050406030204" pitchFamily="18" charset="0"/>
                  </a:rPr>
                  <a:t>𝑠𝑢𝑏</a:t>
                </a:r>
                <a:r>
                  <a:rPr lang="en-US" altLang="zh-TW" dirty="0"/>
                  <a:t> of the </a:t>
                </a:r>
                <a:r>
                  <a:rPr lang="en-US" altLang="zh-TW" dirty="0" err="1"/>
                  <a:t>OSWorld</a:t>
                </a:r>
                <a:r>
                  <a:rPr lang="en-US" altLang="zh-TW" dirty="0"/>
                  <a:t>. There are three types of errors that we observed</a:t>
                </a:r>
                <a:endParaRPr lang="zh-TW" altLang="en-US" dirty="0"/>
              </a:p>
            </p:txBody>
          </p:sp>
        </mc:Fallback>
      </mc:AlternateContent>
      <p:sp>
        <p:nvSpPr>
          <p:cNvPr id="4" name="投影片編號版面配置區 3"/>
          <p:cNvSpPr>
            <a:spLocks noGrp="1"/>
          </p:cNvSpPr>
          <p:nvPr>
            <p:ph type="sldNum" sz="quarter" idx="5"/>
          </p:nvPr>
        </p:nvSpPr>
        <p:spPr/>
        <p:txBody>
          <a:bodyPr/>
          <a:lstStyle/>
          <a:p>
            <a:fld id="{89281A89-F49C-4B7C-BAF2-AEF3048EC1FE}" type="slidenum">
              <a:rPr lang="zh-TW" altLang="en-US" smtClean="0"/>
              <a:t>35</a:t>
            </a:fld>
            <a:endParaRPr lang="zh-TW" altLang="en-US"/>
          </a:p>
        </p:txBody>
      </p:sp>
    </p:spTree>
    <p:extLst>
      <p:ext uri="{BB962C8B-B14F-4D97-AF65-F5344CB8AC3E}">
        <p14:creationId xmlns:p14="http://schemas.microsoft.com/office/powerpoint/2010/main" val="3838042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308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842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自動化 </a:t>
            </a:r>
            <a:r>
              <a:rPr lang="en-US" altLang="zh-TW" dirty="0"/>
              <a:t>GUI</a:t>
            </a:r>
            <a:r>
              <a:rPr lang="zh-TW" altLang="en-US" dirty="0"/>
              <a:t> </a:t>
            </a:r>
            <a:r>
              <a:rPr lang="en-US" altLang="zh-TW" dirty="0"/>
              <a:t>Agents </a:t>
            </a:r>
            <a:r>
              <a:rPr lang="zh-TW" altLang="en-US" dirty="0"/>
              <a:t>提供了一種解決各種特定且多樣化使用者需求的可能性</a:t>
            </a:r>
            <a:r>
              <a:rPr lang="en-US" altLang="zh-TW" dirty="0"/>
              <a:t>——</a:t>
            </a:r>
            <a:r>
              <a:rPr lang="zh-TW" altLang="en-US" dirty="0"/>
              <a:t>例如，為個人使用者處理資料輸入、排程和創建文件，並在商業環境中優化操作。而這些代理能夠以最通用的方式來執行任務：透過滑鼠和鍵盤直接與使用者介面互動。此外，透過消除不斷的手動操作需求，這些代理不僅能提升效率，還能改善無障礙性，使身心障礙者能夠以全新的方式與科技互動，帶來變革性的影響。</a:t>
            </a:r>
            <a:endParaRPr lang="en-US" altLang="zh-TW" dirty="0"/>
          </a:p>
          <a:p>
            <a:endParaRPr lang="en-US" altLang="zh-TW" dirty="0"/>
          </a:p>
          <a:p>
            <a:r>
              <a:rPr lang="zh-TW" altLang="en-US" dirty="0"/>
              <a:t>近年來，多模態大型語言模型（</a:t>
            </a:r>
            <a:r>
              <a:rPr lang="en-US" altLang="zh-TW" dirty="0"/>
              <a:t>MLLMs</a:t>
            </a:r>
            <a:r>
              <a:rPr lang="zh-TW" altLang="en-US" dirty="0"/>
              <a:t>）的進步，例如 </a:t>
            </a:r>
            <a:r>
              <a:rPr lang="en-US" altLang="zh-TW" dirty="0"/>
              <a:t>GPT-4o</a:t>
            </a:r>
            <a:r>
              <a:rPr lang="zh-TW" altLang="en-US" dirty="0"/>
              <a:t>（</a:t>
            </a:r>
            <a:r>
              <a:rPr lang="en-US" altLang="zh-TW" dirty="0" err="1"/>
              <a:t>OpenAI</a:t>
            </a:r>
            <a:r>
              <a:rPr lang="zh-TW" altLang="en-US" dirty="0"/>
              <a:t>，</a:t>
            </a:r>
            <a:r>
              <a:rPr lang="en-US" altLang="zh-TW" dirty="0"/>
              <a:t>2023</a:t>
            </a:r>
            <a:r>
              <a:rPr lang="zh-TW" altLang="en-US" dirty="0"/>
              <a:t>）和 </a:t>
            </a:r>
            <a:r>
              <a:rPr lang="en-US" altLang="zh-TW" dirty="0"/>
              <a:t>Claude</a:t>
            </a:r>
            <a:r>
              <a:rPr lang="zh-TW" altLang="en-US" dirty="0"/>
              <a:t>（</a:t>
            </a:r>
            <a:r>
              <a:rPr lang="en-US" altLang="zh-TW" dirty="0"/>
              <a:t>Anthropic</a:t>
            </a:r>
            <a:r>
              <a:rPr lang="zh-TW" altLang="en-US" dirty="0"/>
              <a:t>，</a:t>
            </a:r>
            <a:r>
              <a:rPr lang="en-US" altLang="zh-TW" dirty="0"/>
              <a:t>2024</a:t>
            </a:r>
            <a:r>
              <a:rPr lang="zh-TW" altLang="en-US" dirty="0"/>
              <a:t>），為 </a:t>
            </a:r>
            <a:r>
              <a:rPr lang="en-US" altLang="zh-TW" dirty="0"/>
              <a:t>GUI </a:t>
            </a:r>
            <a:r>
              <a:rPr lang="zh-TW" altLang="en-US" dirty="0"/>
              <a:t>代理的發展奠定了基礎，使其能夠應用於以人為中心的互動系統，如桌面作業系統（</a:t>
            </a:r>
            <a:r>
              <a:rPr lang="en-US" altLang="zh-TW" dirty="0" err="1"/>
              <a:t>Xie</a:t>
            </a:r>
            <a:r>
              <a:rPr lang="en-US" altLang="zh-TW" dirty="0"/>
              <a:t> </a:t>
            </a:r>
            <a:r>
              <a:rPr lang="zh-TW" altLang="en-US" dirty="0"/>
              <a:t>等，</a:t>
            </a:r>
            <a:r>
              <a:rPr lang="en-US" altLang="zh-TW" dirty="0"/>
              <a:t>2024</a:t>
            </a:r>
            <a:r>
              <a:rPr lang="zh-TW" altLang="en-US" dirty="0"/>
              <a:t>；</a:t>
            </a:r>
            <a:r>
              <a:rPr lang="en-US" altLang="zh-TW" dirty="0"/>
              <a:t>Bonatti </a:t>
            </a:r>
            <a:r>
              <a:rPr lang="zh-TW" altLang="en-US" dirty="0"/>
              <a:t>等，</a:t>
            </a:r>
            <a:r>
              <a:rPr lang="en-US" altLang="zh-TW" dirty="0"/>
              <a:t>2024</a:t>
            </a:r>
            <a:r>
              <a:rPr lang="zh-TW" altLang="en-US" dirty="0"/>
              <a:t>）。</a:t>
            </a:r>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3</a:t>
            </a:fld>
            <a:endParaRPr lang="zh-TW" altLang="en-US"/>
          </a:p>
        </p:txBody>
      </p:sp>
    </p:spTree>
    <p:extLst>
      <p:ext uri="{BB962C8B-B14F-4D97-AF65-F5344CB8AC3E}">
        <p14:creationId xmlns:p14="http://schemas.microsoft.com/office/powerpoint/2010/main" val="1033538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然而，自動化電腦任務面臨重大挑戰。首先，不斷發展的應用程式和網站範圍廣泛，要求</a:t>
            </a:r>
            <a:r>
              <a:rPr lang="en-US" altLang="zh-TW" dirty="0"/>
              <a:t>agent</a:t>
            </a:r>
            <a:r>
              <a:rPr lang="zh-TW" altLang="en-US" dirty="0"/>
              <a:t>具備專業且最新的領域知識，並能夠從開放世界的經驗中學習。其次，複雜的桌面任務通常涉及長期、多步驟的規劃，其中各個動作相互依賴，必須按照特定順序執行。第三個，</a:t>
            </a:r>
            <a:r>
              <a:rPr lang="en-US" altLang="zh-TW" dirty="0"/>
              <a:t>GUI agent </a:t>
            </a:r>
            <a:r>
              <a:rPr lang="zh-TW" altLang="en-US" dirty="0"/>
              <a:t>需要在動態且不統一的介面中運作，處理大量的視覺和文本資訊，同時在廣泛的操作空間內執行任務。這涉及區分相關與無關的元素，準確解讀圖形提示，並在任務執行過程中對視覺反饋做出適當反應。</a:t>
            </a:r>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4</a:t>
            </a:fld>
            <a:endParaRPr lang="zh-TW" altLang="en-US"/>
          </a:p>
        </p:txBody>
      </p:sp>
    </p:spTree>
    <p:extLst>
      <p:ext uri="{BB962C8B-B14F-4D97-AF65-F5344CB8AC3E}">
        <p14:creationId xmlns:p14="http://schemas.microsoft.com/office/powerpoint/2010/main" val="2330425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在本文中，作者介紹了 </a:t>
            </a:r>
            <a:r>
              <a:rPr lang="en-US" altLang="zh-TW" b="1" dirty="0"/>
              <a:t>Agent S</a:t>
            </a:r>
            <a:r>
              <a:rPr lang="zh-TW" altLang="en-US" dirty="0"/>
              <a:t>，一個全新的 </a:t>
            </a:r>
            <a:r>
              <a:rPr lang="en-US" altLang="zh-TW" dirty="0"/>
              <a:t>agentic framework </a:t>
            </a:r>
            <a:r>
              <a:rPr lang="zh-TW" altLang="en-US" dirty="0"/>
              <a:t>，旨在解決上一頁提到的挑戰，目標是像人類一樣使用電腦。首先，為了增強 </a:t>
            </a:r>
            <a:r>
              <a:rPr lang="en-US" altLang="zh-TW" dirty="0"/>
              <a:t>GUI </a:t>
            </a:r>
            <a:r>
              <a:rPr lang="zh-TW" altLang="en-US" dirty="0"/>
              <a:t> </a:t>
            </a:r>
            <a:r>
              <a:rPr lang="en-US" altLang="zh-TW" dirty="0"/>
              <a:t>Agent </a:t>
            </a:r>
            <a:r>
              <a:rPr lang="zh-TW" altLang="en-US" dirty="0"/>
              <a:t>在解決多樣且長期的桌面任務時，具備特定領域知識的能力，作者提出了一種 </a:t>
            </a:r>
            <a:r>
              <a:rPr lang="en-US" altLang="zh-TW" dirty="0"/>
              <a:t>Hierarchical Planning method</a:t>
            </a:r>
            <a:r>
              <a:rPr lang="zh-TW" altLang="en-US" dirty="0"/>
              <a:t>。這種方法利用 </a:t>
            </a:r>
            <a:r>
              <a:rPr lang="en-US" altLang="zh-TW" dirty="0"/>
              <a:t>Online Web Knowledge</a:t>
            </a:r>
            <a:r>
              <a:rPr lang="zh-TW" altLang="en-US" dirty="0"/>
              <a:t> 和儲存在 </a:t>
            </a:r>
            <a:r>
              <a:rPr lang="en-US" altLang="zh-TW" dirty="0"/>
              <a:t>past experiences stored in Narrative Memory </a:t>
            </a:r>
            <a:r>
              <a:rPr lang="zh-TW" altLang="en-US" dirty="0"/>
              <a:t>，將複雜且長期的任務分解為一個結構化的、可管理的子任務計劃（見圖 </a:t>
            </a:r>
            <a:r>
              <a:rPr lang="en-US" altLang="zh-TW" dirty="0"/>
              <a:t>1</a:t>
            </a:r>
            <a:r>
              <a:rPr lang="zh-TW" altLang="en-US" dirty="0"/>
              <a:t>）。</a:t>
            </a:r>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5</a:t>
            </a:fld>
            <a:endParaRPr lang="zh-TW" altLang="en-US"/>
          </a:p>
        </p:txBody>
      </p:sp>
    </p:spTree>
    <p:extLst>
      <p:ext uri="{BB962C8B-B14F-4D97-AF65-F5344CB8AC3E}">
        <p14:creationId xmlns:p14="http://schemas.microsoft.com/office/powerpoint/2010/main" val="3086361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我們介紹了一個特定的以語言為中心的 </a:t>
            </a:r>
            <a:r>
              <a:rPr lang="en-US" altLang="zh-TW" b="1" dirty="0"/>
              <a:t>Agent-Computer Interface (ACI)</a:t>
            </a:r>
            <a:r>
              <a:rPr lang="zh-TW" altLang="en-US" dirty="0"/>
              <a:t>作為一個抽象層，旨在提高 </a:t>
            </a:r>
            <a:r>
              <a:rPr lang="en-US" altLang="zh-TW" dirty="0"/>
              <a:t>MLLM </a:t>
            </a:r>
            <a:r>
              <a:rPr lang="zh-TW" altLang="en-US" dirty="0"/>
              <a:t>基礎的 </a:t>
            </a:r>
            <a:r>
              <a:rPr lang="en-US" altLang="zh-TW" dirty="0"/>
              <a:t>GUI </a:t>
            </a:r>
            <a:r>
              <a:rPr lang="zh-TW" altLang="en-US" dirty="0"/>
              <a:t>代理的基礎元素定位、安全性和效率。</a:t>
            </a:r>
          </a:p>
          <a:p>
            <a:r>
              <a:rPr lang="en-US" altLang="zh-TW" dirty="0"/>
              <a:t>ACI </a:t>
            </a:r>
            <a:r>
              <a:rPr lang="zh-TW" altLang="en-US" dirty="0"/>
              <a:t>定義了一種互動範式，具體包括：（</a:t>
            </a:r>
            <a:r>
              <a:rPr lang="en-US" altLang="zh-TW" dirty="0"/>
              <a:t>1</a:t>
            </a:r>
            <a:r>
              <a:rPr lang="zh-TW" altLang="en-US" dirty="0"/>
              <a:t>）</a:t>
            </a:r>
            <a:r>
              <a:rPr lang="en-US" altLang="zh-TW" dirty="0"/>
              <a:t>dual-input strategy </a:t>
            </a:r>
            <a:r>
              <a:rPr lang="zh-TW" altLang="en-US" dirty="0"/>
              <a:t>，使用視覺輸入來理解環境變化，並結合 </a:t>
            </a:r>
            <a:r>
              <a:rPr lang="en-US" altLang="zh-TW" dirty="0"/>
              <a:t>image-augmented accessibility tree </a:t>
            </a:r>
            <a:r>
              <a:rPr lang="zh-TW" altLang="en-US" dirty="0"/>
              <a:t>來進行精確的元素定位；（</a:t>
            </a:r>
            <a:r>
              <a:rPr lang="en-US" altLang="zh-TW" dirty="0"/>
              <a:t>2</a:t>
            </a:r>
            <a:r>
              <a:rPr lang="zh-TW" altLang="en-US" dirty="0"/>
              <a:t>）一個限制性的動作空間，其中包含一些基本的操作（例如，</a:t>
            </a:r>
            <a:r>
              <a:rPr lang="en-US" altLang="zh-TW" dirty="0"/>
              <a:t>click(element id)</a:t>
            </a:r>
            <a:r>
              <a:rPr lang="zh-TW" altLang="en-US" dirty="0"/>
              <a:t>）。這樣的設計有助於 </a:t>
            </a:r>
            <a:r>
              <a:rPr lang="en-US" altLang="zh-TW" b="1" dirty="0"/>
              <a:t>MLLM </a:t>
            </a:r>
            <a:r>
              <a:rPr lang="zh-TW" altLang="en-US" dirty="0"/>
              <a:t>更好地進行常識推理，並且能夠在正確的時間點做出反應，讓代理可以根據環境變化快速回應並獲取與任務相關的即時反饋</a:t>
            </a:r>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6</a:t>
            </a:fld>
            <a:endParaRPr lang="zh-TW" altLang="en-US"/>
          </a:p>
        </p:txBody>
      </p:sp>
    </p:spTree>
    <p:extLst>
      <p:ext uri="{BB962C8B-B14F-4D97-AF65-F5344CB8AC3E}">
        <p14:creationId xmlns:p14="http://schemas.microsoft.com/office/powerpoint/2010/main" val="2397366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作者的方法顯示 </a:t>
            </a:r>
            <a:r>
              <a:rPr lang="en-US" altLang="zh-TW" b="1" dirty="0"/>
              <a:t>Agent S</a:t>
            </a:r>
            <a:r>
              <a:rPr lang="zh-TW" altLang="en-US" dirty="0"/>
              <a:t> 在 </a:t>
            </a:r>
            <a:r>
              <a:rPr lang="en-US" altLang="zh-TW" b="1" dirty="0" err="1"/>
              <a:t>OSWorld</a:t>
            </a:r>
            <a:r>
              <a:rPr lang="en-US" altLang="zh-TW" b="1" dirty="0"/>
              <a:t> </a:t>
            </a:r>
            <a:r>
              <a:rPr lang="en-US" altLang="zh-TW" dirty="0"/>
              <a:t>benchmark</a:t>
            </a:r>
            <a:r>
              <a:rPr lang="zh-TW" altLang="en-US" dirty="0"/>
              <a:t>（</a:t>
            </a:r>
            <a:r>
              <a:rPr lang="en-US" altLang="zh-TW" dirty="0" err="1"/>
              <a:t>OpenAI</a:t>
            </a:r>
            <a:r>
              <a:rPr lang="zh-TW" altLang="en-US" dirty="0"/>
              <a:t>，</a:t>
            </a:r>
            <a:r>
              <a:rPr lang="en-US" altLang="zh-TW" dirty="0"/>
              <a:t>2023</a:t>
            </a:r>
            <a:r>
              <a:rPr lang="zh-TW" altLang="en-US" dirty="0"/>
              <a:t>）上的整體性能有顯著提升（從 </a:t>
            </a:r>
            <a:r>
              <a:rPr lang="en-US" altLang="zh-TW" dirty="0"/>
              <a:t>11.21% </a:t>
            </a:r>
            <a:r>
              <a:rPr lang="zh-TW" altLang="en-US" dirty="0"/>
              <a:t>提升至 </a:t>
            </a:r>
            <a:r>
              <a:rPr lang="en-US" altLang="zh-TW" dirty="0"/>
              <a:t>20.58%</a:t>
            </a:r>
            <a:r>
              <a:rPr lang="zh-TW" altLang="en-US" dirty="0"/>
              <a:t>，相對改善達 </a:t>
            </a:r>
            <a:r>
              <a:rPr lang="en-US" altLang="zh-TW" dirty="0"/>
              <a:t>83.6%</a:t>
            </a:r>
            <a:r>
              <a:rPr lang="zh-TW" altLang="en-US" dirty="0"/>
              <a:t>），創下了新的 </a:t>
            </a:r>
            <a:r>
              <a:rPr lang="en-US" altLang="zh-TW" dirty="0"/>
              <a:t>state-of-the-art</a:t>
            </a:r>
            <a:r>
              <a:rPr lang="zh-TW" altLang="en-US" dirty="0"/>
              <a:t>。</a:t>
            </a:r>
          </a:p>
          <a:p>
            <a:r>
              <a:rPr lang="zh-TW" altLang="en-US" dirty="0"/>
              <a:t>我們還在同期的工作 </a:t>
            </a:r>
            <a:r>
              <a:rPr lang="en-US" altLang="zh-TW" b="1" dirty="0" err="1"/>
              <a:t>WindowsAgentArena</a:t>
            </a:r>
            <a:r>
              <a:rPr lang="zh-TW" altLang="en-US" dirty="0"/>
              <a:t>（</a:t>
            </a:r>
            <a:r>
              <a:rPr lang="en-US" altLang="zh-TW" dirty="0"/>
              <a:t>Bonatti </a:t>
            </a:r>
            <a:r>
              <a:rPr lang="zh-TW" altLang="en-US" dirty="0"/>
              <a:t>等，</a:t>
            </a:r>
            <a:r>
              <a:rPr lang="en-US" altLang="zh-TW" dirty="0"/>
              <a:t>2024</a:t>
            </a:r>
            <a:r>
              <a:rPr lang="zh-TW" altLang="en-US" dirty="0"/>
              <a:t>）上對 </a:t>
            </a:r>
            <a:r>
              <a:rPr lang="en-US" altLang="zh-TW" b="1" dirty="0"/>
              <a:t>Agent S</a:t>
            </a:r>
            <a:r>
              <a:rPr lang="zh-TW" altLang="en-US" dirty="0"/>
              <a:t> 進行了評估，結果顯示，在相同設置下，性能從 </a:t>
            </a:r>
            <a:r>
              <a:rPr lang="en-US" altLang="zh-TW" dirty="0"/>
              <a:t>13.3% </a:t>
            </a:r>
            <a:r>
              <a:rPr lang="zh-TW" altLang="en-US" dirty="0"/>
              <a:t>提升至 </a:t>
            </a:r>
            <a:r>
              <a:rPr lang="en-US" altLang="zh-TW" dirty="0"/>
              <a:t>18.2%</a:t>
            </a:r>
            <a:r>
              <a:rPr lang="zh-TW" altLang="en-US" dirty="0"/>
              <a:t>。這一改進顯示了 </a:t>
            </a:r>
            <a:r>
              <a:rPr lang="en-US" altLang="zh-TW" b="1" dirty="0"/>
              <a:t>Agent S</a:t>
            </a:r>
            <a:r>
              <a:rPr lang="zh-TW" altLang="en-US" dirty="0"/>
              <a:t> 在不同操作系統中的廣泛泛化能力。作者通過</a:t>
            </a:r>
            <a:r>
              <a:rPr lang="en-US" altLang="zh-TW" dirty="0"/>
              <a:t>ablation studies</a:t>
            </a:r>
            <a:r>
              <a:rPr lang="zh-TW" altLang="en-US" dirty="0"/>
              <a:t>詳細說明了所提出策略的組件性改進，並對 </a:t>
            </a:r>
            <a:r>
              <a:rPr lang="en-US" altLang="zh-TW" b="1" dirty="0"/>
              <a:t>Agent S </a:t>
            </a:r>
            <a:r>
              <a:rPr lang="zh-TW" altLang="en-US" b="1" dirty="0"/>
              <a:t>框架</a:t>
            </a:r>
            <a:r>
              <a:rPr lang="zh-TW" altLang="en-US" dirty="0"/>
              <a:t> 進行了全面的錯誤分析。</a:t>
            </a:r>
          </a:p>
          <a:p>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7</a:t>
            </a:fld>
            <a:endParaRPr lang="zh-TW" altLang="en-US"/>
          </a:p>
        </p:txBody>
      </p:sp>
    </p:spTree>
    <p:extLst>
      <p:ext uri="{BB962C8B-B14F-4D97-AF65-F5344CB8AC3E}">
        <p14:creationId xmlns:p14="http://schemas.microsoft.com/office/powerpoint/2010/main" val="1369050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829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多模態大型語言模型（</a:t>
            </a:r>
            <a:r>
              <a:rPr lang="en-US" altLang="zh-TW" dirty="0"/>
              <a:t>MLLMs</a:t>
            </a:r>
            <a:r>
              <a:rPr lang="zh-TW" altLang="en-US" dirty="0"/>
              <a:t>）的出現促成了許多研究，這些研究將它們作為推理核心應用於 </a:t>
            </a:r>
            <a:r>
              <a:rPr lang="en-US" altLang="zh-TW" dirty="0"/>
              <a:t>Agentic Systems</a:t>
            </a:r>
            <a:r>
              <a:rPr lang="zh-TW" altLang="en-US" dirty="0"/>
              <a:t> 這些 </a:t>
            </a:r>
            <a:r>
              <a:rPr lang="en-US" altLang="zh-TW" dirty="0"/>
              <a:t>Agent </a:t>
            </a:r>
            <a:r>
              <a:rPr lang="zh-TW" altLang="en-US" dirty="0"/>
              <a:t>通過結合記憶、結構化規劃、工具使用以及在外部環境中執行行動的能力（</a:t>
            </a:r>
            <a:r>
              <a:rPr lang="en-US" altLang="zh-TW" dirty="0"/>
              <a:t>Park </a:t>
            </a:r>
            <a:r>
              <a:rPr lang="zh-TW" altLang="en-US" dirty="0"/>
              <a:t>等，</a:t>
            </a:r>
            <a:r>
              <a:rPr lang="en-US" altLang="zh-TW" dirty="0"/>
              <a:t>2023</a:t>
            </a:r>
            <a:r>
              <a:rPr lang="zh-TW" altLang="en-US" dirty="0"/>
              <a:t>）來增強 </a:t>
            </a:r>
            <a:r>
              <a:rPr lang="en-US" altLang="zh-TW" dirty="0"/>
              <a:t>LLM </a:t>
            </a:r>
            <a:r>
              <a:rPr lang="zh-TW" altLang="en-US" dirty="0"/>
              <a:t>的能力。</a:t>
            </a:r>
            <a:endParaRPr lang="en-US" altLang="zh-TW" dirty="0"/>
          </a:p>
          <a:p>
            <a:endParaRPr lang="zh-TW" altLang="en-US" dirty="0"/>
          </a:p>
          <a:p>
            <a:r>
              <a:rPr lang="zh-TW" altLang="en-US" dirty="0"/>
              <a:t>這些代理在多個領域顯示出潛力，從 </a:t>
            </a:r>
            <a:r>
              <a:rPr lang="en-US" altLang="zh-TW" dirty="0"/>
              <a:t>embodied simulators</a:t>
            </a:r>
            <a:r>
              <a:rPr lang="zh-TW" altLang="en-US" dirty="0"/>
              <a:t>（</a:t>
            </a:r>
            <a:r>
              <a:rPr lang="en-US" altLang="zh-TW" dirty="0"/>
              <a:t>Liang </a:t>
            </a:r>
            <a:r>
              <a:rPr lang="zh-TW" altLang="en-US" dirty="0"/>
              <a:t>等，</a:t>
            </a:r>
            <a:r>
              <a:rPr lang="en-US" altLang="zh-TW" dirty="0"/>
              <a:t>2023</a:t>
            </a:r>
            <a:r>
              <a:rPr lang="zh-TW" altLang="en-US" dirty="0"/>
              <a:t>；</a:t>
            </a:r>
            <a:r>
              <a:rPr lang="en-US" altLang="zh-TW" dirty="0"/>
              <a:t>Song </a:t>
            </a:r>
            <a:r>
              <a:rPr lang="zh-TW" altLang="en-US" dirty="0"/>
              <a:t>等，</a:t>
            </a:r>
            <a:r>
              <a:rPr lang="en-US" altLang="zh-TW" dirty="0"/>
              <a:t>2023</a:t>
            </a:r>
            <a:r>
              <a:rPr lang="zh-TW" altLang="en-US" dirty="0"/>
              <a:t>）到 </a:t>
            </a:r>
            <a:r>
              <a:rPr lang="en-US" altLang="zh-TW" dirty="0"/>
              <a:t>video games </a:t>
            </a:r>
            <a:r>
              <a:rPr lang="zh-TW" altLang="en-US" dirty="0"/>
              <a:t>（</a:t>
            </a:r>
            <a:r>
              <a:rPr lang="en-US" altLang="zh-TW" dirty="0"/>
              <a:t>Wu </a:t>
            </a:r>
            <a:r>
              <a:rPr lang="zh-TW" altLang="en-US" dirty="0"/>
              <a:t>等，</a:t>
            </a:r>
            <a:r>
              <a:rPr lang="en-US" altLang="zh-TW" dirty="0"/>
              <a:t>2023</a:t>
            </a:r>
            <a:r>
              <a:rPr lang="zh-TW" altLang="en-US" dirty="0"/>
              <a:t>；</a:t>
            </a:r>
            <a:r>
              <a:rPr lang="en-US" altLang="zh-TW" dirty="0"/>
              <a:t>Wang </a:t>
            </a:r>
            <a:r>
              <a:rPr lang="zh-TW" altLang="en-US" dirty="0"/>
              <a:t>等，</a:t>
            </a:r>
            <a:r>
              <a:rPr lang="en-US" altLang="zh-TW" dirty="0"/>
              <a:t>2024</a:t>
            </a:r>
            <a:r>
              <a:rPr lang="zh-TW" altLang="en-US" dirty="0"/>
              <a:t>）以及 </a:t>
            </a:r>
            <a:r>
              <a:rPr lang="en-US" altLang="zh-TW" dirty="0"/>
              <a:t>scientific research </a:t>
            </a:r>
            <a:r>
              <a:rPr lang="zh-TW" altLang="en-US" dirty="0"/>
              <a:t>（</a:t>
            </a:r>
            <a:r>
              <a:rPr lang="en-US" altLang="zh-TW" dirty="0"/>
              <a:t>Bran </a:t>
            </a:r>
            <a:r>
              <a:rPr lang="zh-TW" altLang="en-US" dirty="0"/>
              <a:t>等，</a:t>
            </a:r>
            <a:r>
              <a:rPr lang="en-US" altLang="zh-TW" dirty="0"/>
              <a:t>2023</a:t>
            </a:r>
            <a:r>
              <a:rPr lang="zh-TW" altLang="en-US" dirty="0"/>
              <a:t>）。特別是在 </a:t>
            </a:r>
            <a:r>
              <a:rPr lang="en-US" altLang="zh-TW" dirty="0"/>
              <a:t>Software Engineering </a:t>
            </a:r>
            <a:r>
              <a:rPr lang="zh-TW" altLang="en-US" dirty="0"/>
              <a:t>（</a:t>
            </a:r>
            <a:r>
              <a:rPr lang="en-US" altLang="zh-TW" dirty="0"/>
              <a:t>Hong </a:t>
            </a:r>
            <a:r>
              <a:rPr lang="zh-TW" altLang="en-US" dirty="0"/>
              <a:t>等，</a:t>
            </a:r>
            <a:r>
              <a:rPr lang="en-US" altLang="zh-TW" dirty="0"/>
              <a:t>2024</a:t>
            </a:r>
            <a:r>
              <a:rPr lang="zh-TW" altLang="en-US" dirty="0"/>
              <a:t>；</a:t>
            </a:r>
            <a:r>
              <a:rPr lang="en-US" altLang="zh-TW" dirty="0"/>
              <a:t>Qian </a:t>
            </a:r>
            <a:r>
              <a:rPr lang="zh-TW" altLang="en-US" dirty="0"/>
              <a:t>等，</a:t>
            </a:r>
            <a:r>
              <a:rPr lang="en-US" altLang="zh-TW" dirty="0"/>
              <a:t>2024</a:t>
            </a:r>
            <a:r>
              <a:rPr lang="zh-TW" altLang="en-US" dirty="0"/>
              <a:t>）領域，</a:t>
            </a:r>
            <a:r>
              <a:rPr lang="en-US" altLang="zh-TW" dirty="0"/>
              <a:t>Yang </a:t>
            </a:r>
            <a:r>
              <a:rPr lang="zh-TW" altLang="en-US" dirty="0"/>
              <a:t>等（</a:t>
            </a:r>
            <a:r>
              <a:rPr lang="en-US" altLang="zh-TW" dirty="0"/>
              <a:t>2024</a:t>
            </a:r>
            <a:r>
              <a:rPr lang="zh-TW" altLang="en-US" dirty="0"/>
              <a:t>）提出了 </a:t>
            </a:r>
            <a:r>
              <a:rPr lang="en-US" altLang="zh-TW" b="1" dirty="0"/>
              <a:t>Agent-Computer Interface</a:t>
            </a:r>
            <a:r>
              <a:rPr lang="zh-TW" altLang="en-US" dirty="0"/>
              <a:t>（</a:t>
            </a:r>
            <a:r>
              <a:rPr lang="en-US" altLang="zh-TW" dirty="0"/>
              <a:t>Lieberman &amp; </a:t>
            </a:r>
            <a:r>
              <a:rPr lang="en-US" altLang="zh-TW" dirty="0" err="1"/>
              <a:t>Selker</a:t>
            </a:r>
            <a:r>
              <a:rPr lang="en-US" altLang="zh-TW" dirty="0"/>
              <a:t>, 2003</a:t>
            </a:r>
            <a:r>
              <a:rPr lang="zh-TW" altLang="en-US" dirty="0"/>
              <a:t>），使得 </a:t>
            </a:r>
            <a:r>
              <a:rPr lang="en-US" altLang="zh-TW" dirty="0"/>
              <a:t>MLLM </a:t>
            </a:r>
            <a:r>
              <a:rPr lang="zh-TW" altLang="en-US" dirty="0"/>
              <a:t>代理能夠更高效且可靠地理解和執行操作。我們的研究將這些模組擴展並整合為一個全新的 </a:t>
            </a:r>
            <a:r>
              <a:rPr lang="en-US" altLang="zh-TW" dirty="0"/>
              <a:t>MLLM agent framework </a:t>
            </a:r>
            <a:r>
              <a:rPr lang="zh-TW" altLang="en-US" dirty="0"/>
              <a:t>，用於電腦控制。</a:t>
            </a:r>
          </a:p>
          <a:p>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9</a:t>
            </a:fld>
            <a:endParaRPr lang="zh-TW" altLang="en-US"/>
          </a:p>
        </p:txBody>
      </p:sp>
    </p:spTree>
    <p:extLst>
      <p:ext uri="{BB962C8B-B14F-4D97-AF65-F5344CB8AC3E}">
        <p14:creationId xmlns:p14="http://schemas.microsoft.com/office/powerpoint/2010/main" val="81115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D3A514-C7A6-4C5F-9A5C-1A691000465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A44424F-E35D-47E4-ACDF-8803A2A78A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F429127-15D7-49C8-9C0A-F8AB586F9FAB}"/>
              </a:ext>
            </a:extLst>
          </p:cNvPr>
          <p:cNvSpPr>
            <a:spLocks noGrp="1"/>
          </p:cNvSpPr>
          <p:nvPr>
            <p:ph type="dt" sz="half" idx="10"/>
          </p:nvPr>
        </p:nvSpPr>
        <p:spPr/>
        <p:txBody>
          <a:bodyPr/>
          <a:lstStyle/>
          <a:p>
            <a:fld id="{BA02A7F7-138E-464E-8273-D4EC563A75BF}" type="datetime1">
              <a:rPr lang="zh-TW" altLang="en-US" smtClean="0"/>
              <a:t>2025/3/20</a:t>
            </a:fld>
            <a:endParaRPr lang="zh-TW" altLang="en-US"/>
          </a:p>
        </p:txBody>
      </p:sp>
      <p:sp>
        <p:nvSpPr>
          <p:cNvPr id="5" name="頁尾版面配置區 4">
            <a:extLst>
              <a:ext uri="{FF2B5EF4-FFF2-40B4-BE49-F238E27FC236}">
                <a16:creationId xmlns:a16="http://schemas.microsoft.com/office/drawing/2014/main" id="{D98188C6-371D-4897-9424-7EAEEB3E76C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266E9E4-9FD8-4234-8139-EEE6EBA7E13F}"/>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
        <p:nvSpPr>
          <p:cNvPr id="12" name="矩形 11">
            <a:extLst>
              <a:ext uri="{FF2B5EF4-FFF2-40B4-BE49-F238E27FC236}">
                <a16:creationId xmlns:a16="http://schemas.microsoft.com/office/drawing/2014/main" id="{63F9B313-7BE8-40AB-9BBD-6877DA3EDD48}"/>
              </a:ext>
            </a:extLst>
          </p:cNvPr>
          <p:cNvSpPr/>
          <p:nvPr userDrawn="1"/>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61B9412-D979-4652-AD39-FF2751913F74}"/>
              </a:ext>
            </a:extLst>
          </p:cNvPr>
          <p:cNvSpPr/>
          <p:nvPr userDrawn="1"/>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C439E83F-3374-473B-8B15-753B637DACFC}"/>
              </a:ext>
            </a:extLst>
          </p:cNvPr>
          <p:cNvSpPr/>
          <p:nvPr userDrawn="1"/>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3AB1B74C-6BE0-48BB-9BED-076F9CCDC5E6}"/>
              </a:ext>
            </a:extLst>
          </p:cNvPr>
          <p:cNvSpPr/>
          <p:nvPr userDrawn="1"/>
        </p:nvSpPr>
        <p:spPr>
          <a:xfrm>
            <a:off x="9984658" y="294968"/>
            <a:ext cx="1961536" cy="1696064"/>
          </a:xfrm>
          <a:prstGeom prst="rect">
            <a:avLst/>
          </a:prstGeom>
          <a:solidFill>
            <a:srgbClr val="1C4885"/>
          </a:solidFill>
          <a:ln>
            <a:solidFill>
              <a:srgbClr val="1535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7">
            <a:extLst>
              <a:ext uri="{FF2B5EF4-FFF2-40B4-BE49-F238E27FC236}">
                <a16:creationId xmlns:a16="http://schemas.microsoft.com/office/drawing/2014/main" id="{4CCDBC45-AB64-4045-9588-32C2F7B64FF1}"/>
              </a:ext>
            </a:extLst>
          </p:cNvPr>
          <p:cNvSpPr/>
          <p:nvPr userDrawn="1"/>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612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2A90BB-54B5-4A71-83EF-C0207D68264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E40CBD8C-0947-474D-8DAF-33AE676E9CF1}"/>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A9C74DC-4B92-4E50-BBA4-12D0AA771F51}"/>
              </a:ext>
            </a:extLst>
          </p:cNvPr>
          <p:cNvSpPr>
            <a:spLocks noGrp="1"/>
          </p:cNvSpPr>
          <p:nvPr>
            <p:ph type="dt" sz="half" idx="10"/>
          </p:nvPr>
        </p:nvSpPr>
        <p:spPr/>
        <p:txBody>
          <a:bodyPr/>
          <a:lstStyle/>
          <a:p>
            <a:fld id="{7AD54FEA-16CE-45E9-9496-BFBD0CC47778}" type="datetime1">
              <a:rPr lang="zh-TW" altLang="en-US" smtClean="0"/>
              <a:t>2025/3/20</a:t>
            </a:fld>
            <a:endParaRPr lang="zh-TW" altLang="en-US"/>
          </a:p>
        </p:txBody>
      </p:sp>
      <p:sp>
        <p:nvSpPr>
          <p:cNvPr id="5" name="頁尾版面配置區 4">
            <a:extLst>
              <a:ext uri="{FF2B5EF4-FFF2-40B4-BE49-F238E27FC236}">
                <a16:creationId xmlns:a16="http://schemas.microsoft.com/office/drawing/2014/main" id="{DC01015E-E0C1-45DD-8828-4DA8D54F5C3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9AC0445-BDD2-4B5A-BE7A-3E8E9B06C8FB}"/>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925056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B7EE365-5FA6-45FA-8E7B-CF1B107BB29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6E14F14-08B1-4951-A023-1ABA3F3BC275}"/>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DB64F60-D558-4A5B-8F43-75CCBB7302A3}"/>
              </a:ext>
            </a:extLst>
          </p:cNvPr>
          <p:cNvSpPr>
            <a:spLocks noGrp="1"/>
          </p:cNvSpPr>
          <p:nvPr>
            <p:ph type="dt" sz="half" idx="10"/>
          </p:nvPr>
        </p:nvSpPr>
        <p:spPr/>
        <p:txBody>
          <a:bodyPr/>
          <a:lstStyle/>
          <a:p>
            <a:fld id="{F930DE33-AD6D-42F3-82D5-6B4AD0CA4BAE}" type="datetime1">
              <a:rPr lang="zh-TW" altLang="en-US" smtClean="0"/>
              <a:t>2025/3/20</a:t>
            </a:fld>
            <a:endParaRPr lang="zh-TW" altLang="en-US"/>
          </a:p>
        </p:txBody>
      </p:sp>
      <p:sp>
        <p:nvSpPr>
          <p:cNvPr id="5" name="頁尾版面配置區 4">
            <a:extLst>
              <a:ext uri="{FF2B5EF4-FFF2-40B4-BE49-F238E27FC236}">
                <a16:creationId xmlns:a16="http://schemas.microsoft.com/office/drawing/2014/main" id="{9AED59DA-647C-463B-ACA9-C51780E9F32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B74DAC8-28AE-4412-9782-C8776A72A423}"/>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3483739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內容">
    <p:spTree>
      <p:nvGrpSpPr>
        <p:cNvPr id="1" name=""/>
        <p:cNvGrpSpPr/>
        <p:nvPr/>
      </p:nvGrpSpPr>
      <p:grpSpPr>
        <a:xfrm>
          <a:off x="0" y="0"/>
          <a:ext cx="0" cy="0"/>
          <a:chOff x="0" y="0"/>
          <a:chExt cx="0" cy="0"/>
        </a:xfrm>
      </p:grpSpPr>
      <p:sp>
        <p:nvSpPr>
          <p:cNvPr id="7" name="直角三角形 6">
            <a:extLst>
              <a:ext uri="{FF2B5EF4-FFF2-40B4-BE49-F238E27FC236}">
                <a16:creationId xmlns:a16="http://schemas.microsoft.com/office/drawing/2014/main" id="{2107D842-3352-4D67-B922-4F423C893687}"/>
              </a:ext>
            </a:extLst>
          </p:cNvPr>
          <p:cNvSpPr/>
          <p:nvPr userDrawn="1"/>
        </p:nvSpPr>
        <p:spPr>
          <a:xfrm rot="16200000">
            <a:off x="11037455" y="5712690"/>
            <a:ext cx="1154545" cy="1154545"/>
          </a:xfrm>
          <a:prstGeom prst="rtTriangle">
            <a:avLst/>
          </a:prstGeom>
          <a:solidFill>
            <a:srgbClr val="1C4885"/>
          </a:solidFill>
          <a:ln>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a:extLst>
              <a:ext uri="{FF2B5EF4-FFF2-40B4-BE49-F238E27FC236}">
                <a16:creationId xmlns:a16="http://schemas.microsoft.com/office/drawing/2014/main" id="{9C815418-0484-437B-9EB7-6518AA0F1D24}"/>
              </a:ext>
            </a:extLst>
          </p:cNvPr>
          <p:cNvSpPr>
            <a:spLocks noGrp="1"/>
          </p:cNvSpPr>
          <p:nvPr>
            <p:ph idx="1"/>
          </p:nvPr>
        </p:nvSpPr>
        <p:spPr/>
        <p:txBody>
          <a:bodyPr>
            <a:normAutofit/>
          </a:bodyPr>
          <a:lstStyle>
            <a:lvl1pPr>
              <a:defRPr sz="2400" baseline="0">
                <a:latin typeface="Times New Roman" panose="02020603050405020304" pitchFamily="18" charset="0"/>
                <a:ea typeface="標楷體" panose="03000509000000000000" pitchFamily="65" charset="-120"/>
              </a:defRPr>
            </a:lvl1pPr>
            <a:lvl2pPr>
              <a:defRPr sz="2000" baseline="0">
                <a:latin typeface="Times New Roman" panose="02020603050405020304" pitchFamily="18" charset="0"/>
                <a:ea typeface="標楷體" panose="03000509000000000000" pitchFamily="65" charset="-120"/>
              </a:defRPr>
            </a:lvl2pPr>
            <a:lvl3pPr>
              <a:defRPr sz="1800" baseline="0">
                <a:latin typeface="Times New Roman" panose="02020603050405020304" pitchFamily="18" charset="0"/>
                <a:ea typeface="標楷體" panose="03000509000000000000" pitchFamily="65" charset="-120"/>
              </a:defRPr>
            </a:lvl3pPr>
            <a:lvl4pPr>
              <a:defRPr sz="1600" baseline="0">
                <a:latin typeface="Times New Roman" panose="02020603050405020304" pitchFamily="18" charset="0"/>
                <a:ea typeface="標楷體" panose="03000509000000000000" pitchFamily="65" charset="-120"/>
              </a:defRPr>
            </a:lvl4pPr>
            <a:lvl5pPr>
              <a:defRPr sz="1600" baseline="0">
                <a:latin typeface="Times New Roman" panose="02020603050405020304" pitchFamily="18" charset="0"/>
                <a:ea typeface="標楷體" panose="03000509000000000000" pitchFamily="65"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F0AEAD6-7E77-4B07-9B9A-7709AED8E387}"/>
              </a:ext>
            </a:extLst>
          </p:cNvPr>
          <p:cNvSpPr>
            <a:spLocks noGrp="1"/>
          </p:cNvSpPr>
          <p:nvPr>
            <p:ph type="dt" sz="half" idx="10"/>
          </p:nvPr>
        </p:nvSpPr>
        <p:spPr/>
        <p:txBody>
          <a:bodyPr/>
          <a:lstStyle/>
          <a:p>
            <a:fld id="{40381BEA-C185-4F52-8180-1D8B9D8E20BF}" type="datetime1">
              <a:rPr lang="zh-TW" altLang="en-US" smtClean="0"/>
              <a:t>2025/3/20</a:t>
            </a:fld>
            <a:endParaRPr lang="zh-TW" altLang="en-US"/>
          </a:p>
        </p:txBody>
      </p:sp>
      <p:sp>
        <p:nvSpPr>
          <p:cNvPr id="5" name="頁尾版面配置區 4">
            <a:extLst>
              <a:ext uri="{FF2B5EF4-FFF2-40B4-BE49-F238E27FC236}">
                <a16:creationId xmlns:a16="http://schemas.microsoft.com/office/drawing/2014/main" id="{64621561-7715-49FB-8A67-8C2D519952E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B6840A6-1102-4A93-B029-06DC219B2E4B}"/>
              </a:ext>
            </a:extLst>
          </p:cNvPr>
          <p:cNvSpPr>
            <a:spLocks noGrp="1"/>
          </p:cNvSpPr>
          <p:nvPr>
            <p:ph type="sldNum" sz="quarter" idx="12"/>
          </p:nvPr>
        </p:nvSpPr>
        <p:spPr>
          <a:xfrm>
            <a:off x="9448800" y="6481981"/>
            <a:ext cx="2743200" cy="365125"/>
          </a:xfrm>
        </p:spPr>
        <p:txBody>
          <a:bodyPr/>
          <a:lstStyle>
            <a:lvl1pPr>
              <a:defRPr sz="1600" baseline="0">
                <a:solidFill>
                  <a:schemeClr val="bg1"/>
                </a:solidFill>
                <a:latin typeface="Times New Roman" panose="02020603050405020304" pitchFamily="18" charset="0"/>
                <a:ea typeface="標楷體" panose="03000509000000000000" pitchFamily="65" charset="-120"/>
              </a:defRPr>
            </a:lvl1pPr>
          </a:lstStyle>
          <a:p>
            <a:fld id="{657FEDA2-CCC4-419E-AC70-37811D068BDC}" type="slidenum">
              <a:rPr lang="zh-TW" altLang="en-US" smtClean="0"/>
              <a:pPr/>
              <a:t>‹#›</a:t>
            </a:fld>
            <a:endParaRPr lang="zh-TW" altLang="en-US"/>
          </a:p>
        </p:txBody>
      </p:sp>
      <p:sp>
        <p:nvSpPr>
          <p:cNvPr id="8" name="直角三角形 7">
            <a:extLst>
              <a:ext uri="{FF2B5EF4-FFF2-40B4-BE49-F238E27FC236}">
                <a16:creationId xmlns:a16="http://schemas.microsoft.com/office/drawing/2014/main" id="{C14DB83F-5B44-44F1-9803-16CA4C48D7F9}"/>
              </a:ext>
            </a:extLst>
          </p:cNvPr>
          <p:cNvSpPr/>
          <p:nvPr userDrawn="1"/>
        </p:nvSpPr>
        <p:spPr>
          <a:xfrm rot="5400000">
            <a:off x="-1" y="0"/>
            <a:ext cx="1154545" cy="1154545"/>
          </a:xfrm>
          <a:prstGeom prst="rtTriangl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Title 1">
            <a:extLst>
              <a:ext uri="{FF2B5EF4-FFF2-40B4-BE49-F238E27FC236}">
                <a16:creationId xmlns:a16="http://schemas.microsoft.com/office/drawing/2014/main" id="{48877D3C-430E-4A2D-97D0-F80C1B59379C}"/>
              </a:ext>
            </a:extLst>
          </p:cNvPr>
          <p:cNvSpPr>
            <a:spLocks noGrp="1"/>
          </p:cNvSpPr>
          <p:nvPr>
            <p:ph type="title"/>
          </p:nvPr>
        </p:nvSpPr>
        <p:spPr>
          <a:xfrm>
            <a:off x="845127" y="329972"/>
            <a:ext cx="10515600" cy="1167924"/>
          </a:xfrm>
        </p:spPr>
        <p:txBody>
          <a:bodyPr>
            <a:normAutofit/>
          </a:bodyPr>
          <a:lstStyle>
            <a:lvl1pPr>
              <a:defRPr sz="4000" b="1">
                <a:solidFill>
                  <a:schemeClr val="tx2">
                    <a:lumMod val="75000"/>
                  </a:schemeClr>
                </a:solidFill>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en-US"/>
          </a:p>
        </p:txBody>
      </p:sp>
    </p:spTree>
    <p:extLst>
      <p:ext uri="{BB962C8B-B14F-4D97-AF65-F5344CB8AC3E}">
        <p14:creationId xmlns:p14="http://schemas.microsoft.com/office/powerpoint/2010/main" val="2686762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1E01A3-43BB-41B4-8270-30F951C9B77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42C9A4C0-F6C6-4CFF-A9FA-8A8F377E7A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9D3D1217-3865-4DD2-A934-25DAD9B43095}"/>
              </a:ext>
            </a:extLst>
          </p:cNvPr>
          <p:cNvSpPr>
            <a:spLocks noGrp="1"/>
          </p:cNvSpPr>
          <p:nvPr>
            <p:ph type="dt" sz="half" idx="10"/>
          </p:nvPr>
        </p:nvSpPr>
        <p:spPr/>
        <p:txBody>
          <a:bodyPr/>
          <a:lstStyle/>
          <a:p>
            <a:fld id="{5275129D-0688-401C-AE84-C172D89B7753}" type="datetime1">
              <a:rPr lang="zh-TW" altLang="en-US" smtClean="0"/>
              <a:t>2025/3/20</a:t>
            </a:fld>
            <a:endParaRPr lang="zh-TW" altLang="en-US"/>
          </a:p>
        </p:txBody>
      </p:sp>
      <p:sp>
        <p:nvSpPr>
          <p:cNvPr id="5" name="頁尾版面配置區 4">
            <a:extLst>
              <a:ext uri="{FF2B5EF4-FFF2-40B4-BE49-F238E27FC236}">
                <a16:creationId xmlns:a16="http://schemas.microsoft.com/office/drawing/2014/main" id="{DE378C71-CB91-4A23-9DB6-C9442FE9339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83009C2-B8C2-4E4A-8B26-F162BE666692}"/>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113342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FBE173-A437-4975-8357-A8AE807E541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FDBE80D-A2A1-4703-94C6-3541301A778E}"/>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46823A4-3901-426A-BD3D-C4979A17F12F}"/>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765DC4F-1C09-4E73-A578-6E4080BF35C0}"/>
              </a:ext>
            </a:extLst>
          </p:cNvPr>
          <p:cNvSpPr>
            <a:spLocks noGrp="1"/>
          </p:cNvSpPr>
          <p:nvPr>
            <p:ph type="dt" sz="half" idx="10"/>
          </p:nvPr>
        </p:nvSpPr>
        <p:spPr/>
        <p:txBody>
          <a:bodyPr/>
          <a:lstStyle/>
          <a:p>
            <a:fld id="{15C25EF4-080B-4834-9CB3-85F78F0E972A}" type="datetime1">
              <a:rPr lang="zh-TW" altLang="en-US" smtClean="0"/>
              <a:t>2025/3/20</a:t>
            </a:fld>
            <a:endParaRPr lang="zh-TW" altLang="en-US"/>
          </a:p>
        </p:txBody>
      </p:sp>
      <p:sp>
        <p:nvSpPr>
          <p:cNvPr id="6" name="頁尾版面配置區 5">
            <a:extLst>
              <a:ext uri="{FF2B5EF4-FFF2-40B4-BE49-F238E27FC236}">
                <a16:creationId xmlns:a16="http://schemas.microsoft.com/office/drawing/2014/main" id="{61947751-C4A3-4A0B-9006-0245FB0B1BA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A112C3A-6DA5-41CD-A659-25320C14A4E4}"/>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3988490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A3FEB8-F21A-484F-A065-9D6335E76F1F}"/>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5CC47D4-E90E-4BD6-BBD0-4CBA981920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6E632F15-E1A5-4168-98B8-3342C31C2EB4}"/>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ABEBA56-5843-47F3-A33C-1B5C6F5ECB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66B06112-49E4-44DC-A349-768675D18D40}"/>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2624D2B-C3E9-455A-8A6A-DCD564CB9024}"/>
              </a:ext>
            </a:extLst>
          </p:cNvPr>
          <p:cNvSpPr>
            <a:spLocks noGrp="1"/>
          </p:cNvSpPr>
          <p:nvPr>
            <p:ph type="dt" sz="half" idx="10"/>
          </p:nvPr>
        </p:nvSpPr>
        <p:spPr/>
        <p:txBody>
          <a:bodyPr/>
          <a:lstStyle/>
          <a:p>
            <a:fld id="{B45FD4CC-0A76-45C8-BD30-5A5226821B92}" type="datetime1">
              <a:rPr lang="zh-TW" altLang="en-US" smtClean="0"/>
              <a:t>2025/3/20</a:t>
            </a:fld>
            <a:endParaRPr lang="zh-TW" altLang="en-US"/>
          </a:p>
        </p:txBody>
      </p:sp>
      <p:sp>
        <p:nvSpPr>
          <p:cNvPr id="8" name="頁尾版面配置區 7">
            <a:extLst>
              <a:ext uri="{FF2B5EF4-FFF2-40B4-BE49-F238E27FC236}">
                <a16:creationId xmlns:a16="http://schemas.microsoft.com/office/drawing/2014/main" id="{AB5544FD-A134-43BA-AF9B-060294BDBE2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FED19E5-86DF-4ED5-B1E1-D41FB8D0D942}"/>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3811247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2C9F54-90BA-42A4-BE83-6C48CCBD669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18AB095-B098-4661-A4EA-041C9B9C6E3D}"/>
              </a:ext>
            </a:extLst>
          </p:cNvPr>
          <p:cNvSpPr>
            <a:spLocks noGrp="1"/>
          </p:cNvSpPr>
          <p:nvPr>
            <p:ph type="dt" sz="half" idx="10"/>
          </p:nvPr>
        </p:nvSpPr>
        <p:spPr/>
        <p:txBody>
          <a:bodyPr/>
          <a:lstStyle/>
          <a:p>
            <a:fld id="{1EDB4908-7485-47DD-9285-57C7BC05801F}" type="datetime1">
              <a:rPr lang="zh-TW" altLang="en-US" smtClean="0"/>
              <a:t>2025/3/20</a:t>
            </a:fld>
            <a:endParaRPr lang="zh-TW" altLang="en-US"/>
          </a:p>
        </p:txBody>
      </p:sp>
      <p:sp>
        <p:nvSpPr>
          <p:cNvPr id="4" name="頁尾版面配置區 3">
            <a:extLst>
              <a:ext uri="{FF2B5EF4-FFF2-40B4-BE49-F238E27FC236}">
                <a16:creationId xmlns:a16="http://schemas.microsoft.com/office/drawing/2014/main" id="{D5837318-59D0-4A49-A437-496EB2427C0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78EFA3F-C608-4222-BBBD-359D17013E8F}"/>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358802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190578F-58EB-48D0-B511-F6B73E949FA9}"/>
              </a:ext>
            </a:extLst>
          </p:cNvPr>
          <p:cNvSpPr>
            <a:spLocks noGrp="1"/>
          </p:cNvSpPr>
          <p:nvPr>
            <p:ph type="dt" sz="half" idx="10"/>
          </p:nvPr>
        </p:nvSpPr>
        <p:spPr/>
        <p:txBody>
          <a:bodyPr/>
          <a:lstStyle/>
          <a:p>
            <a:fld id="{7F795667-036D-42DD-91B1-13939B30BBA3}" type="datetime1">
              <a:rPr lang="zh-TW" altLang="en-US" smtClean="0"/>
              <a:t>2025/3/20</a:t>
            </a:fld>
            <a:endParaRPr lang="zh-TW" altLang="en-US"/>
          </a:p>
        </p:txBody>
      </p:sp>
      <p:sp>
        <p:nvSpPr>
          <p:cNvPr id="3" name="頁尾版面配置區 2">
            <a:extLst>
              <a:ext uri="{FF2B5EF4-FFF2-40B4-BE49-F238E27FC236}">
                <a16:creationId xmlns:a16="http://schemas.microsoft.com/office/drawing/2014/main" id="{A3CCF8D2-2842-42FE-95C6-A39D5947FBD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51D1A44-9901-4E9B-946B-7EBC2080E3AA}"/>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224657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786E3E-AEDC-48B0-AC91-83FCD75CF37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9BD3640-FB33-44E7-A2ED-9471062093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5FD0BB2-61CE-45B8-BA94-C744082C2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359080CA-6A8D-4205-B513-1BC6D14AA61C}"/>
              </a:ext>
            </a:extLst>
          </p:cNvPr>
          <p:cNvSpPr>
            <a:spLocks noGrp="1"/>
          </p:cNvSpPr>
          <p:nvPr>
            <p:ph type="dt" sz="half" idx="10"/>
          </p:nvPr>
        </p:nvSpPr>
        <p:spPr/>
        <p:txBody>
          <a:bodyPr/>
          <a:lstStyle/>
          <a:p>
            <a:fld id="{752F5236-EC9E-403F-A619-6DA4B5C7F00F}" type="datetime1">
              <a:rPr lang="zh-TW" altLang="en-US" smtClean="0"/>
              <a:t>2025/3/20</a:t>
            </a:fld>
            <a:endParaRPr lang="zh-TW" altLang="en-US"/>
          </a:p>
        </p:txBody>
      </p:sp>
      <p:sp>
        <p:nvSpPr>
          <p:cNvPr id="6" name="頁尾版面配置區 5">
            <a:extLst>
              <a:ext uri="{FF2B5EF4-FFF2-40B4-BE49-F238E27FC236}">
                <a16:creationId xmlns:a16="http://schemas.microsoft.com/office/drawing/2014/main" id="{5835C58E-597F-4671-8350-DF58D9908D1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C4B8A39-30F0-4A60-858B-3C7D56A93E91}"/>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389185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3831A9-9DE4-47DE-B863-F047D5E2655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C42788AB-8654-4133-955C-634C597AC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4868604-7B59-406B-8315-E0994A760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FB990BF-2E58-4D21-8E39-DF21ED954589}"/>
              </a:ext>
            </a:extLst>
          </p:cNvPr>
          <p:cNvSpPr>
            <a:spLocks noGrp="1"/>
          </p:cNvSpPr>
          <p:nvPr>
            <p:ph type="dt" sz="half" idx="10"/>
          </p:nvPr>
        </p:nvSpPr>
        <p:spPr/>
        <p:txBody>
          <a:bodyPr/>
          <a:lstStyle/>
          <a:p>
            <a:fld id="{CB8084EF-EA7A-4B70-B0E9-582FBB14BA5B}" type="datetime1">
              <a:rPr lang="zh-TW" altLang="en-US" smtClean="0"/>
              <a:t>2025/3/20</a:t>
            </a:fld>
            <a:endParaRPr lang="zh-TW" altLang="en-US"/>
          </a:p>
        </p:txBody>
      </p:sp>
      <p:sp>
        <p:nvSpPr>
          <p:cNvPr id="6" name="頁尾版面配置區 5">
            <a:extLst>
              <a:ext uri="{FF2B5EF4-FFF2-40B4-BE49-F238E27FC236}">
                <a16:creationId xmlns:a16="http://schemas.microsoft.com/office/drawing/2014/main" id="{49FAE750-9927-4D91-BED1-CBADE6EC6D8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8F7C489-0A2F-4BFF-BDC8-26102A662299}"/>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148210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1D84393-CD63-4E0E-909D-A20CFD678EC2}"/>
              </a:ext>
            </a:extLst>
          </p:cNvPr>
          <p:cNvSpPr>
            <a:spLocks noGrp="1"/>
          </p:cNvSpPr>
          <p:nvPr>
            <p:ph type="title"/>
          </p:nvPr>
        </p:nvSpPr>
        <p:spPr>
          <a:xfrm>
            <a:off x="838200" y="457202"/>
            <a:ext cx="10515600" cy="632245"/>
          </a:xfrm>
          <a:prstGeom prst="rect">
            <a:avLst/>
          </a:prstGeom>
        </p:spPr>
        <p:txBody>
          <a:bodyPr vert="horz" lIns="91440" tIns="45720" rIns="91440" bIns="45720" rtlCol="0" anchor="ctr">
            <a:normAutofit/>
          </a:bodyPr>
          <a:lstStyle/>
          <a:p>
            <a:r>
              <a:rPr lang="en-US" altLang="zh-TW"/>
              <a:t>Title</a:t>
            </a:r>
            <a:endParaRPr lang="zh-TW" altLang="en-US"/>
          </a:p>
        </p:txBody>
      </p:sp>
      <p:sp>
        <p:nvSpPr>
          <p:cNvPr id="3" name="文字版面配置區 2">
            <a:extLst>
              <a:ext uri="{FF2B5EF4-FFF2-40B4-BE49-F238E27FC236}">
                <a16:creationId xmlns:a16="http://schemas.microsoft.com/office/drawing/2014/main" id="{D0AA30B5-DF4E-4824-915C-83613BCE8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E0B27A2-02E4-4E2F-A518-2D106241C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2E898-EA47-43E8-9760-0705BD42AC3E}" type="datetime1">
              <a:rPr lang="zh-TW" altLang="en-US" smtClean="0"/>
              <a:t>2025/3/20</a:t>
            </a:fld>
            <a:endParaRPr lang="zh-TW" altLang="en-US"/>
          </a:p>
        </p:txBody>
      </p:sp>
      <p:sp>
        <p:nvSpPr>
          <p:cNvPr id="5" name="頁尾版面配置區 4">
            <a:extLst>
              <a:ext uri="{FF2B5EF4-FFF2-40B4-BE49-F238E27FC236}">
                <a16:creationId xmlns:a16="http://schemas.microsoft.com/office/drawing/2014/main" id="{2C8F6C09-3860-4807-BA6E-F3260C9D6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858BA45-8C84-4AE7-941E-7161E3424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2489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3587575D-F7D8-4867-A041-D6A491EEE320}"/>
              </a:ext>
            </a:extLst>
          </p:cNvPr>
          <p:cNvSpPr>
            <a:spLocks noGrp="1"/>
          </p:cNvSpPr>
          <p:nvPr>
            <p:ph type="subTitle" idx="1"/>
          </p:nvPr>
        </p:nvSpPr>
        <p:spPr>
          <a:xfrm>
            <a:off x="399495" y="4811486"/>
            <a:ext cx="11381174" cy="1418303"/>
          </a:xfrm>
        </p:spPr>
        <p:txBody>
          <a:bodyPr>
            <a:noAutofit/>
          </a:bodyPr>
          <a:lstStyle/>
          <a:p>
            <a:r>
              <a:rPr lang="en-US" altLang="zh-TW" sz="1800" dirty="0" err="1">
                <a:latin typeface="Times New Roman" panose="02020603050405020304" pitchFamily="18" charset="0"/>
                <a:cs typeface="Times New Roman" panose="02020603050405020304" pitchFamily="18" charset="0"/>
              </a:rPr>
              <a:t>Saaket</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Agashe</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Jiuzhou</a:t>
            </a:r>
            <a:r>
              <a:rPr lang="en-US" altLang="zh-TW" sz="1800" dirty="0">
                <a:latin typeface="Times New Roman" panose="02020603050405020304" pitchFamily="18" charset="0"/>
                <a:cs typeface="Times New Roman" panose="02020603050405020304" pitchFamily="18" charset="0"/>
              </a:rPr>
              <a:t> Han, </a:t>
            </a:r>
            <a:r>
              <a:rPr lang="en-US" altLang="zh-TW" sz="1800" dirty="0" err="1">
                <a:latin typeface="Times New Roman" panose="02020603050405020304" pitchFamily="18" charset="0"/>
                <a:cs typeface="Times New Roman" panose="02020603050405020304" pitchFamily="18" charset="0"/>
              </a:rPr>
              <a:t>Shuyu</a:t>
            </a:r>
            <a:r>
              <a:rPr lang="en-US" altLang="zh-TW" sz="1800" dirty="0">
                <a:latin typeface="Times New Roman" panose="02020603050405020304" pitchFamily="18" charset="0"/>
                <a:cs typeface="Times New Roman" panose="02020603050405020304" pitchFamily="18" charset="0"/>
              </a:rPr>
              <a:t> Gan, </a:t>
            </a:r>
            <a:r>
              <a:rPr lang="en-US" altLang="zh-TW" sz="1800" dirty="0" err="1">
                <a:latin typeface="Times New Roman" panose="02020603050405020304" pitchFamily="18" charset="0"/>
                <a:cs typeface="Times New Roman" panose="02020603050405020304" pitchFamily="18" charset="0"/>
              </a:rPr>
              <a:t>Jiachen</a:t>
            </a:r>
            <a:r>
              <a:rPr lang="en-US" altLang="zh-TW" sz="1800" dirty="0">
                <a:latin typeface="Times New Roman" panose="02020603050405020304" pitchFamily="18" charset="0"/>
                <a:cs typeface="Times New Roman" panose="02020603050405020304" pitchFamily="18" charset="0"/>
              </a:rPr>
              <a:t> Yang, Ang Li, Xin Eric Wang</a:t>
            </a:r>
          </a:p>
          <a:p>
            <a:r>
              <a:rPr lang="en-US" altLang="zh-TW" sz="1800" dirty="0" err="1">
                <a:latin typeface="Times New Roman" panose="02020603050405020304" pitchFamily="18" charset="0"/>
                <a:cs typeface="Times New Roman" panose="02020603050405020304" pitchFamily="18" charset="0"/>
              </a:rPr>
              <a:t>Simular</a:t>
            </a:r>
            <a:r>
              <a:rPr lang="en-US" altLang="zh-TW" sz="1800" dirty="0">
                <a:latin typeface="Times New Roman" panose="02020603050405020304" pitchFamily="18" charset="0"/>
                <a:cs typeface="Times New Roman" panose="02020603050405020304" pitchFamily="18" charset="0"/>
              </a:rPr>
              <a:t> Research </a:t>
            </a:r>
          </a:p>
          <a:p>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Presenter: Bo-Yu Chen</a:t>
            </a:r>
          </a:p>
        </p:txBody>
      </p:sp>
      <p:sp>
        <p:nvSpPr>
          <p:cNvPr id="4" name="標題 1">
            <a:extLst>
              <a:ext uri="{FF2B5EF4-FFF2-40B4-BE49-F238E27FC236}">
                <a16:creationId xmlns:a16="http://schemas.microsoft.com/office/drawing/2014/main" id="{E2FF93DC-02B4-414C-BCE1-8B93AA205891}"/>
              </a:ext>
            </a:extLst>
          </p:cNvPr>
          <p:cNvSpPr txBox="1">
            <a:spLocks/>
          </p:cNvSpPr>
          <p:nvPr/>
        </p:nvSpPr>
        <p:spPr>
          <a:xfrm>
            <a:off x="399495" y="1905000"/>
            <a:ext cx="11381174" cy="2275151"/>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baseline="0">
                <a:solidFill>
                  <a:schemeClr val="tx1"/>
                </a:solidFill>
                <a:latin typeface="Times New Roman" panose="02020603050405020304" pitchFamily="18" charset="0"/>
                <a:ea typeface="標楷體" panose="03000509000000000000" pitchFamily="65" charset="-120"/>
                <a:cs typeface="+mj-cs"/>
              </a:defRPr>
            </a:lvl1pPr>
          </a:lstStyle>
          <a:p>
            <a:r>
              <a:rPr lang="en-US" altLang="zh-TW" b="1" dirty="0"/>
              <a:t>Agent S: An Open Agentic Framework that Uses Computers Like a Human </a:t>
            </a:r>
            <a:endParaRPr lang="zh-TW" altLang="en-US" sz="4000" b="1" dirty="0">
              <a:solidFill>
                <a:srgbClr val="0000FF"/>
              </a:solidFill>
              <a:latin typeface="Times New Roman"/>
              <a:ea typeface="標楷體"/>
              <a:cs typeface="Times New Roman"/>
            </a:endParaRPr>
          </a:p>
        </p:txBody>
      </p:sp>
      <p:sp>
        <p:nvSpPr>
          <p:cNvPr id="5" name="標題 1">
            <a:extLst>
              <a:ext uri="{FF2B5EF4-FFF2-40B4-BE49-F238E27FC236}">
                <a16:creationId xmlns:a16="http://schemas.microsoft.com/office/drawing/2014/main" id="{8D2DDEA8-03F8-48A5-85CD-C39A501E938F}"/>
              </a:ext>
            </a:extLst>
          </p:cNvPr>
          <p:cNvSpPr txBox="1">
            <a:spLocks/>
          </p:cNvSpPr>
          <p:nvPr/>
        </p:nvSpPr>
        <p:spPr>
          <a:xfrm>
            <a:off x="411331" y="2438400"/>
            <a:ext cx="11381174" cy="22751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baseline="0">
                <a:solidFill>
                  <a:schemeClr val="tx1"/>
                </a:solidFill>
                <a:latin typeface="Times New Roman" panose="02020603050405020304" pitchFamily="18" charset="0"/>
                <a:ea typeface="標楷體" panose="03000509000000000000" pitchFamily="65" charset="-120"/>
                <a:cs typeface="+mj-cs"/>
              </a:defRPr>
            </a:lvl1pPr>
          </a:lstStyle>
          <a:p>
            <a:r>
              <a:rPr lang="en-US" altLang="zh-TW" sz="2400" b="1" dirty="0"/>
              <a:t>CVPR 2024</a:t>
            </a:r>
            <a:endParaRPr lang="zh-TW" altLang="en-US" sz="2400" b="1" dirty="0">
              <a:solidFill>
                <a:srgbClr val="0000FF"/>
              </a:solidFill>
              <a:latin typeface="Times New Roman"/>
              <a:ea typeface="標楷體"/>
              <a:cs typeface="Times New Roman"/>
            </a:endParaRPr>
          </a:p>
        </p:txBody>
      </p:sp>
    </p:spTree>
    <p:extLst>
      <p:ext uri="{BB962C8B-B14F-4D97-AF65-F5344CB8AC3E}">
        <p14:creationId xmlns:p14="http://schemas.microsoft.com/office/powerpoint/2010/main" val="177713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8032CBC-7D28-4FAB-B17A-F6F610447208}"/>
              </a:ext>
            </a:extLst>
          </p:cNvPr>
          <p:cNvSpPr>
            <a:spLocks noGrp="1"/>
          </p:cNvSpPr>
          <p:nvPr>
            <p:ph idx="1"/>
          </p:nvPr>
        </p:nvSpPr>
        <p:spPr>
          <a:xfrm>
            <a:off x="838200" y="1825624"/>
            <a:ext cx="10515600" cy="4800953"/>
          </a:xfrm>
        </p:spPr>
        <p:txBody>
          <a:bodyPr>
            <a:normAutofit/>
          </a:bodyPr>
          <a:lstStyle/>
          <a:p>
            <a:pPr algn="just"/>
            <a:r>
              <a:rPr lang="en-US" altLang="zh-TW" dirty="0"/>
              <a:t>Early research concentrated on web navigation tasks, utilizing MLLMs to interact with web interfaces (Gur et al., 2024; He et al., 2024; Kim et al., 2023; Shaw et al., 2023; </a:t>
            </a:r>
            <a:r>
              <a:rPr lang="en-US" altLang="zh-TW" dirty="0" err="1"/>
              <a:t>Putta</a:t>
            </a:r>
            <a:r>
              <a:rPr lang="en-US" altLang="zh-TW" dirty="0"/>
              <a:t> et al., 2024). Recently, the focus has shifted to OS-level environments, leading to the development of benchmarks and frameworks such as </a:t>
            </a:r>
            <a:r>
              <a:rPr lang="en-US" altLang="zh-TW" dirty="0" err="1"/>
              <a:t>OSWorld</a:t>
            </a:r>
            <a:r>
              <a:rPr lang="en-US" altLang="zh-TW" dirty="0"/>
              <a:t> </a:t>
            </a:r>
            <a:r>
              <a:rPr lang="en-US" altLang="zh-TW" dirty="0" err="1"/>
              <a:t>Xie</a:t>
            </a:r>
            <a:r>
              <a:rPr lang="en-US" altLang="zh-TW" dirty="0"/>
              <a:t> et al. (2024) and </a:t>
            </a:r>
            <a:r>
              <a:rPr lang="en-US" altLang="zh-TW" dirty="0" err="1"/>
              <a:t>WindowsAgentArena</a:t>
            </a:r>
            <a:r>
              <a:rPr lang="en-US" altLang="zh-TW" dirty="0"/>
              <a:t>  for desktop control, and </a:t>
            </a:r>
            <a:r>
              <a:rPr lang="en-US" altLang="zh-TW" dirty="0" err="1"/>
              <a:t>DiGIRL</a:t>
            </a:r>
            <a:r>
              <a:rPr lang="en-US" altLang="zh-TW" dirty="0"/>
              <a:t> (Bai et al., 2024) and </a:t>
            </a:r>
            <a:r>
              <a:rPr lang="en-US" altLang="zh-TW" dirty="0" err="1"/>
              <a:t>AndroidWorld</a:t>
            </a:r>
            <a:r>
              <a:rPr lang="en-US" altLang="zh-TW" dirty="0"/>
              <a:t> (</a:t>
            </a:r>
            <a:r>
              <a:rPr lang="en-US" altLang="zh-TW" dirty="0" err="1"/>
              <a:t>Rawles</a:t>
            </a:r>
            <a:r>
              <a:rPr lang="en-US" altLang="zh-TW" dirty="0"/>
              <a:t> et al., 2024) for mobile environments.</a:t>
            </a:r>
          </a:p>
          <a:p>
            <a:pPr algn="just"/>
            <a:endParaRPr lang="en-US" altLang="zh-TW" dirty="0"/>
          </a:p>
          <a:p>
            <a:pPr algn="just"/>
            <a:r>
              <a:rPr lang="en-US" altLang="zh-TW" dirty="0"/>
              <a:t>Methodologically, earlier GUI agents employed behavioral cloning with reinforcement learning (Humphreys et al., 2022), in-context trajectory examples (Zheng et al., 2024b), state-dependent offline experience (Fu et al., 2024b), and reusable skill generation (Wang et al., 2024). Our work contributes unique modules such as </a:t>
            </a:r>
            <a:r>
              <a:rPr lang="en-US" altLang="zh-TW" b="1" dirty="0">
                <a:solidFill>
                  <a:srgbClr val="0000FF"/>
                </a:solidFill>
              </a:rPr>
              <a:t>experience-augmented hierarchical planning </a:t>
            </a:r>
            <a:r>
              <a:rPr lang="en-US" altLang="zh-TW" dirty="0"/>
              <a:t>and </a:t>
            </a:r>
            <a:r>
              <a:rPr lang="en-US" altLang="zh-TW" b="1" dirty="0">
                <a:solidFill>
                  <a:srgbClr val="0000FF"/>
                </a:solidFill>
              </a:rPr>
              <a:t>ACI</a:t>
            </a:r>
            <a:r>
              <a:rPr lang="en-US" altLang="zh-TW" dirty="0"/>
              <a:t> for GUI control, integrated with a </a:t>
            </a:r>
            <a:r>
              <a:rPr lang="en-US" altLang="zh-TW" b="1" dirty="0">
                <a:solidFill>
                  <a:srgbClr val="0000FF"/>
                </a:solidFill>
              </a:rPr>
              <a:t>novel continual memory update framework</a:t>
            </a:r>
            <a:r>
              <a:rPr lang="en-US" altLang="zh-TW" dirty="0"/>
              <a:t>.</a:t>
            </a:r>
            <a:endParaRPr lang="zh-TW" altLang="en-US" dirty="0"/>
          </a:p>
        </p:txBody>
      </p:sp>
      <p:sp>
        <p:nvSpPr>
          <p:cNvPr id="3" name="投影片編號版面配置區 2">
            <a:extLst>
              <a:ext uri="{FF2B5EF4-FFF2-40B4-BE49-F238E27FC236}">
                <a16:creationId xmlns:a16="http://schemas.microsoft.com/office/drawing/2014/main" id="{49F3FDDB-4BBB-488F-8037-893D3BC8DAA9}"/>
              </a:ext>
            </a:extLst>
          </p:cNvPr>
          <p:cNvSpPr>
            <a:spLocks noGrp="1"/>
          </p:cNvSpPr>
          <p:nvPr>
            <p:ph type="sldNum" sz="quarter" idx="12"/>
          </p:nvPr>
        </p:nvSpPr>
        <p:spPr/>
        <p:txBody>
          <a:bodyPr/>
          <a:lstStyle/>
          <a:p>
            <a:fld id="{657FEDA2-CCC4-419E-AC70-37811D068BDC}" type="slidenum">
              <a:rPr lang="zh-TW" altLang="en-US" smtClean="0"/>
              <a:pPr/>
              <a:t>10</a:t>
            </a:fld>
            <a:endParaRPr lang="zh-TW" altLang="en-US"/>
          </a:p>
        </p:txBody>
      </p:sp>
      <p:sp>
        <p:nvSpPr>
          <p:cNvPr id="4" name="標題 3">
            <a:extLst>
              <a:ext uri="{FF2B5EF4-FFF2-40B4-BE49-F238E27FC236}">
                <a16:creationId xmlns:a16="http://schemas.microsoft.com/office/drawing/2014/main" id="{A59D006B-EF71-4FF6-B46F-C8AFED23AEA2}"/>
              </a:ext>
            </a:extLst>
          </p:cNvPr>
          <p:cNvSpPr>
            <a:spLocks noGrp="1"/>
          </p:cNvSpPr>
          <p:nvPr>
            <p:ph type="title"/>
          </p:nvPr>
        </p:nvSpPr>
        <p:spPr/>
        <p:txBody>
          <a:bodyPr/>
          <a:lstStyle/>
          <a:p>
            <a:r>
              <a:rPr lang="en-US" altLang="zh-TW" dirty="0"/>
              <a:t>GUI Agents</a:t>
            </a:r>
            <a:endParaRPr lang="zh-TW" altLang="en-US" dirty="0"/>
          </a:p>
        </p:txBody>
      </p:sp>
    </p:spTree>
    <p:extLst>
      <p:ext uri="{BB962C8B-B14F-4D97-AF65-F5344CB8AC3E}">
        <p14:creationId xmlns:p14="http://schemas.microsoft.com/office/powerpoint/2010/main" val="283525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641A59C-0001-4C87-91B7-31CAABCBB6E3}"/>
              </a:ext>
            </a:extLst>
          </p:cNvPr>
          <p:cNvSpPr>
            <a:spLocks noGrp="1"/>
          </p:cNvSpPr>
          <p:nvPr>
            <p:ph idx="1"/>
          </p:nvPr>
        </p:nvSpPr>
        <p:spPr/>
        <p:txBody>
          <a:bodyPr/>
          <a:lstStyle/>
          <a:p>
            <a:pPr algn="just"/>
            <a:r>
              <a:rPr lang="en-US" altLang="zh-TW" dirty="0"/>
              <a:t>RAG (Fan et al., 2024) improves the reliability of MLLM inference by augmenting the input with reliable and up-to-date external knowledge. Similarly, MLLM agents benefit from retrieving task exemplars (Kim et al., 2024), state-aware guidelines (Fu et al., 2024a), and past experiences (</a:t>
            </a:r>
            <a:r>
              <a:rPr lang="en-US" altLang="zh-TW" dirty="0" err="1"/>
              <a:t>Kagaya</a:t>
            </a:r>
            <a:r>
              <a:rPr lang="en-US" altLang="zh-TW" dirty="0"/>
              <a:t> et al., 2024). Our use of experience for augmentation differs in three ways: 1) our hierarchical planning leverages both full task experience and subtask experience; 2) the full task experience is summarized into an abstractive textual reward for subtask planning; 3) the subtask experience is assessed and annotated by a self-evaluator before being stored in memory.</a:t>
            </a:r>
            <a:endParaRPr lang="zh-TW" altLang="en-US" dirty="0"/>
          </a:p>
        </p:txBody>
      </p:sp>
      <p:sp>
        <p:nvSpPr>
          <p:cNvPr id="3" name="投影片編號版面配置區 2">
            <a:extLst>
              <a:ext uri="{FF2B5EF4-FFF2-40B4-BE49-F238E27FC236}">
                <a16:creationId xmlns:a16="http://schemas.microsoft.com/office/drawing/2014/main" id="{534FC442-5724-494A-AE90-32B62C91F6C0}"/>
              </a:ext>
            </a:extLst>
          </p:cNvPr>
          <p:cNvSpPr>
            <a:spLocks noGrp="1"/>
          </p:cNvSpPr>
          <p:nvPr>
            <p:ph type="sldNum" sz="quarter" idx="12"/>
          </p:nvPr>
        </p:nvSpPr>
        <p:spPr/>
        <p:txBody>
          <a:bodyPr/>
          <a:lstStyle/>
          <a:p>
            <a:fld id="{657FEDA2-CCC4-419E-AC70-37811D068BDC}" type="slidenum">
              <a:rPr lang="zh-TW" altLang="en-US" smtClean="0"/>
              <a:pPr/>
              <a:t>11</a:t>
            </a:fld>
            <a:endParaRPr lang="zh-TW" altLang="en-US"/>
          </a:p>
        </p:txBody>
      </p:sp>
      <p:sp>
        <p:nvSpPr>
          <p:cNvPr id="4" name="標題 3">
            <a:extLst>
              <a:ext uri="{FF2B5EF4-FFF2-40B4-BE49-F238E27FC236}">
                <a16:creationId xmlns:a16="http://schemas.microsoft.com/office/drawing/2014/main" id="{9233B14E-322F-4947-8E8C-5E4BB5A238B9}"/>
              </a:ext>
            </a:extLst>
          </p:cNvPr>
          <p:cNvSpPr>
            <a:spLocks noGrp="1"/>
          </p:cNvSpPr>
          <p:nvPr>
            <p:ph type="title"/>
          </p:nvPr>
        </p:nvSpPr>
        <p:spPr/>
        <p:txBody>
          <a:bodyPr>
            <a:normAutofit fontScale="90000"/>
          </a:bodyPr>
          <a:lstStyle/>
          <a:p>
            <a:r>
              <a:rPr lang="en-US" altLang="zh-TW" dirty="0"/>
              <a:t>Retrieval-Augmented Generation (RAG) for AI Agents</a:t>
            </a:r>
            <a:endParaRPr lang="zh-TW" altLang="en-US" dirty="0"/>
          </a:p>
        </p:txBody>
      </p:sp>
    </p:spTree>
    <p:extLst>
      <p:ext uri="{BB962C8B-B14F-4D97-AF65-F5344CB8AC3E}">
        <p14:creationId xmlns:p14="http://schemas.microsoft.com/office/powerpoint/2010/main" val="46387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404DA-5A0E-4DFC-82A8-F5333878B874}"/>
              </a:ext>
            </a:extLst>
          </p:cNvPr>
          <p:cNvSpPr>
            <a:spLocks noGrp="1"/>
          </p:cNvSpPr>
          <p:nvPr>
            <p:ph type="ctrTitle"/>
          </p:nvPr>
        </p:nvSpPr>
        <p:spPr>
          <a:xfrm>
            <a:off x="399495" y="2449249"/>
            <a:ext cx="11381174" cy="1959501"/>
          </a:xfrm>
        </p:spPr>
        <p:txBody>
          <a:bodyPr>
            <a:normAutofit/>
          </a:bodyPr>
          <a:lstStyle/>
          <a:p>
            <a:r>
              <a:rPr lang="en-US" altLang="zh-TW" b="1" dirty="0">
                <a:latin typeface="Times New Roman"/>
                <a:ea typeface="標楷體"/>
                <a:cs typeface="Times New Roman"/>
              </a:rPr>
              <a:t>Method</a:t>
            </a:r>
            <a:endParaRPr lang="zh-TW" altLang="en-US" b="1" dirty="0">
              <a:latin typeface="Times New Roman"/>
              <a:ea typeface="標楷體"/>
              <a:cs typeface="Times New Roman"/>
            </a:endParaRPr>
          </a:p>
        </p:txBody>
      </p:sp>
    </p:spTree>
    <p:extLst>
      <p:ext uri="{BB962C8B-B14F-4D97-AF65-F5344CB8AC3E}">
        <p14:creationId xmlns:p14="http://schemas.microsoft.com/office/powerpoint/2010/main" val="1435915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內容版面配置區 1">
                <a:extLst>
                  <a:ext uri="{FF2B5EF4-FFF2-40B4-BE49-F238E27FC236}">
                    <a16:creationId xmlns:a16="http://schemas.microsoft.com/office/drawing/2014/main" id="{115D7C30-A02E-4057-8D06-72EE008654FB}"/>
                  </a:ext>
                </a:extLst>
              </p:cNvPr>
              <p:cNvSpPr>
                <a:spLocks noGrp="1"/>
              </p:cNvSpPr>
              <p:nvPr>
                <p:ph idx="1"/>
              </p:nvPr>
            </p:nvSpPr>
            <p:spPr>
              <a:xfrm>
                <a:off x="838200" y="1825625"/>
                <a:ext cx="10515600" cy="4351338"/>
              </a:xfrm>
            </p:spPr>
            <p:txBody>
              <a:bodyPr>
                <a:normAutofit/>
              </a:bodyPr>
              <a:lstStyle/>
              <a:p>
                <a:pPr algn="just"/>
                <a:r>
                  <a:rPr lang="en-US" altLang="zh-TW" dirty="0"/>
                  <a:t>The GUI-based Operating System control tasks can be formalized as a Partially Observable Markov Decision Process (POMDP), defined as</a:t>
                </a:r>
              </a:p>
              <a:p>
                <a:pPr algn="just"/>
                <a:endParaRPr lang="en-US" altLang="zh-TW" dirty="0"/>
              </a:p>
              <a:p>
                <a:pPr marL="0" indent="0" algn="ctr">
                  <a:buNone/>
                </a:pPr>
                <a14:m>
                  <m:oMath xmlns:m="http://schemas.openxmlformats.org/officeDocument/2006/math">
                    <m:r>
                      <a:rPr lang="en-US" altLang="zh-TW" i="1" dirty="0" smtClean="0">
                        <a:latin typeface="Cambria Math" panose="02040503050406030204" pitchFamily="18" charset="0"/>
                      </a:rPr>
                      <m:t>𝑀</m:t>
                    </m:r>
                    <m:r>
                      <a:rPr lang="en-US" altLang="zh-TW" i="1" dirty="0" smtClean="0">
                        <a:latin typeface="Cambria Math" panose="02040503050406030204" pitchFamily="18" charset="0"/>
                      </a:rPr>
                      <m:t> =(</m:t>
                    </m:r>
                    <m:r>
                      <a:rPr lang="en-US" altLang="zh-TW" b="0" i="1" dirty="0" smtClean="0">
                        <a:latin typeface="Cambria Math" panose="02040503050406030204" pitchFamily="18" charset="0"/>
                      </a:rPr>
                      <m:t>𝑆</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𝑂</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𝐴</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𝑇</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𝑅</m:t>
                    </m:r>
                    <m:r>
                      <a:rPr lang="en-US" altLang="zh-TW" b="0" i="1" dirty="0" smtClean="0">
                        <a:latin typeface="Cambria Math" panose="02040503050406030204" pitchFamily="18" charset="0"/>
                      </a:rPr>
                      <m:t>)</m:t>
                    </m:r>
                  </m:oMath>
                </a14:m>
                <a:r>
                  <a:rPr lang="en-US" altLang="zh-TW" dirty="0"/>
                  <a:t>,</a:t>
                </a:r>
              </a:p>
              <a:p>
                <a:pPr marL="0" indent="0" algn="ctr">
                  <a:buNone/>
                </a:pPr>
                <a:endParaRPr lang="en-US" altLang="zh-TW" dirty="0"/>
              </a:p>
              <a:p>
                <a:pPr lvl="1" algn="just"/>
                <a14:m>
                  <m:oMath xmlns:m="http://schemas.openxmlformats.org/officeDocument/2006/math">
                    <m:r>
                      <a:rPr lang="en-US" altLang="zh-TW" sz="2200" i="1" dirty="0" smtClean="0">
                        <a:latin typeface="Cambria Math" panose="02040503050406030204" pitchFamily="18" charset="0"/>
                      </a:rPr>
                      <m:t>𝑆</m:t>
                    </m:r>
                  </m:oMath>
                </a14:m>
                <a:r>
                  <a:rPr lang="en-US" altLang="zh-TW" sz="2200" dirty="0"/>
                  <a:t> is the OS state space</a:t>
                </a:r>
              </a:p>
              <a:p>
                <a:pPr lvl="1" algn="just"/>
                <a14:m>
                  <m:oMath xmlns:m="http://schemas.openxmlformats.org/officeDocument/2006/math">
                    <m:r>
                      <a:rPr lang="en-US" altLang="zh-TW" sz="2200" i="1" dirty="0" smtClean="0">
                        <a:latin typeface="Cambria Math" panose="02040503050406030204" pitchFamily="18" charset="0"/>
                      </a:rPr>
                      <m:t>𝑂</m:t>
                    </m:r>
                  </m:oMath>
                </a14:m>
                <a:r>
                  <a:rPr lang="en-US" altLang="zh-TW" sz="2200" dirty="0"/>
                  <a:t> is the observation space (natural language instructions, screenshots, accessibility trees, etc.)</a:t>
                </a:r>
              </a:p>
              <a:p>
                <a:pPr lvl="1" algn="just"/>
                <a14:m>
                  <m:oMath xmlns:m="http://schemas.openxmlformats.org/officeDocument/2006/math">
                    <m:r>
                      <a:rPr lang="en-US" altLang="zh-TW" sz="2200" i="1" dirty="0" smtClean="0">
                        <a:latin typeface="Cambria Math" panose="02040503050406030204" pitchFamily="18" charset="0"/>
                      </a:rPr>
                      <m:t>𝐴</m:t>
                    </m:r>
                  </m:oMath>
                </a14:m>
                <a:r>
                  <a:rPr lang="en-US" altLang="zh-TW" sz="2200" dirty="0"/>
                  <a:t> is the action space (clicks, keys, etc.)</a:t>
                </a:r>
              </a:p>
              <a:p>
                <a:pPr lvl="1" algn="just"/>
                <a14:m>
                  <m:oMath xmlns:m="http://schemas.openxmlformats.org/officeDocument/2006/math">
                    <m:r>
                      <a:rPr lang="en-US" altLang="zh-TW" sz="2200" i="1" dirty="0" smtClean="0">
                        <a:latin typeface="Cambria Math" panose="02040503050406030204" pitchFamily="18" charset="0"/>
                      </a:rPr>
                      <m:t>𝑇</m:t>
                    </m:r>
                    <m:r>
                      <a:rPr lang="en-US" altLang="zh-TW" sz="2200" i="1" dirty="0" smtClean="0">
                        <a:latin typeface="Cambria Math" panose="02040503050406030204" pitchFamily="18" charset="0"/>
                      </a:rPr>
                      <m:t> : </m:t>
                    </m:r>
                    <m:r>
                      <a:rPr lang="en-US" altLang="zh-TW" sz="2200" i="1" dirty="0">
                        <a:latin typeface="Cambria Math" panose="02040503050406030204" pitchFamily="18" charset="0"/>
                      </a:rPr>
                      <m:t>𝑆</m:t>
                    </m:r>
                    <m:r>
                      <a:rPr lang="en-US" altLang="zh-TW" sz="2200" i="1" dirty="0">
                        <a:latin typeface="Cambria Math" panose="02040503050406030204" pitchFamily="18" charset="0"/>
                      </a:rPr>
                      <m:t> × </m:t>
                    </m:r>
                    <m:r>
                      <a:rPr lang="en-US" altLang="zh-TW" sz="2200" i="1" dirty="0">
                        <a:latin typeface="Cambria Math" panose="02040503050406030204" pitchFamily="18" charset="0"/>
                      </a:rPr>
                      <m:t>𝐴</m:t>
                    </m:r>
                    <m:r>
                      <a:rPr lang="en-US" altLang="zh-TW" sz="2200" i="1" dirty="0">
                        <a:latin typeface="Cambria Math" panose="02040503050406030204" pitchFamily="18" charset="0"/>
                      </a:rPr>
                      <m:t> → </m:t>
                    </m:r>
                    <m:r>
                      <a:rPr lang="en-US" altLang="zh-TW" sz="2200" i="1" dirty="0">
                        <a:latin typeface="Cambria Math" panose="02040503050406030204" pitchFamily="18" charset="0"/>
                      </a:rPr>
                      <m:t>𝑆</m:t>
                    </m:r>
                    <m:r>
                      <a:rPr lang="en-US" altLang="zh-TW" sz="2200" i="1" dirty="0">
                        <a:latin typeface="Cambria Math" panose="02040503050406030204" pitchFamily="18" charset="0"/>
                      </a:rPr>
                      <m:t> </m:t>
                    </m:r>
                  </m:oMath>
                </a14:m>
                <a:r>
                  <a:rPr lang="en-US" altLang="zh-TW" sz="2200" dirty="0"/>
                  <a:t> is the state transition function</a:t>
                </a:r>
              </a:p>
              <a:p>
                <a:pPr lvl="1" algn="just"/>
                <a14:m>
                  <m:oMath xmlns:m="http://schemas.openxmlformats.org/officeDocument/2006/math">
                    <m:r>
                      <a:rPr lang="en-US" altLang="zh-TW" sz="2200" i="1" dirty="0" smtClean="0">
                        <a:latin typeface="Cambria Math" panose="02040503050406030204" pitchFamily="18" charset="0"/>
                      </a:rPr>
                      <m:t>𝑅</m:t>
                    </m:r>
                    <m:r>
                      <a:rPr lang="en-US" altLang="zh-TW" sz="2200" i="1" dirty="0" smtClean="0">
                        <a:latin typeface="Cambria Math" panose="02040503050406030204" pitchFamily="18" charset="0"/>
                      </a:rPr>
                      <m:t> : </m:t>
                    </m:r>
                    <m:r>
                      <a:rPr lang="en-US" altLang="zh-TW" sz="2200" i="1" dirty="0">
                        <a:latin typeface="Cambria Math" panose="02040503050406030204" pitchFamily="18" charset="0"/>
                      </a:rPr>
                      <m:t>𝑆</m:t>
                    </m:r>
                    <m:r>
                      <a:rPr lang="en-US" altLang="zh-TW" sz="2200" i="1" dirty="0">
                        <a:latin typeface="Cambria Math" panose="02040503050406030204" pitchFamily="18" charset="0"/>
                      </a:rPr>
                      <m:t> × </m:t>
                    </m:r>
                    <m:r>
                      <a:rPr lang="en-US" altLang="zh-TW" sz="2200" i="1" dirty="0">
                        <a:latin typeface="Cambria Math" panose="02040503050406030204" pitchFamily="18" charset="0"/>
                      </a:rPr>
                      <m:t>𝐴</m:t>
                    </m:r>
                    <m:r>
                      <a:rPr lang="en-US" altLang="zh-TW" sz="2200" i="1" dirty="0">
                        <a:latin typeface="Cambria Math" panose="02040503050406030204" pitchFamily="18" charset="0"/>
                      </a:rPr>
                      <m:t> → [0, 1] </m:t>
                    </m:r>
                  </m:oMath>
                </a14:m>
                <a:r>
                  <a:rPr lang="en-US" altLang="zh-TW" sz="2200" dirty="0"/>
                  <a:t>is the reward function</a:t>
                </a:r>
                <a:endParaRPr lang="zh-TW" altLang="en-US" sz="2200" dirty="0"/>
              </a:p>
            </p:txBody>
          </p:sp>
        </mc:Choice>
        <mc:Fallback>
          <p:sp>
            <p:nvSpPr>
              <p:cNvPr id="2" name="內容版面配置區 1">
                <a:extLst>
                  <a:ext uri="{FF2B5EF4-FFF2-40B4-BE49-F238E27FC236}">
                    <a16:creationId xmlns:a16="http://schemas.microsoft.com/office/drawing/2014/main" id="{115D7C30-A02E-4057-8D06-72EE008654F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812" t="-1961" r="-870" b="-560"/>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A59ECEA2-415D-452B-BDCF-9018E9158B45}"/>
              </a:ext>
            </a:extLst>
          </p:cNvPr>
          <p:cNvSpPr>
            <a:spLocks noGrp="1"/>
          </p:cNvSpPr>
          <p:nvPr>
            <p:ph type="sldNum" sz="quarter" idx="12"/>
          </p:nvPr>
        </p:nvSpPr>
        <p:spPr/>
        <p:txBody>
          <a:bodyPr/>
          <a:lstStyle/>
          <a:p>
            <a:fld id="{657FEDA2-CCC4-419E-AC70-37811D068BDC}" type="slidenum">
              <a:rPr lang="zh-TW" altLang="en-US" smtClean="0"/>
              <a:pPr/>
              <a:t>13</a:t>
            </a:fld>
            <a:endParaRPr lang="zh-TW" altLang="en-US"/>
          </a:p>
        </p:txBody>
      </p:sp>
      <p:sp>
        <p:nvSpPr>
          <p:cNvPr id="4" name="標題 3">
            <a:extLst>
              <a:ext uri="{FF2B5EF4-FFF2-40B4-BE49-F238E27FC236}">
                <a16:creationId xmlns:a16="http://schemas.microsoft.com/office/drawing/2014/main" id="{99509499-DCFF-462B-98C2-D613FB03ED72}"/>
              </a:ext>
            </a:extLst>
          </p:cNvPr>
          <p:cNvSpPr>
            <a:spLocks noGrp="1"/>
          </p:cNvSpPr>
          <p:nvPr>
            <p:ph type="title"/>
          </p:nvPr>
        </p:nvSpPr>
        <p:spPr/>
        <p:txBody>
          <a:bodyPr/>
          <a:lstStyle/>
          <a:p>
            <a:r>
              <a:rPr lang="en-US" altLang="zh-TW" dirty="0"/>
              <a:t>AGENT S</a:t>
            </a:r>
            <a:endParaRPr lang="zh-TW" altLang="en-US" dirty="0"/>
          </a:p>
        </p:txBody>
      </p:sp>
    </p:spTree>
    <p:extLst>
      <p:ext uri="{BB962C8B-B14F-4D97-AF65-F5344CB8AC3E}">
        <p14:creationId xmlns:p14="http://schemas.microsoft.com/office/powerpoint/2010/main" val="1457837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F33A815-1FFB-4607-B754-8C9AC69BC335}"/>
              </a:ext>
            </a:extLst>
          </p:cNvPr>
          <p:cNvSpPr>
            <a:spLocks noGrp="1"/>
          </p:cNvSpPr>
          <p:nvPr>
            <p:ph idx="1"/>
          </p:nvPr>
        </p:nvSpPr>
        <p:spPr>
          <a:xfrm>
            <a:off x="0" y="2418145"/>
            <a:ext cx="3722914" cy="3398016"/>
          </a:xfrm>
        </p:spPr>
        <p:txBody>
          <a:bodyPr>
            <a:normAutofit/>
          </a:bodyPr>
          <a:lstStyle/>
          <a:p>
            <a:r>
              <a:rPr lang="en-US" altLang="zh-TW" dirty="0"/>
              <a:t>Experience-augmented hierarchical planning</a:t>
            </a:r>
          </a:p>
          <a:p>
            <a:r>
              <a:rPr lang="en-US" altLang="zh-TW" dirty="0"/>
              <a:t>Continual update of narrative and episodic memory</a:t>
            </a:r>
          </a:p>
          <a:p>
            <a:r>
              <a:rPr lang="en-US" altLang="zh-TW" dirty="0"/>
              <a:t>Agent-computer interface for precise perception and action on GUIs. </a:t>
            </a:r>
            <a:endParaRPr lang="zh-TW" altLang="en-US" dirty="0"/>
          </a:p>
        </p:txBody>
      </p:sp>
      <p:sp>
        <p:nvSpPr>
          <p:cNvPr id="3" name="投影片編號版面配置區 2">
            <a:extLst>
              <a:ext uri="{FF2B5EF4-FFF2-40B4-BE49-F238E27FC236}">
                <a16:creationId xmlns:a16="http://schemas.microsoft.com/office/drawing/2014/main" id="{B540A5D0-100C-48BE-9910-85712885E482}"/>
              </a:ext>
            </a:extLst>
          </p:cNvPr>
          <p:cNvSpPr>
            <a:spLocks noGrp="1"/>
          </p:cNvSpPr>
          <p:nvPr>
            <p:ph type="sldNum" sz="quarter" idx="12"/>
          </p:nvPr>
        </p:nvSpPr>
        <p:spPr/>
        <p:txBody>
          <a:bodyPr/>
          <a:lstStyle/>
          <a:p>
            <a:fld id="{657FEDA2-CCC4-419E-AC70-37811D068BDC}" type="slidenum">
              <a:rPr lang="zh-TW" altLang="en-US" smtClean="0"/>
              <a:pPr/>
              <a:t>14</a:t>
            </a:fld>
            <a:endParaRPr lang="zh-TW" altLang="en-US"/>
          </a:p>
        </p:txBody>
      </p:sp>
      <p:sp>
        <p:nvSpPr>
          <p:cNvPr id="4" name="標題 3">
            <a:extLst>
              <a:ext uri="{FF2B5EF4-FFF2-40B4-BE49-F238E27FC236}">
                <a16:creationId xmlns:a16="http://schemas.microsoft.com/office/drawing/2014/main" id="{905FD6C8-F71C-4554-B06F-4B984C1D3B33}"/>
              </a:ext>
            </a:extLst>
          </p:cNvPr>
          <p:cNvSpPr>
            <a:spLocks noGrp="1"/>
          </p:cNvSpPr>
          <p:nvPr>
            <p:ph type="title"/>
          </p:nvPr>
        </p:nvSpPr>
        <p:spPr/>
        <p:txBody>
          <a:bodyPr/>
          <a:lstStyle/>
          <a:p>
            <a:endParaRPr lang="zh-TW" altLang="en-US"/>
          </a:p>
        </p:txBody>
      </p:sp>
      <p:pic>
        <p:nvPicPr>
          <p:cNvPr id="5" name="圖片 4">
            <a:extLst>
              <a:ext uri="{FF2B5EF4-FFF2-40B4-BE49-F238E27FC236}">
                <a16:creationId xmlns:a16="http://schemas.microsoft.com/office/drawing/2014/main" id="{A711D675-A338-49CD-A478-0CA82FE2C4B1}"/>
              </a:ext>
            </a:extLst>
          </p:cNvPr>
          <p:cNvPicPr>
            <a:picLocks noChangeAspect="1"/>
          </p:cNvPicPr>
          <p:nvPr/>
        </p:nvPicPr>
        <p:blipFill>
          <a:blip r:embed="rId3"/>
          <a:stretch>
            <a:fillRect/>
          </a:stretch>
        </p:blipFill>
        <p:spPr>
          <a:xfrm>
            <a:off x="3614057" y="455061"/>
            <a:ext cx="8577943" cy="6281350"/>
          </a:xfrm>
          <a:prstGeom prst="rect">
            <a:avLst/>
          </a:prstGeom>
        </p:spPr>
      </p:pic>
      <p:sp>
        <p:nvSpPr>
          <p:cNvPr id="7" name="矩形 6">
            <a:extLst>
              <a:ext uri="{FF2B5EF4-FFF2-40B4-BE49-F238E27FC236}">
                <a16:creationId xmlns:a16="http://schemas.microsoft.com/office/drawing/2014/main" id="{8E6C748C-0574-4790-A2DD-14AD1BFFBEA4}"/>
              </a:ext>
            </a:extLst>
          </p:cNvPr>
          <p:cNvSpPr/>
          <p:nvPr/>
        </p:nvSpPr>
        <p:spPr>
          <a:xfrm>
            <a:off x="4234543" y="618319"/>
            <a:ext cx="1284514" cy="4463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27CBA2FF-8CB4-481D-AFDF-8FB35AB2E8AA}"/>
              </a:ext>
            </a:extLst>
          </p:cNvPr>
          <p:cNvSpPr/>
          <p:nvPr/>
        </p:nvSpPr>
        <p:spPr>
          <a:xfrm>
            <a:off x="7260771" y="1881062"/>
            <a:ext cx="1284514" cy="4463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矩形 8">
            <a:extLst>
              <a:ext uri="{FF2B5EF4-FFF2-40B4-BE49-F238E27FC236}">
                <a16:creationId xmlns:a16="http://schemas.microsoft.com/office/drawing/2014/main" id="{E8D3977E-06C8-404C-9370-556189A49B7F}"/>
              </a:ext>
            </a:extLst>
          </p:cNvPr>
          <p:cNvSpPr/>
          <p:nvPr/>
        </p:nvSpPr>
        <p:spPr>
          <a:xfrm>
            <a:off x="9494323" y="2775084"/>
            <a:ext cx="1284514" cy="4463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508821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BD5E0E4B-248A-44E3-A143-4DBF045244A5}"/>
                  </a:ext>
                </a:extLst>
              </p:cNvPr>
              <p:cNvSpPr>
                <a:spLocks noGrp="1"/>
              </p:cNvSpPr>
              <p:nvPr>
                <p:ph idx="1"/>
              </p:nvPr>
            </p:nvSpPr>
            <p:spPr/>
            <p:txBody>
              <a:bodyPr/>
              <a:lstStyle/>
              <a:p>
                <a:pPr algn="just"/>
                <a:r>
                  <a:rPr lang="en-US" altLang="zh-TW" dirty="0"/>
                  <a:t>In hierarchical planning </a:t>
                </a:r>
                <a14:m>
                  <m:oMath xmlns:m="http://schemas.openxmlformats.org/officeDocument/2006/math">
                    <m:r>
                      <a:rPr lang="en-US" altLang="zh-TW" b="1" i="1" dirty="0" smtClean="0">
                        <a:solidFill>
                          <a:srgbClr val="0000FF"/>
                        </a:solidFill>
                        <a:latin typeface="Cambria Math" panose="02040503050406030204" pitchFamily="18" charset="0"/>
                      </a:rPr>
                      <m:t>𝑴𝒂𝒏𝒂𝒈𝒆𝒓</m:t>
                    </m:r>
                  </m:oMath>
                </a14:m>
                <a:r>
                  <a:rPr lang="en-US" altLang="zh-TW" dirty="0"/>
                  <a:t> decomposes a high-level task </a:t>
                </a:r>
                <a14:m>
                  <m:oMath xmlns:m="http://schemas.openxmlformats.org/officeDocument/2006/math">
                    <m:r>
                      <a:rPr lang="en-US" altLang="zh-TW" i="1" dirty="0" smtClean="0">
                        <a:latin typeface="Cambria Math" panose="02040503050406030204" pitchFamily="18" charset="0"/>
                      </a:rPr>
                      <m:t>𝑇</m:t>
                    </m:r>
                  </m:oMath>
                </a14:m>
                <a:r>
                  <a:rPr lang="en-US" altLang="zh-TW" dirty="0"/>
                  <a:t> into a sequence of subtasks </a:t>
                </a:r>
                <a14:m>
                  <m:oMath xmlns:m="http://schemas.openxmlformats.org/officeDocument/2006/math">
                    <m:d>
                      <m:dPr>
                        <m:begChr m:val="{"/>
                        <m:endChr m:val="}"/>
                        <m:ctrlPr>
                          <a:rPr lang="en-US" altLang="zh-TW" b="0" i="1" dirty="0" smtClean="0">
                            <a:latin typeface="Cambria Math" panose="02040503050406030204" pitchFamily="18" charset="0"/>
                          </a:rPr>
                        </m:ctrlPr>
                      </m:dPr>
                      <m:e>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𝑆</m:t>
                            </m:r>
                          </m:e>
                          <m:sub>
                            <m:r>
                              <a:rPr lang="en-US" altLang="zh-TW" i="1" dirty="0" smtClean="0">
                                <a:latin typeface="Cambria Math" panose="02040503050406030204" pitchFamily="18" charset="0"/>
                              </a:rPr>
                              <m:t>1</m:t>
                            </m:r>
                          </m:sub>
                        </m:sSub>
                        <m:r>
                          <a:rPr lang="en-US" altLang="zh-TW" i="1" dirty="0" smtClean="0">
                            <a:latin typeface="Cambria Math" panose="02040503050406030204" pitchFamily="18" charset="0"/>
                          </a:rPr>
                          <m:t>, </m:t>
                        </m:r>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𝑆</m:t>
                            </m:r>
                          </m:e>
                          <m:sub>
                            <m:r>
                              <a:rPr lang="en-US" altLang="zh-TW" i="1" dirty="0" smtClean="0">
                                <a:latin typeface="Cambria Math" panose="02040503050406030204" pitchFamily="18" charset="0"/>
                              </a:rPr>
                              <m:t>2</m:t>
                            </m:r>
                          </m:sub>
                        </m:sSub>
                        <m:r>
                          <a:rPr lang="en-US" altLang="zh-TW" i="1" dirty="0" smtClean="0">
                            <a:latin typeface="Cambria Math" panose="02040503050406030204" pitchFamily="18" charset="0"/>
                          </a:rPr>
                          <m:t>, . . . , </m:t>
                        </m:r>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𝑆</m:t>
                            </m:r>
                          </m:e>
                          <m:sub>
                            <m:r>
                              <a:rPr lang="en-US" altLang="zh-TW" i="1" dirty="0" smtClean="0">
                                <a:latin typeface="Cambria Math" panose="02040503050406030204" pitchFamily="18" charset="0"/>
                              </a:rPr>
                              <m:t>𝑛</m:t>
                            </m:r>
                          </m:sub>
                        </m:sSub>
                      </m:e>
                    </m:d>
                    <m:r>
                      <a:rPr lang="en-US" altLang="zh-TW" i="1" dirty="0" smtClean="0">
                        <a:latin typeface="Cambria Math" panose="02040503050406030204" pitchFamily="18" charset="0"/>
                      </a:rPr>
                      <m:t>, </m:t>
                    </m:r>
                  </m:oMath>
                </a14:m>
                <a:r>
                  <a:rPr lang="en-US" altLang="zh-TW" dirty="0"/>
                  <a:t>where each subtask </a:t>
                </a:r>
                <a14:m>
                  <m:oMath xmlns:m="http://schemas.openxmlformats.org/officeDocument/2006/math">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𝑆</m:t>
                        </m:r>
                      </m:e>
                      <m:sub>
                        <m:r>
                          <a:rPr lang="en-US" altLang="zh-TW" i="1" dirty="0" smtClean="0">
                            <a:latin typeface="Cambria Math" panose="02040503050406030204" pitchFamily="18" charset="0"/>
                          </a:rPr>
                          <m:t>𝑖</m:t>
                        </m:r>
                      </m:sub>
                    </m:sSub>
                  </m:oMath>
                </a14:m>
                <a:r>
                  <a:rPr lang="en-US" altLang="zh-TW" dirty="0"/>
                  <a:t> is more </a:t>
                </a:r>
                <a:r>
                  <a:rPr lang="en-US" altLang="zh-TW" b="1" dirty="0">
                    <a:solidFill>
                      <a:srgbClr val="0000FF"/>
                    </a:solidFill>
                  </a:rPr>
                  <a:t>granular and feasible</a:t>
                </a:r>
                <a:r>
                  <a:rPr lang="en-US" altLang="zh-TW" dirty="0"/>
                  <a:t> for execution. The Manager assigns these subtasks to Workers, which execute them by performing low-level actions. Each Worker operates in a localized decision-making loop, selecting actions at each timestep based on its observation. The hierarchical structure allows the Manager to focus on planning while Workers handle execution.</a:t>
                </a:r>
                <a:endParaRPr lang="zh-TW" altLang="en-US" dirty="0"/>
              </a:p>
            </p:txBody>
          </p:sp>
        </mc:Choice>
        <mc:Fallback xmlns="">
          <p:sp>
            <p:nvSpPr>
              <p:cNvPr id="2" name="內容版面配置區 1">
                <a:extLst>
                  <a:ext uri="{FF2B5EF4-FFF2-40B4-BE49-F238E27FC236}">
                    <a16:creationId xmlns:a16="http://schemas.microsoft.com/office/drawing/2014/main" id="{BD5E0E4B-248A-44E3-A143-4DBF045244A5}"/>
                  </a:ext>
                </a:extLst>
              </p:cNvPr>
              <p:cNvSpPr>
                <a:spLocks noGrp="1" noRot="1" noChangeAspect="1" noMove="1" noResize="1" noEditPoints="1" noAdjustHandles="1" noChangeArrowheads="1" noChangeShapeType="1" noTextEdit="1"/>
              </p:cNvSpPr>
              <p:nvPr>
                <p:ph idx="1"/>
              </p:nvPr>
            </p:nvSpPr>
            <p:spPr>
              <a:blipFill>
                <a:blip r:embed="rId3"/>
                <a:stretch>
                  <a:fillRect l="-812" t="-1961" r="-870"/>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C43CAB2A-AC88-4ADC-A231-E5FD27A231C0}"/>
              </a:ext>
            </a:extLst>
          </p:cNvPr>
          <p:cNvSpPr>
            <a:spLocks noGrp="1"/>
          </p:cNvSpPr>
          <p:nvPr>
            <p:ph type="sldNum" sz="quarter" idx="12"/>
          </p:nvPr>
        </p:nvSpPr>
        <p:spPr/>
        <p:txBody>
          <a:bodyPr/>
          <a:lstStyle/>
          <a:p>
            <a:fld id="{657FEDA2-CCC4-419E-AC70-37811D068BDC}" type="slidenum">
              <a:rPr lang="zh-TW" altLang="en-US" smtClean="0"/>
              <a:pPr/>
              <a:t>15</a:t>
            </a:fld>
            <a:endParaRPr lang="zh-TW" altLang="en-US"/>
          </a:p>
        </p:txBody>
      </p:sp>
      <p:sp>
        <p:nvSpPr>
          <p:cNvPr id="4" name="標題 3">
            <a:extLst>
              <a:ext uri="{FF2B5EF4-FFF2-40B4-BE49-F238E27FC236}">
                <a16:creationId xmlns:a16="http://schemas.microsoft.com/office/drawing/2014/main" id="{0BB7DED7-0E18-4D92-9A50-3CAC1E18DD13}"/>
              </a:ext>
            </a:extLst>
          </p:cNvPr>
          <p:cNvSpPr>
            <a:spLocks noGrp="1"/>
          </p:cNvSpPr>
          <p:nvPr>
            <p:ph type="title"/>
          </p:nvPr>
        </p:nvSpPr>
        <p:spPr/>
        <p:txBody>
          <a:bodyPr>
            <a:normAutofit/>
          </a:bodyPr>
          <a:lstStyle/>
          <a:p>
            <a:r>
              <a:rPr lang="en-US" altLang="zh-TW" dirty="0"/>
              <a:t>Experience-Augmented Hierarchical Planning</a:t>
            </a:r>
            <a:endParaRPr lang="zh-TW" altLang="en-US" dirty="0"/>
          </a:p>
        </p:txBody>
      </p:sp>
    </p:spTree>
    <p:extLst>
      <p:ext uri="{BB962C8B-B14F-4D97-AF65-F5344CB8AC3E}">
        <p14:creationId xmlns:p14="http://schemas.microsoft.com/office/powerpoint/2010/main" val="351444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5AD9644E-BB6F-4C70-AD33-6333DF419617}"/>
                  </a:ext>
                </a:extLst>
              </p:cNvPr>
              <p:cNvSpPr>
                <a:spLocks noGrp="1"/>
              </p:cNvSpPr>
              <p:nvPr>
                <p:ph idx="1"/>
              </p:nvPr>
            </p:nvSpPr>
            <p:spPr>
              <a:xfrm>
                <a:off x="838200" y="1825625"/>
                <a:ext cx="6981825" cy="4575176"/>
              </a:xfrm>
            </p:spPr>
            <p:txBody>
              <a:bodyPr>
                <a:normAutofit lnSpcReduction="10000"/>
              </a:bodyPr>
              <a:lstStyle/>
              <a:p>
                <a:pPr algn="just"/>
                <a:r>
                  <a:rPr lang="en-US" altLang="zh-TW" dirty="0"/>
                  <a:t>The Manager </a:t>
                </a:r>
                <a14:m>
                  <m:oMath xmlns:m="http://schemas.openxmlformats.org/officeDocument/2006/math">
                    <m:r>
                      <a:rPr lang="en-US" altLang="zh-TW" i="1" dirty="0" smtClean="0">
                        <a:latin typeface="Cambria Math" panose="02040503050406030204" pitchFamily="18" charset="0"/>
                      </a:rPr>
                      <m:t>𝐺</m:t>
                    </m:r>
                  </m:oMath>
                </a14:m>
                <a:r>
                  <a:rPr lang="en-US" altLang="zh-TW" dirty="0"/>
                  <a:t> is the primary plan generator module in our system. It receives a task </a:t>
                </a:r>
                <a14:m>
                  <m:oMath xmlns:m="http://schemas.openxmlformats.org/officeDocument/2006/math">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𝑇</m:t>
                        </m:r>
                      </m:e>
                      <m:sub>
                        <m:r>
                          <a:rPr lang="en-US" altLang="zh-TW" i="1" dirty="0" smtClean="0">
                            <a:latin typeface="Cambria Math" panose="02040503050406030204" pitchFamily="18" charset="0"/>
                          </a:rPr>
                          <m:t>𝑢</m:t>
                        </m:r>
                      </m:sub>
                    </m:sSub>
                  </m:oMath>
                </a14:m>
                <a:r>
                  <a:rPr lang="en-US" altLang="zh-TW" dirty="0"/>
                  <a:t> from the user and the initial environment observation</a:t>
                </a:r>
                <a14:m>
                  <m:oMath xmlns:m="http://schemas.openxmlformats.org/officeDocument/2006/math">
                    <m:r>
                      <a:rPr lang="en-US" altLang="zh-TW" i="1" dirty="0" smtClean="0">
                        <a:latin typeface="Cambria Math" panose="02040503050406030204" pitchFamily="18" charset="0"/>
                      </a:rPr>
                      <m:t> </m:t>
                    </m:r>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𝑂</m:t>
                        </m:r>
                      </m:e>
                      <m:sub>
                        <m:r>
                          <a:rPr lang="en-US" altLang="zh-TW" i="1" dirty="0" smtClean="0">
                            <a:latin typeface="Cambria Math" panose="02040503050406030204" pitchFamily="18" charset="0"/>
                          </a:rPr>
                          <m:t>0</m:t>
                        </m:r>
                      </m:sub>
                    </m:sSub>
                    <m:r>
                      <a:rPr lang="en-US" altLang="zh-TW" i="1" dirty="0" smtClean="0">
                        <a:latin typeface="Cambria Math" panose="02040503050406030204" pitchFamily="18" charset="0"/>
                      </a:rPr>
                      <m:t> </m:t>
                    </m:r>
                  </m:oMath>
                </a14:m>
                <a:r>
                  <a:rPr lang="en-US" altLang="zh-TW" dirty="0"/>
                  <a:t>(Annotated Accessibility Tree + Screenshot) from the ACI as input. </a:t>
                </a:r>
              </a:p>
              <a:p>
                <a:pPr algn="just"/>
                <a:endParaRPr lang="en-US" altLang="zh-TW" dirty="0"/>
              </a:p>
              <a:p>
                <a:pPr algn="just"/>
                <a:r>
                  <a:rPr lang="en-US" altLang="zh-TW" dirty="0"/>
                  <a:t>The manager formulates an observation-aware query Q based on the user instruction and its observation in a “How to do X” format. This query is used for two types of retrieval. First, the query is used for Online Web Search through </a:t>
                </a:r>
                <a:r>
                  <a:rPr lang="en-US" altLang="zh-TW" dirty="0" err="1"/>
                  <a:t>Perplexica</a:t>
                </a:r>
                <a:r>
                  <a:rPr lang="en-US" altLang="zh-TW" dirty="0"/>
                  <a:t> Search Engine to get external knowledge. Then the same query is used to retrieve a similar task experience summary from the Manager’s own Narrative Memory </a:t>
                </a:r>
                <a14:m>
                  <m:oMath xmlns:m="http://schemas.openxmlformats.org/officeDocument/2006/math">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𝑀</m:t>
                        </m:r>
                      </m:e>
                      <m:sub>
                        <m:r>
                          <a:rPr lang="en-US" altLang="zh-TW" i="1" dirty="0" smtClean="0">
                            <a:latin typeface="Cambria Math" panose="02040503050406030204" pitchFamily="18" charset="0"/>
                          </a:rPr>
                          <m:t>𝑛</m:t>
                        </m:r>
                      </m:sub>
                    </m:sSub>
                  </m:oMath>
                </a14:m>
                <a:r>
                  <a:rPr lang="en-US" altLang="zh-TW" dirty="0"/>
                  <a:t>. </a:t>
                </a:r>
                <a:endParaRPr lang="zh-TW" altLang="en-US" dirty="0"/>
              </a:p>
            </p:txBody>
          </p:sp>
        </mc:Choice>
        <mc:Fallback xmlns="">
          <p:sp>
            <p:nvSpPr>
              <p:cNvPr id="2" name="內容版面配置區 1">
                <a:extLst>
                  <a:ext uri="{FF2B5EF4-FFF2-40B4-BE49-F238E27FC236}">
                    <a16:creationId xmlns:a16="http://schemas.microsoft.com/office/drawing/2014/main" id="{5AD9644E-BB6F-4C70-AD33-6333DF419617}"/>
                  </a:ext>
                </a:extLst>
              </p:cNvPr>
              <p:cNvSpPr>
                <a:spLocks noGrp="1" noRot="1" noChangeAspect="1" noMove="1" noResize="1" noEditPoints="1" noAdjustHandles="1" noChangeArrowheads="1" noChangeShapeType="1" noTextEdit="1"/>
              </p:cNvSpPr>
              <p:nvPr>
                <p:ph idx="1"/>
              </p:nvPr>
            </p:nvSpPr>
            <p:spPr>
              <a:xfrm>
                <a:off x="838200" y="1825625"/>
                <a:ext cx="6981825" cy="4575176"/>
              </a:xfrm>
              <a:blipFill>
                <a:blip r:embed="rId3"/>
                <a:stretch>
                  <a:fillRect l="-1223" t="-2663" r="-1310" b="-133"/>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001B84E4-A06F-42EA-B3DA-820CAADB01DF}"/>
              </a:ext>
            </a:extLst>
          </p:cNvPr>
          <p:cNvSpPr>
            <a:spLocks noGrp="1"/>
          </p:cNvSpPr>
          <p:nvPr>
            <p:ph type="sldNum" sz="quarter" idx="12"/>
          </p:nvPr>
        </p:nvSpPr>
        <p:spPr/>
        <p:txBody>
          <a:bodyPr/>
          <a:lstStyle/>
          <a:p>
            <a:fld id="{657FEDA2-CCC4-419E-AC70-37811D068BDC}" type="slidenum">
              <a:rPr lang="zh-TW" altLang="en-US" smtClean="0"/>
              <a:pPr/>
              <a:t>16</a:t>
            </a:fld>
            <a:endParaRPr lang="zh-TW" altLang="en-US"/>
          </a:p>
        </p:txBody>
      </p:sp>
      <p:sp>
        <p:nvSpPr>
          <p:cNvPr id="4" name="標題 3">
            <a:extLst>
              <a:ext uri="{FF2B5EF4-FFF2-40B4-BE49-F238E27FC236}">
                <a16:creationId xmlns:a16="http://schemas.microsoft.com/office/drawing/2014/main" id="{7BEC3DA0-8F80-4A9C-91F7-6B70692D19A6}"/>
              </a:ext>
            </a:extLst>
          </p:cNvPr>
          <p:cNvSpPr>
            <a:spLocks noGrp="1"/>
          </p:cNvSpPr>
          <p:nvPr>
            <p:ph type="title"/>
          </p:nvPr>
        </p:nvSpPr>
        <p:spPr/>
        <p:txBody>
          <a:bodyPr>
            <a:normAutofit fontScale="90000"/>
          </a:bodyPr>
          <a:lstStyle/>
          <a:p>
            <a:r>
              <a:rPr lang="en-US" altLang="zh-TW" dirty="0"/>
              <a:t>Manager: Fusing External Knowledge and Internal Experience for Planning </a:t>
            </a:r>
            <a:endParaRPr lang="zh-TW" altLang="en-US" dirty="0"/>
          </a:p>
        </p:txBody>
      </p:sp>
      <p:pic>
        <p:nvPicPr>
          <p:cNvPr id="5" name="圖片 4">
            <a:extLst>
              <a:ext uri="{FF2B5EF4-FFF2-40B4-BE49-F238E27FC236}">
                <a16:creationId xmlns:a16="http://schemas.microsoft.com/office/drawing/2014/main" id="{E2B512F6-B0FD-465E-AF90-130CA4BA0F43}"/>
              </a:ext>
            </a:extLst>
          </p:cNvPr>
          <p:cNvPicPr>
            <a:picLocks noChangeAspect="1"/>
          </p:cNvPicPr>
          <p:nvPr/>
        </p:nvPicPr>
        <p:blipFill>
          <a:blip r:embed="rId4"/>
          <a:stretch>
            <a:fillRect/>
          </a:stretch>
        </p:blipFill>
        <p:spPr>
          <a:xfrm>
            <a:off x="7864142" y="1825625"/>
            <a:ext cx="4007515" cy="4575176"/>
          </a:xfrm>
          <a:prstGeom prst="rect">
            <a:avLst/>
          </a:prstGeom>
        </p:spPr>
      </p:pic>
      <p:pic>
        <p:nvPicPr>
          <p:cNvPr id="7" name="圖片 6">
            <a:extLst>
              <a:ext uri="{FF2B5EF4-FFF2-40B4-BE49-F238E27FC236}">
                <a16:creationId xmlns:a16="http://schemas.microsoft.com/office/drawing/2014/main" id="{B2C6B1DB-47A5-4BD0-BFB4-14662DF50252}"/>
              </a:ext>
            </a:extLst>
          </p:cNvPr>
          <p:cNvPicPr>
            <a:picLocks noChangeAspect="1"/>
          </p:cNvPicPr>
          <p:nvPr/>
        </p:nvPicPr>
        <p:blipFill>
          <a:blip r:embed="rId5"/>
          <a:stretch>
            <a:fillRect/>
          </a:stretch>
        </p:blipFill>
        <p:spPr>
          <a:xfrm>
            <a:off x="9867900" y="5732639"/>
            <a:ext cx="1327731" cy="365126"/>
          </a:xfrm>
          <a:prstGeom prst="rect">
            <a:avLst/>
          </a:prstGeom>
        </p:spPr>
      </p:pic>
    </p:spTree>
    <p:extLst>
      <p:ext uri="{BB962C8B-B14F-4D97-AF65-F5344CB8AC3E}">
        <p14:creationId xmlns:p14="http://schemas.microsoft.com/office/powerpoint/2010/main" val="93221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內容版面配置區 1">
                <a:extLst>
                  <a:ext uri="{FF2B5EF4-FFF2-40B4-BE49-F238E27FC236}">
                    <a16:creationId xmlns:a16="http://schemas.microsoft.com/office/drawing/2014/main" id="{7225F8FD-FA2D-4707-B41A-7E8950DFDF1D}"/>
                  </a:ext>
                </a:extLst>
              </p:cNvPr>
              <p:cNvSpPr>
                <a:spLocks noGrp="1"/>
              </p:cNvSpPr>
              <p:nvPr>
                <p:ph idx="1"/>
              </p:nvPr>
            </p:nvSpPr>
            <p:spPr>
              <a:xfrm>
                <a:off x="163286" y="1693522"/>
                <a:ext cx="8610600" cy="4351338"/>
              </a:xfrm>
            </p:spPr>
            <p:txBody>
              <a:bodyPr>
                <a:normAutofit fontScale="92500"/>
              </a:bodyPr>
              <a:lstStyle/>
              <a:p>
                <a:pPr algn="just"/>
                <a:r>
                  <a:rPr lang="en-US" altLang="zh-TW" dirty="0"/>
                  <a:t>The Narrative Memory includes summaries of both successful and failed trajectories with specific actions removed as abstractive full task experience </a:t>
                </a:r>
                <a14:m>
                  <m:oMath xmlns:m="http://schemas.openxmlformats.org/officeDocument/2006/math">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𝐸</m:t>
                        </m:r>
                      </m:e>
                      <m:sub>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𝑛</m:t>
                            </m:r>
                          </m:e>
                          <m:sub>
                            <m:r>
                              <a:rPr lang="en-US" altLang="zh-TW" i="1" dirty="0" smtClean="0">
                                <a:latin typeface="Cambria Math" panose="02040503050406030204" pitchFamily="18" charset="0"/>
                              </a:rPr>
                              <m:t>𝑢</m:t>
                            </m:r>
                          </m:sub>
                        </m:sSub>
                      </m:sub>
                    </m:sSub>
                  </m:oMath>
                </a14:m>
                <a:endParaRPr lang="en-US" altLang="zh-TW" dirty="0"/>
              </a:p>
              <a:p>
                <a:pPr algn="just"/>
                <a:r>
                  <a:rPr lang="en-US" altLang="zh-TW" dirty="0"/>
                  <a:t>The success/failure is evaluated by the Self-Evaluator </a:t>
                </a:r>
                <a14:m>
                  <m:oMath xmlns:m="http://schemas.openxmlformats.org/officeDocument/2006/math">
                    <m:r>
                      <a:rPr lang="en-US" altLang="zh-TW" i="1" dirty="0" smtClean="0">
                        <a:latin typeface="Cambria Math" panose="02040503050406030204" pitchFamily="18" charset="0"/>
                      </a:rPr>
                      <m:t>𝑆</m:t>
                    </m:r>
                  </m:oMath>
                </a14:m>
                <a:r>
                  <a:rPr lang="en-US" altLang="zh-TW" dirty="0"/>
                  <a:t> module without any human feedback or ground truth information. The outputs of the retrieval process are fused into a single fused guideline using the Experience Context Fusion submodule, represented formally as:</a:t>
                </a:r>
              </a:p>
              <a:p>
                <a:pPr algn="just"/>
                <a:endParaRPr lang="en-US" altLang="zh-TW" dirty="0"/>
              </a:p>
              <a:p>
                <a:pPr algn="just"/>
                <a:endParaRPr lang="en-US" altLang="zh-TW" dirty="0"/>
              </a:p>
              <a:p>
                <a:pPr algn="just"/>
                <a:r>
                  <a:rPr lang="en-US" altLang="zh-TW" dirty="0"/>
                  <a:t>The fused knowledge </a:t>
                </a:r>
                <a14:m>
                  <m:oMath xmlns:m="http://schemas.openxmlformats.org/officeDocument/2006/math">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𝐾</m:t>
                        </m:r>
                      </m:e>
                      <m:sub>
                        <m:r>
                          <a:rPr lang="en-US" altLang="zh-TW" i="1" dirty="0" smtClean="0">
                            <a:latin typeface="Cambria Math" panose="02040503050406030204" pitchFamily="18" charset="0"/>
                          </a:rPr>
                          <m:t>𝑓𝑢𝑠𝑒𝑑</m:t>
                        </m:r>
                      </m:sub>
                    </m:sSub>
                  </m:oMath>
                </a14:m>
                <a:r>
                  <a:rPr lang="en-US" altLang="zh-TW" dirty="0"/>
                  <a:t> is then used by </a:t>
                </a:r>
                <a:r>
                  <a:rPr lang="en-US" altLang="zh-TW" b="1" dirty="0">
                    <a:solidFill>
                      <a:srgbClr val="0000FF"/>
                    </a:solidFill>
                  </a:rPr>
                  <a:t>Subtask Planner</a:t>
                </a:r>
                <a:r>
                  <a:rPr lang="en-US" altLang="zh-TW" dirty="0"/>
                  <a:t> submodule of the Manager to formulate a detailed, topologically sorted queue of subtasks </a:t>
                </a:r>
                <a14:m>
                  <m:oMath xmlns:m="http://schemas.openxmlformats.org/officeDocument/2006/math">
                    <m:r>
                      <a:rPr lang="en-US" altLang="zh-TW" i="1" dirty="0" smtClean="0">
                        <a:latin typeface="Cambria Math" panose="02040503050406030204" pitchFamily="18" charset="0"/>
                      </a:rPr>
                      <m:t>⟨</m:t>
                    </m:r>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𝑠</m:t>
                        </m:r>
                      </m:e>
                      <m:sub>
                        <m:r>
                          <a:rPr lang="en-US" altLang="zh-TW" i="1" dirty="0" smtClean="0">
                            <a:latin typeface="Cambria Math" panose="02040503050406030204" pitchFamily="18" charset="0"/>
                          </a:rPr>
                          <m:t>0</m:t>
                        </m:r>
                      </m:sub>
                    </m:sSub>
                    <m:r>
                      <a:rPr lang="zh-TW" altLang="en-US" i="1" dirty="0">
                        <a:latin typeface="Cambria Math" panose="02040503050406030204" pitchFamily="18" charset="0"/>
                      </a:rPr>
                      <m:t> </m:t>
                    </m:r>
                    <m:r>
                      <a:rPr lang="en-US" altLang="zh-TW" i="1" dirty="0" smtClean="0">
                        <a:latin typeface="Cambria Math" panose="02040503050406030204" pitchFamily="18" charset="0"/>
                      </a:rPr>
                      <m:t>…</m:t>
                    </m:r>
                    <m:sSub>
                      <m:sSubPr>
                        <m:ctrlPr>
                          <a:rPr lang="en-US" altLang="zh-TW" i="1" dirty="0" err="1">
                            <a:latin typeface="Cambria Math" panose="02040503050406030204" pitchFamily="18" charset="0"/>
                          </a:rPr>
                        </m:ctrlPr>
                      </m:sSubPr>
                      <m:e>
                        <m:r>
                          <a:rPr lang="en-US" altLang="zh-TW" i="1" dirty="0" err="1">
                            <a:latin typeface="Cambria Math" panose="02040503050406030204" pitchFamily="18" charset="0"/>
                          </a:rPr>
                          <m:t>𝑠</m:t>
                        </m:r>
                      </m:e>
                      <m:sub>
                        <m:r>
                          <a:rPr lang="en-US" altLang="zh-TW" i="1" dirty="0" err="1">
                            <a:latin typeface="Cambria Math" panose="02040503050406030204" pitchFamily="18" charset="0"/>
                          </a:rPr>
                          <m:t>𝑛</m:t>
                        </m:r>
                      </m:sub>
                    </m:sSub>
                    <m:r>
                      <a:rPr lang="en-US" altLang="zh-TW" i="1" dirty="0">
                        <a:latin typeface="Cambria Math" panose="02040503050406030204" pitchFamily="18" charset="0"/>
                      </a:rPr>
                      <m:t>⟩ </m:t>
                    </m:r>
                  </m:oMath>
                </a14:m>
                <a:r>
                  <a:rPr lang="en-US" altLang="zh-TW" dirty="0"/>
                  <a:t>that can accomplish the user instruction.</a:t>
                </a:r>
              </a:p>
            </p:txBody>
          </p:sp>
        </mc:Choice>
        <mc:Fallback>
          <p:sp>
            <p:nvSpPr>
              <p:cNvPr id="2" name="內容版面配置區 1">
                <a:extLst>
                  <a:ext uri="{FF2B5EF4-FFF2-40B4-BE49-F238E27FC236}">
                    <a16:creationId xmlns:a16="http://schemas.microsoft.com/office/drawing/2014/main" id="{7225F8FD-FA2D-4707-B41A-7E8950DFDF1D}"/>
                  </a:ext>
                </a:extLst>
              </p:cNvPr>
              <p:cNvSpPr>
                <a:spLocks noGrp="1" noRot="1" noChangeAspect="1" noMove="1" noResize="1" noEditPoints="1" noAdjustHandles="1" noChangeArrowheads="1" noChangeShapeType="1" noTextEdit="1"/>
              </p:cNvSpPr>
              <p:nvPr>
                <p:ph idx="1"/>
              </p:nvPr>
            </p:nvSpPr>
            <p:spPr>
              <a:xfrm>
                <a:off x="163286" y="1693522"/>
                <a:ext cx="8610600" cy="4351338"/>
              </a:xfrm>
              <a:blipFill>
                <a:blip r:embed="rId3"/>
                <a:stretch>
                  <a:fillRect l="-850" t="-1681" r="-921" b="-980"/>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5A447E0A-C599-4DF5-B015-C1F3082C1FC9}"/>
              </a:ext>
            </a:extLst>
          </p:cNvPr>
          <p:cNvSpPr>
            <a:spLocks noGrp="1"/>
          </p:cNvSpPr>
          <p:nvPr>
            <p:ph type="sldNum" sz="quarter" idx="12"/>
          </p:nvPr>
        </p:nvSpPr>
        <p:spPr/>
        <p:txBody>
          <a:bodyPr/>
          <a:lstStyle/>
          <a:p>
            <a:fld id="{657FEDA2-CCC4-419E-AC70-37811D068BDC}" type="slidenum">
              <a:rPr lang="zh-TW" altLang="en-US" smtClean="0"/>
              <a:pPr/>
              <a:t>17</a:t>
            </a:fld>
            <a:endParaRPr lang="zh-TW" altLang="en-US"/>
          </a:p>
        </p:txBody>
      </p:sp>
      <p:sp>
        <p:nvSpPr>
          <p:cNvPr id="4" name="標題 3">
            <a:extLst>
              <a:ext uri="{FF2B5EF4-FFF2-40B4-BE49-F238E27FC236}">
                <a16:creationId xmlns:a16="http://schemas.microsoft.com/office/drawing/2014/main" id="{F37D504C-F579-458A-AD3A-A9BDBC328D9E}"/>
              </a:ext>
            </a:extLst>
          </p:cNvPr>
          <p:cNvSpPr>
            <a:spLocks noGrp="1"/>
          </p:cNvSpPr>
          <p:nvPr>
            <p:ph type="title"/>
          </p:nvPr>
        </p:nvSpPr>
        <p:spPr>
          <a:xfrm>
            <a:off x="845127" y="329972"/>
            <a:ext cx="10515600" cy="1167924"/>
          </a:xfrm>
        </p:spPr>
        <p:txBody>
          <a:bodyPr>
            <a:normAutofit fontScale="90000"/>
          </a:bodyPr>
          <a:lstStyle/>
          <a:p>
            <a:r>
              <a:rPr lang="en-US" altLang="zh-TW" dirty="0"/>
              <a:t>Manager: Fusing External Knowledge and Internal Experience for Planning </a:t>
            </a:r>
            <a:endParaRPr lang="zh-TW" altLang="en-US" dirty="0"/>
          </a:p>
        </p:txBody>
      </p:sp>
      <p:pic>
        <p:nvPicPr>
          <p:cNvPr id="5" name="圖片 4">
            <a:extLst>
              <a:ext uri="{FF2B5EF4-FFF2-40B4-BE49-F238E27FC236}">
                <a16:creationId xmlns:a16="http://schemas.microsoft.com/office/drawing/2014/main" id="{8B65E1CE-0C89-4343-AA2B-47DE16B18B9A}"/>
              </a:ext>
            </a:extLst>
          </p:cNvPr>
          <p:cNvPicPr>
            <a:picLocks noChangeAspect="1"/>
          </p:cNvPicPr>
          <p:nvPr/>
        </p:nvPicPr>
        <p:blipFill>
          <a:blip r:embed="rId4"/>
          <a:stretch>
            <a:fillRect/>
          </a:stretch>
        </p:blipFill>
        <p:spPr>
          <a:xfrm>
            <a:off x="1173261" y="4037636"/>
            <a:ext cx="6351163" cy="898355"/>
          </a:xfrm>
          <a:prstGeom prst="rect">
            <a:avLst/>
          </a:prstGeom>
        </p:spPr>
      </p:pic>
      <p:pic>
        <p:nvPicPr>
          <p:cNvPr id="6" name="圖片 5">
            <a:extLst>
              <a:ext uri="{FF2B5EF4-FFF2-40B4-BE49-F238E27FC236}">
                <a16:creationId xmlns:a16="http://schemas.microsoft.com/office/drawing/2014/main" id="{B84EF0FE-F255-47C2-9755-FA84D6B10EC4}"/>
              </a:ext>
            </a:extLst>
          </p:cNvPr>
          <p:cNvPicPr>
            <a:picLocks noChangeAspect="1"/>
          </p:cNvPicPr>
          <p:nvPr/>
        </p:nvPicPr>
        <p:blipFill>
          <a:blip r:embed="rId5"/>
          <a:stretch>
            <a:fillRect/>
          </a:stretch>
        </p:blipFill>
        <p:spPr>
          <a:xfrm>
            <a:off x="8798963" y="1877105"/>
            <a:ext cx="3247290" cy="3707266"/>
          </a:xfrm>
          <a:prstGeom prst="rect">
            <a:avLst/>
          </a:prstGeom>
        </p:spPr>
      </p:pic>
    </p:spTree>
    <p:extLst>
      <p:ext uri="{BB962C8B-B14F-4D97-AF65-F5344CB8AC3E}">
        <p14:creationId xmlns:p14="http://schemas.microsoft.com/office/powerpoint/2010/main" val="2629999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D05DF0D8-5688-4DDF-AE8E-79D26DAB58B4}"/>
                  </a:ext>
                </a:extLst>
              </p:cNvPr>
              <p:cNvSpPr>
                <a:spLocks noGrp="1"/>
              </p:cNvSpPr>
              <p:nvPr>
                <p:ph idx="1"/>
              </p:nvPr>
            </p:nvSpPr>
            <p:spPr/>
            <p:txBody>
              <a:bodyPr/>
              <a:lstStyle/>
              <a:p>
                <a:pPr algn="just"/>
                <a:r>
                  <a:rPr lang="en-US" altLang="zh-TW" dirty="0"/>
                  <a:t>The subtasks </a:t>
                </a:r>
                <a14:m>
                  <m:oMath xmlns:m="http://schemas.openxmlformats.org/officeDocument/2006/math">
                    <m:r>
                      <a:rPr lang="en-US" altLang="zh-TW" i="1" dirty="0" smtClean="0">
                        <a:latin typeface="Cambria Math" panose="02040503050406030204" pitchFamily="18" charset="0"/>
                      </a:rPr>
                      <m:t>⟨</m:t>
                    </m:r>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𝑠</m:t>
                        </m:r>
                      </m:e>
                      <m:sub>
                        <m:r>
                          <a:rPr lang="en-US" altLang="zh-TW" i="1" dirty="0" smtClean="0">
                            <a:latin typeface="Cambria Math" panose="02040503050406030204" pitchFamily="18" charset="0"/>
                          </a:rPr>
                          <m:t>0</m:t>
                        </m:r>
                      </m:sub>
                    </m:sSub>
                    <m:r>
                      <a:rPr lang="en-US" altLang="zh-TW" i="1" dirty="0" smtClean="0">
                        <a:latin typeface="Cambria Math" panose="02040503050406030204" pitchFamily="18" charset="0"/>
                      </a:rPr>
                      <m:t>..</m:t>
                    </m:r>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𝑠</m:t>
                        </m:r>
                      </m:e>
                      <m:sub>
                        <m:r>
                          <a:rPr lang="en-US" altLang="zh-TW" i="1" dirty="0" smtClean="0">
                            <a:latin typeface="Cambria Math" panose="02040503050406030204" pitchFamily="18" charset="0"/>
                          </a:rPr>
                          <m:t>𝑛</m:t>
                        </m:r>
                      </m:sub>
                    </m:sSub>
                    <m:r>
                      <a:rPr lang="en-US" altLang="zh-TW" i="1" dirty="0" smtClean="0">
                        <a:latin typeface="Cambria Math" panose="02040503050406030204" pitchFamily="18" charset="0"/>
                      </a:rPr>
                      <m:t>⟩ </m:t>
                    </m:r>
                  </m:oMath>
                </a14:m>
                <a:r>
                  <a:rPr lang="en-US" altLang="zh-TW" dirty="0"/>
                  <a:t>generated by the Manager G are executed sequentially by Worker modules </a:t>
                </a:r>
                <a14:m>
                  <m:oMath xmlns:m="http://schemas.openxmlformats.org/officeDocument/2006/math">
                    <m:r>
                      <a:rPr lang="en-US" altLang="zh-TW" i="1" dirty="0" smtClean="0">
                        <a:latin typeface="Cambria Math" panose="02040503050406030204" pitchFamily="18" charset="0"/>
                      </a:rPr>
                      <m:t>⟨</m:t>
                    </m:r>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𝑤</m:t>
                        </m:r>
                      </m:e>
                      <m:sub>
                        <m:r>
                          <a:rPr lang="en-US" altLang="zh-TW" i="1" dirty="0" smtClean="0">
                            <a:latin typeface="Cambria Math" panose="02040503050406030204" pitchFamily="18" charset="0"/>
                          </a:rPr>
                          <m:t>0</m:t>
                        </m:r>
                      </m:sub>
                    </m:sSub>
                    <m:r>
                      <a:rPr lang="en-US" altLang="zh-TW" i="1" dirty="0" smtClean="0">
                        <a:latin typeface="Cambria Math" panose="02040503050406030204" pitchFamily="18" charset="0"/>
                      </a:rPr>
                      <m:t>..</m:t>
                    </m:r>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𝑤</m:t>
                        </m:r>
                      </m:e>
                      <m:sub>
                        <m:r>
                          <a:rPr lang="en-US" altLang="zh-TW" i="1" dirty="0" smtClean="0">
                            <a:latin typeface="Cambria Math" panose="02040503050406030204" pitchFamily="18" charset="0"/>
                          </a:rPr>
                          <m:t>𝑛</m:t>
                        </m:r>
                      </m:sub>
                    </m:sSub>
                    <m:r>
                      <a:rPr lang="en-US" altLang="zh-TW" i="1" dirty="0" smtClean="0">
                        <a:latin typeface="Cambria Math" panose="02040503050406030204" pitchFamily="18" charset="0"/>
                      </a:rPr>
                      <m:t>⟩.</m:t>
                    </m:r>
                  </m:oMath>
                </a14:m>
                <a:endParaRPr lang="en-US" altLang="zh-TW" dirty="0"/>
              </a:p>
              <a:p>
                <a:pPr algn="just"/>
                <a:endParaRPr lang="en-US" altLang="zh-TW" dirty="0"/>
              </a:p>
              <a:p>
                <a:pPr algn="just"/>
                <a:r>
                  <a:rPr lang="en-US" altLang="zh-TW" dirty="0"/>
                  <a:t>Each Worker can take multiple time steps within one episode to complete a subtask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𝑠</m:t>
                        </m:r>
                      </m:e>
                      <m:sub>
                        <m:r>
                          <a:rPr lang="en-US" altLang="zh-TW" i="1" dirty="0">
                            <a:latin typeface="Cambria Math" panose="02040503050406030204" pitchFamily="18" charset="0"/>
                          </a:rPr>
                          <m:t>𝑖</m:t>
                        </m:r>
                      </m:sub>
                    </m:sSub>
                  </m:oMath>
                </a14:m>
                <a:r>
                  <a:rPr lang="en-US" altLang="zh-TW" dirty="0"/>
                  <a:t>. Firstly, the combination of the User Task </a:t>
                </a:r>
                <a14:m>
                  <m:oMath xmlns:m="http://schemas.openxmlformats.org/officeDocument/2006/math">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𝑇</m:t>
                        </m:r>
                      </m:e>
                      <m:sub>
                        <m:r>
                          <a:rPr lang="en-US" altLang="zh-TW" i="1" dirty="0" smtClean="0">
                            <a:latin typeface="Cambria Math" panose="02040503050406030204" pitchFamily="18" charset="0"/>
                          </a:rPr>
                          <m:t>𝑢</m:t>
                        </m:r>
                      </m:sub>
                    </m:sSub>
                  </m:oMath>
                </a14:m>
                <a:r>
                  <a:rPr lang="en-US" altLang="zh-TW" dirty="0"/>
                  <a:t>, the subtask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𝑠</m:t>
                        </m:r>
                      </m:e>
                      <m:sub>
                        <m:r>
                          <a:rPr lang="en-US" altLang="zh-TW" i="1" dirty="0" smtClean="0">
                            <a:latin typeface="Cambria Math" panose="02040503050406030204" pitchFamily="18" charset="0"/>
                          </a:rPr>
                          <m:t>𝑖</m:t>
                        </m:r>
                      </m:sub>
                    </m:sSub>
                    <m:r>
                      <a:rPr lang="en-US" altLang="zh-TW" b="0" i="1" dirty="0" smtClean="0">
                        <a:latin typeface="Cambria Math" panose="02040503050406030204" pitchFamily="18" charset="0"/>
                      </a:rPr>
                      <m:t> </m:t>
                    </m:r>
                  </m:oMath>
                </a14:m>
                <a:r>
                  <a:rPr lang="en-US" altLang="zh-TW" dirty="0"/>
                  <a:t>and the contextual information </a:t>
                </a:r>
                <a14:m>
                  <m:oMath xmlns:m="http://schemas.openxmlformats.org/officeDocument/2006/math">
                    <m:sSub>
                      <m:sSubPr>
                        <m:ctrlPr>
                          <a:rPr lang="en-US" altLang="zh-TW" b="0" i="1" dirty="0" smtClean="0">
                            <a:latin typeface="Cambria Math" panose="02040503050406030204" pitchFamily="18" charset="0"/>
                          </a:rPr>
                        </m:ctrlPr>
                      </m:sSubPr>
                      <m:e>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𝐶</m:t>
                            </m:r>
                          </m:e>
                          <m:sub>
                            <m:r>
                              <m:rPr>
                                <m:sty m:val="p"/>
                              </m:rPr>
                              <a:rPr lang="en-US" altLang="zh-TW" b="0" i="0" dirty="0" smtClean="0">
                                <a:latin typeface="Cambria Math" panose="02040503050406030204" pitchFamily="18" charset="0"/>
                              </a:rPr>
                              <m:t>s</m:t>
                            </m:r>
                          </m:sub>
                        </m:sSub>
                      </m:e>
                      <m:sub>
                        <m:r>
                          <a:rPr lang="en-US" altLang="zh-TW" b="0" i="1" dirty="0" smtClean="0">
                            <a:latin typeface="Cambria Math" panose="02040503050406030204" pitchFamily="18" charset="0"/>
                          </a:rPr>
                          <m:t>𝑖</m:t>
                        </m:r>
                      </m:sub>
                    </m:sSub>
                  </m:oMath>
                </a14:m>
                <a:r>
                  <a:rPr lang="en-US" altLang="zh-TW" dirty="0"/>
                  <a:t> are used as a query to retrieve similar subtask experience </a:t>
                </a:r>
                <a14:m>
                  <m:oMath xmlns:m="http://schemas.openxmlformats.org/officeDocument/2006/math">
                    <m:sSub>
                      <m:sSubPr>
                        <m:ctrlPr>
                          <a:rPr lang="en-US" altLang="zh-TW" i="1" dirty="0">
                            <a:latin typeface="Cambria Math" panose="02040503050406030204" pitchFamily="18" charset="0"/>
                          </a:rPr>
                        </m:ctrlPr>
                      </m:sSubPr>
                      <m:e>
                        <m:sSub>
                          <m:sSubPr>
                            <m:ctrlPr>
                              <a:rPr lang="en-US" altLang="zh-TW" i="1" dirty="0">
                                <a:latin typeface="Cambria Math" panose="02040503050406030204" pitchFamily="18" charset="0"/>
                              </a:rPr>
                            </m:ctrlPr>
                          </m:sSubPr>
                          <m:e>
                            <m:r>
                              <a:rPr lang="en-US" altLang="zh-TW" b="0" i="1" dirty="0" smtClean="0">
                                <a:latin typeface="Cambria Math" panose="02040503050406030204" pitchFamily="18" charset="0"/>
                              </a:rPr>
                              <m:t>𝐸</m:t>
                            </m:r>
                          </m:e>
                          <m:sub>
                            <m:r>
                              <m:rPr>
                                <m:sty m:val="p"/>
                              </m:rPr>
                              <a:rPr lang="en-US" altLang="zh-TW" dirty="0">
                                <a:latin typeface="Cambria Math" panose="02040503050406030204" pitchFamily="18" charset="0"/>
                              </a:rPr>
                              <m:t>s</m:t>
                            </m:r>
                          </m:sub>
                        </m:sSub>
                      </m:e>
                      <m:sub>
                        <m:r>
                          <a:rPr lang="en-US" altLang="zh-TW" i="1" dirty="0">
                            <a:latin typeface="Cambria Math" panose="02040503050406030204" pitchFamily="18" charset="0"/>
                          </a:rPr>
                          <m:t>𝑖</m:t>
                        </m:r>
                      </m:sub>
                    </m:sSub>
                  </m:oMath>
                </a14:m>
                <a:r>
                  <a:rPr lang="en-US" altLang="zh-TW" dirty="0"/>
                  <a:t> from the Worker’s Episodic Memory.</a:t>
                </a:r>
              </a:p>
              <a:p>
                <a:pPr algn="just"/>
                <a:endParaRPr lang="en-US" altLang="zh-TW" dirty="0"/>
              </a:p>
              <a:p>
                <a:pPr algn="just"/>
                <a:r>
                  <a:rPr lang="en-US" altLang="zh-TW" dirty="0"/>
                  <a:t>As opposed to Narrative Memory, Episodic Memory includes a complete plan with specific grounding actions and only summaries from the subtask trajectories designated as DONE or successful by a Worker.</a:t>
                </a:r>
              </a:p>
            </p:txBody>
          </p:sp>
        </mc:Choice>
        <mc:Fallback xmlns="">
          <p:sp>
            <p:nvSpPr>
              <p:cNvPr id="2" name="內容版面配置區 1">
                <a:extLst>
                  <a:ext uri="{FF2B5EF4-FFF2-40B4-BE49-F238E27FC236}">
                    <a16:creationId xmlns:a16="http://schemas.microsoft.com/office/drawing/2014/main" id="{D05DF0D8-5688-4DDF-AE8E-79D26DAB58B4}"/>
                  </a:ext>
                </a:extLst>
              </p:cNvPr>
              <p:cNvSpPr>
                <a:spLocks noGrp="1" noRot="1" noChangeAspect="1" noMove="1" noResize="1" noEditPoints="1" noAdjustHandles="1" noChangeArrowheads="1" noChangeShapeType="1" noTextEdit="1"/>
              </p:cNvSpPr>
              <p:nvPr>
                <p:ph idx="1"/>
              </p:nvPr>
            </p:nvSpPr>
            <p:spPr>
              <a:blipFill>
                <a:blip r:embed="rId3"/>
                <a:stretch>
                  <a:fillRect l="-812" t="-1961" r="-870" b="-1821"/>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24986618-B3D4-49AC-9A56-E87E31E2CBE4}"/>
              </a:ext>
            </a:extLst>
          </p:cNvPr>
          <p:cNvSpPr>
            <a:spLocks noGrp="1"/>
          </p:cNvSpPr>
          <p:nvPr>
            <p:ph type="sldNum" sz="quarter" idx="12"/>
          </p:nvPr>
        </p:nvSpPr>
        <p:spPr/>
        <p:txBody>
          <a:bodyPr/>
          <a:lstStyle/>
          <a:p>
            <a:fld id="{657FEDA2-CCC4-419E-AC70-37811D068BDC}" type="slidenum">
              <a:rPr lang="zh-TW" altLang="en-US" smtClean="0"/>
              <a:pPr/>
              <a:t>18</a:t>
            </a:fld>
            <a:endParaRPr lang="zh-TW" altLang="en-US"/>
          </a:p>
        </p:txBody>
      </p:sp>
      <p:sp>
        <p:nvSpPr>
          <p:cNvPr id="4" name="標題 3">
            <a:extLst>
              <a:ext uri="{FF2B5EF4-FFF2-40B4-BE49-F238E27FC236}">
                <a16:creationId xmlns:a16="http://schemas.microsoft.com/office/drawing/2014/main" id="{F76D66EE-742C-45AE-8F12-E190D7239A49}"/>
              </a:ext>
            </a:extLst>
          </p:cNvPr>
          <p:cNvSpPr>
            <a:spLocks noGrp="1"/>
          </p:cNvSpPr>
          <p:nvPr>
            <p:ph type="title"/>
          </p:nvPr>
        </p:nvSpPr>
        <p:spPr>
          <a:xfrm>
            <a:off x="845127" y="329972"/>
            <a:ext cx="9171232" cy="1167924"/>
          </a:xfrm>
        </p:spPr>
        <p:txBody>
          <a:bodyPr>
            <a:normAutofit fontScale="90000"/>
          </a:bodyPr>
          <a:lstStyle/>
          <a:p>
            <a:r>
              <a:rPr lang="en-US" altLang="zh-TW" dirty="0"/>
              <a:t>Worker: Learning From Subtask Experience and Trajectory Reflection</a:t>
            </a:r>
            <a:endParaRPr lang="zh-TW" altLang="en-US" dirty="0"/>
          </a:p>
        </p:txBody>
      </p:sp>
      <p:pic>
        <p:nvPicPr>
          <p:cNvPr id="7" name="圖片 6">
            <a:extLst>
              <a:ext uri="{FF2B5EF4-FFF2-40B4-BE49-F238E27FC236}">
                <a16:creationId xmlns:a16="http://schemas.microsoft.com/office/drawing/2014/main" id="{6293CC6C-36BC-48BB-BD42-B65C0AD86401}"/>
              </a:ext>
            </a:extLst>
          </p:cNvPr>
          <p:cNvPicPr>
            <a:picLocks noChangeAspect="1"/>
          </p:cNvPicPr>
          <p:nvPr/>
        </p:nvPicPr>
        <p:blipFill>
          <a:blip r:embed="rId4"/>
          <a:stretch>
            <a:fillRect/>
          </a:stretch>
        </p:blipFill>
        <p:spPr>
          <a:xfrm>
            <a:off x="10100441" y="36958"/>
            <a:ext cx="1996965" cy="1779703"/>
          </a:xfrm>
          <a:prstGeom prst="rect">
            <a:avLst/>
          </a:prstGeom>
        </p:spPr>
      </p:pic>
    </p:spTree>
    <p:extLst>
      <p:ext uri="{BB962C8B-B14F-4D97-AF65-F5344CB8AC3E}">
        <p14:creationId xmlns:p14="http://schemas.microsoft.com/office/powerpoint/2010/main" val="1598665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D05DF0D8-5688-4DDF-AE8E-79D26DAB58B4}"/>
                  </a:ext>
                </a:extLst>
              </p:cNvPr>
              <p:cNvSpPr>
                <a:spLocks noGrp="1"/>
              </p:cNvSpPr>
              <p:nvPr>
                <p:ph idx="1"/>
              </p:nvPr>
            </p:nvSpPr>
            <p:spPr>
              <a:xfrm>
                <a:off x="838199" y="1825624"/>
                <a:ext cx="10522527" cy="4702404"/>
              </a:xfrm>
            </p:spPr>
            <p:txBody>
              <a:bodyPr>
                <a:normAutofit fontScale="92500" lnSpcReduction="20000"/>
              </a:bodyPr>
              <a:lstStyle/>
              <a:p>
                <a:pPr algn="just"/>
                <a:r>
                  <a:rPr lang="en-US" altLang="zh-TW" dirty="0"/>
                  <a:t>Additionally, a Trajectory Reflector submodule </a:t>
                </a:r>
                <a14:m>
                  <m:oMath xmlns:m="http://schemas.openxmlformats.org/officeDocument/2006/math">
                    <m:r>
                      <a:rPr lang="en-US" altLang="zh-TW" i="1" dirty="0" smtClean="0">
                        <a:latin typeface="Cambria Math" panose="02040503050406030204" pitchFamily="18" charset="0"/>
                      </a:rPr>
                      <m:t>𝑇</m:t>
                    </m:r>
                    <m:r>
                      <a:rPr lang="en-US" altLang="zh-TW" i="1" dirty="0" smtClean="0">
                        <a:latin typeface="Cambria Math" panose="02040503050406030204" pitchFamily="18" charset="0"/>
                      </a:rPr>
                      <m:t> </m:t>
                    </m:r>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𝑅</m:t>
                        </m:r>
                      </m:e>
                      <m:sub>
                        <m:r>
                          <a:rPr lang="en-US" altLang="zh-TW" b="0" i="1" dirty="0" smtClean="0">
                            <a:latin typeface="Cambria Math" panose="02040503050406030204" pitchFamily="18" charset="0"/>
                          </a:rPr>
                          <m:t>𝑖</m:t>
                        </m:r>
                      </m:sub>
                    </m:sSub>
                    <m:r>
                      <a:rPr lang="en-US" altLang="zh-TW" i="1" dirty="0" smtClean="0">
                        <a:latin typeface="Cambria Math" panose="02040503050406030204" pitchFamily="18" charset="0"/>
                      </a:rPr>
                      <m:t> </m:t>
                    </m:r>
                  </m:oMath>
                </a14:m>
                <a:r>
                  <a:rPr lang="en-US" altLang="zh-TW" dirty="0"/>
                  <a:t>is associated with each worker. This submodule observes the entire episode as the worker is executing the subtask and provides reflective advice to the agent helping it think of alternative strategies and avoid repetitive actions.</a:t>
                </a:r>
              </a:p>
              <a:p>
                <a:pPr algn="just"/>
                <a:endParaRPr lang="en-US" altLang="zh-TW" dirty="0"/>
              </a:p>
              <a:p>
                <a:pPr algn="just"/>
                <a:endParaRPr lang="en-US" altLang="zh-TW" dirty="0"/>
              </a:p>
              <a:p>
                <a:pPr algn="just"/>
                <a:r>
                  <a:rPr lang="en-US" altLang="zh-TW" dirty="0"/>
                  <a:t>The subtask experience </a:t>
                </a:r>
                <a14:m>
                  <m:oMath xmlns:m="http://schemas.openxmlformats.org/officeDocument/2006/math">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𝐸</m:t>
                        </m:r>
                      </m:e>
                      <m:sub>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𝑠</m:t>
                            </m:r>
                          </m:e>
                          <m:sub>
                            <m:r>
                              <a:rPr lang="en-US" altLang="zh-TW" i="1" dirty="0" smtClean="0">
                                <a:latin typeface="Cambria Math" panose="02040503050406030204" pitchFamily="18" charset="0"/>
                              </a:rPr>
                              <m:t>𝑖</m:t>
                            </m:r>
                          </m:sub>
                        </m:sSub>
                      </m:sub>
                    </m:sSub>
                  </m:oMath>
                </a14:m>
                <a:r>
                  <a:rPr lang="en-US" altLang="zh-TW" dirty="0"/>
                  <a:t> and the reflection is used by the Action Generator submodule inside a Worker to generate a single structured response - consisting of a previous action status check, observation analysis, semantic next action and grounded next action.</a:t>
                </a:r>
              </a:p>
              <a:p>
                <a:pPr algn="just"/>
                <a:endParaRPr lang="en-US" altLang="zh-TW" dirty="0"/>
              </a:p>
              <a:p>
                <a:pPr algn="just"/>
                <a:r>
                  <a:rPr lang="en-US" altLang="zh-TW" dirty="0"/>
                  <a:t>Once the worker reasons that the subtask has been completed, it generates a special grounded action DONE which signals the successful end of the subtask. The worker can also optionally generate a FAIL signal, in which case the hierarchical operation is reset and the Manager </a:t>
                </a:r>
                <a:r>
                  <a:rPr lang="en-US" altLang="zh-TW" dirty="0" err="1"/>
                  <a:t>replans</a:t>
                </a:r>
                <a:r>
                  <a:rPr lang="en-US" altLang="zh-TW" dirty="0"/>
                  <a:t> a new set of subtasks based on the intermediate environment configuration.</a:t>
                </a:r>
                <a:endParaRPr lang="zh-TW" altLang="en-US" dirty="0"/>
              </a:p>
            </p:txBody>
          </p:sp>
        </mc:Choice>
        <mc:Fallback xmlns="">
          <p:sp>
            <p:nvSpPr>
              <p:cNvPr id="2" name="內容版面配置區 1">
                <a:extLst>
                  <a:ext uri="{FF2B5EF4-FFF2-40B4-BE49-F238E27FC236}">
                    <a16:creationId xmlns:a16="http://schemas.microsoft.com/office/drawing/2014/main" id="{D05DF0D8-5688-4DDF-AE8E-79D26DAB58B4}"/>
                  </a:ext>
                </a:extLst>
              </p:cNvPr>
              <p:cNvSpPr>
                <a:spLocks noGrp="1" noRot="1" noChangeAspect="1" noMove="1" noResize="1" noEditPoints="1" noAdjustHandles="1" noChangeArrowheads="1" noChangeShapeType="1" noTextEdit="1"/>
              </p:cNvSpPr>
              <p:nvPr>
                <p:ph idx="1"/>
              </p:nvPr>
            </p:nvSpPr>
            <p:spPr>
              <a:xfrm>
                <a:off x="838199" y="1825624"/>
                <a:ext cx="10522527" cy="4702404"/>
              </a:xfrm>
              <a:blipFill>
                <a:blip r:embed="rId2"/>
                <a:stretch>
                  <a:fillRect l="-637" t="-2720" r="-1448"/>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24986618-B3D4-49AC-9A56-E87E31E2CBE4}"/>
              </a:ext>
            </a:extLst>
          </p:cNvPr>
          <p:cNvSpPr>
            <a:spLocks noGrp="1"/>
          </p:cNvSpPr>
          <p:nvPr>
            <p:ph type="sldNum" sz="quarter" idx="12"/>
          </p:nvPr>
        </p:nvSpPr>
        <p:spPr/>
        <p:txBody>
          <a:bodyPr/>
          <a:lstStyle/>
          <a:p>
            <a:fld id="{657FEDA2-CCC4-419E-AC70-37811D068BDC}" type="slidenum">
              <a:rPr lang="zh-TW" altLang="en-US" smtClean="0"/>
              <a:pPr/>
              <a:t>19</a:t>
            </a:fld>
            <a:endParaRPr lang="zh-TW" altLang="en-US"/>
          </a:p>
        </p:txBody>
      </p:sp>
      <p:sp>
        <p:nvSpPr>
          <p:cNvPr id="4" name="標題 3">
            <a:extLst>
              <a:ext uri="{FF2B5EF4-FFF2-40B4-BE49-F238E27FC236}">
                <a16:creationId xmlns:a16="http://schemas.microsoft.com/office/drawing/2014/main" id="{F76D66EE-742C-45AE-8F12-E190D7239A49}"/>
              </a:ext>
            </a:extLst>
          </p:cNvPr>
          <p:cNvSpPr>
            <a:spLocks noGrp="1"/>
          </p:cNvSpPr>
          <p:nvPr>
            <p:ph type="title"/>
          </p:nvPr>
        </p:nvSpPr>
        <p:spPr/>
        <p:txBody>
          <a:bodyPr>
            <a:normAutofit fontScale="90000"/>
          </a:bodyPr>
          <a:lstStyle/>
          <a:p>
            <a:r>
              <a:rPr lang="en-US" altLang="zh-TW" dirty="0"/>
              <a:t>Worker: Learning From Subtask Experience and Trajectory Reflection</a:t>
            </a:r>
            <a:endParaRPr lang="zh-TW" altLang="en-US" dirty="0"/>
          </a:p>
        </p:txBody>
      </p:sp>
      <p:pic>
        <p:nvPicPr>
          <p:cNvPr id="5" name="圖片 4">
            <a:extLst>
              <a:ext uri="{FF2B5EF4-FFF2-40B4-BE49-F238E27FC236}">
                <a16:creationId xmlns:a16="http://schemas.microsoft.com/office/drawing/2014/main" id="{F9F32AB8-210C-4BD7-86F3-AE204250A466}"/>
              </a:ext>
            </a:extLst>
          </p:cNvPr>
          <p:cNvPicPr>
            <a:picLocks noChangeAspect="1"/>
          </p:cNvPicPr>
          <p:nvPr/>
        </p:nvPicPr>
        <p:blipFill>
          <a:blip r:embed="rId3"/>
          <a:stretch>
            <a:fillRect/>
          </a:stretch>
        </p:blipFill>
        <p:spPr>
          <a:xfrm>
            <a:off x="3959503" y="2735317"/>
            <a:ext cx="4286848" cy="609685"/>
          </a:xfrm>
          <a:prstGeom prst="rect">
            <a:avLst/>
          </a:prstGeom>
        </p:spPr>
      </p:pic>
    </p:spTree>
    <p:extLst>
      <p:ext uri="{BB962C8B-B14F-4D97-AF65-F5344CB8AC3E}">
        <p14:creationId xmlns:p14="http://schemas.microsoft.com/office/powerpoint/2010/main" val="326964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404DA-5A0E-4DFC-82A8-F5333878B874}"/>
              </a:ext>
            </a:extLst>
          </p:cNvPr>
          <p:cNvSpPr>
            <a:spLocks noGrp="1"/>
          </p:cNvSpPr>
          <p:nvPr>
            <p:ph type="ctrTitle"/>
          </p:nvPr>
        </p:nvSpPr>
        <p:spPr>
          <a:xfrm>
            <a:off x="399495" y="2449249"/>
            <a:ext cx="11381174" cy="1959501"/>
          </a:xfrm>
        </p:spPr>
        <p:txBody>
          <a:bodyPr>
            <a:normAutofit/>
          </a:bodyPr>
          <a:lstStyle/>
          <a:p>
            <a:r>
              <a:rPr lang="en-US" altLang="zh-TW" b="1" dirty="0">
                <a:latin typeface="Times New Roman"/>
                <a:ea typeface="標楷體"/>
                <a:cs typeface="Times New Roman"/>
              </a:rPr>
              <a:t>Introduction</a:t>
            </a:r>
            <a:endParaRPr lang="zh-TW" altLang="en-US" b="1" dirty="0">
              <a:latin typeface="Times New Roman"/>
              <a:ea typeface="標楷體"/>
              <a:cs typeface="Times New Roman"/>
            </a:endParaRPr>
          </a:p>
        </p:txBody>
      </p:sp>
    </p:spTree>
    <p:extLst>
      <p:ext uri="{BB962C8B-B14F-4D97-AF65-F5344CB8AC3E}">
        <p14:creationId xmlns:p14="http://schemas.microsoft.com/office/powerpoint/2010/main" val="609910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ACB94555-DDC4-43AD-9F70-D1BBD2E70767}"/>
                  </a:ext>
                </a:extLst>
              </p:cNvPr>
              <p:cNvSpPr>
                <a:spLocks noGrp="1"/>
              </p:cNvSpPr>
              <p:nvPr>
                <p:ph idx="1"/>
              </p:nvPr>
            </p:nvSpPr>
            <p:spPr/>
            <p:txBody>
              <a:bodyPr>
                <a:normAutofit/>
              </a:bodyPr>
              <a:lstStyle/>
              <a:p>
                <a:pPr algn="just"/>
                <a:r>
                  <a:rPr lang="en-US" altLang="zh-TW" dirty="0"/>
                  <a:t>The Self-Evaluator S is responsible for generating experience summaries as textual rewards </a:t>
                </a:r>
                <a14:m>
                  <m:oMath xmlns:m="http://schemas.openxmlformats.org/officeDocument/2006/math">
                    <m:r>
                      <a:rPr lang="en-US" altLang="zh-TW" i="1" dirty="0" smtClean="0">
                        <a:latin typeface="Cambria Math" panose="02040503050406030204" pitchFamily="18" charset="0"/>
                      </a:rPr>
                      <m:t>𝑟</m:t>
                    </m:r>
                  </m:oMath>
                </a14:m>
                <a:r>
                  <a:rPr lang="en-US" altLang="zh-TW" dirty="0"/>
                  <a:t> for the Manager and Worker modules.</a:t>
                </a:r>
              </a:p>
              <a:p>
                <a:pPr algn="just"/>
                <a:endParaRPr lang="en-US" altLang="zh-TW" dirty="0"/>
              </a:p>
              <a:p>
                <a:pPr algn="just"/>
                <a:r>
                  <a:rPr lang="en-US" altLang="zh-TW" dirty="0"/>
                  <a:t>In the case of the successful end of an episode signaled by the Worker with a DONE signal, the evaluator observes the complete episode and generates learning in the form of a summarization of the strategy used by the worker to complete that subtask. This strategy is fed back into the Worker’s episodic memory </a:t>
                </a:r>
                <a14:m>
                  <m:oMath xmlns:m="http://schemas.openxmlformats.org/officeDocument/2006/math">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𝑀</m:t>
                        </m:r>
                      </m:e>
                      <m:sub>
                        <m:r>
                          <a:rPr lang="en-US" altLang="zh-TW" i="1" dirty="0" smtClean="0">
                            <a:latin typeface="Cambria Math" panose="02040503050406030204" pitchFamily="18" charset="0"/>
                          </a:rPr>
                          <m:t>𝑒</m:t>
                        </m:r>
                      </m:sub>
                    </m:sSub>
                  </m:oMath>
                </a14:m>
                <a:r>
                  <a:rPr lang="en-US" altLang="zh-TW" dirty="0"/>
                  <a:t>. </a:t>
                </a:r>
              </a:p>
            </p:txBody>
          </p:sp>
        </mc:Choice>
        <mc:Fallback xmlns="">
          <p:sp>
            <p:nvSpPr>
              <p:cNvPr id="2" name="內容版面配置區 1">
                <a:extLst>
                  <a:ext uri="{FF2B5EF4-FFF2-40B4-BE49-F238E27FC236}">
                    <a16:creationId xmlns:a16="http://schemas.microsoft.com/office/drawing/2014/main" id="{ACB94555-DDC4-43AD-9F70-D1BBD2E70767}"/>
                  </a:ext>
                </a:extLst>
              </p:cNvPr>
              <p:cNvSpPr>
                <a:spLocks noGrp="1" noRot="1" noChangeAspect="1" noMove="1" noResize="1" noEditPoints="1" noAdjustHandles="1" noChangeArrowheads="1" noChangeShapeType="1" noTextEdit="1"/>
              </p:cNvSpPr>
              <p:nvPr>
                <p:ph idx="1"/>
              </p:nvPr>
            </p:nvSpPr>
            <p:spPr>
              <a:blipFill>
                <a:blip r:embed="rId2"/>
                <a:stretch>
                  <a:fillRect l="-812" t="-1961" r="-870"/>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F647A6FC-9510-4209-891E-DB012579F651}"/>
              </a:ext>
            </a:extLst>
          </p:cNvPr>
          <p:cNvSpPr>
            <a:spLocks noGrp="1"/>
          </p:cNvSpPr>
          <p:nvPr>
            <p:ph type="sldNum" sz="quarter" idx="12"/>
          </p:nvPr>
        </p:nvSpPr>
        <p:spPr/>
        <p:txBody>
          <a:bodyPr/>
          <a:lstStyle/>
          <a:p>
            <a:fld id="{657FEDA2-CCC4-419E-AC70-37811D068BDC}" type="slidenum">
              <a:rPr lang="zh-TW" altLang="en-US" smtClean="0"/>
              <a:pPr/>
              <a:t>20</a:t>
            </a:fld>
            <a:endParaRPr lang="zh-TW" altLang="en-US"/>
          </a:p>
        </p:txBody>
      </p:sp>
      <p:sp>
        <p:nvSpPr>
          <p:cNvPr id="4" name="標題 3">
            <a:extLst>
              <a:ext uri="{FF2B5EF4-FFF2-40B4-BE49-F238E27FC236}">
                <a16:creationId xmlns:a16="http://schemas.microsoft.com/office/drawing/2014/main" id="{223D9258-8BEC-4320-917A-58CEC72009B3}"/>
              </a:ext>
            </a:extLst>
          </p:cNvPr>
          <p:cNvSpPr>
            <a:spLocks noGrp="1"/>
          </p:cNvSpPr>
          <p:nvPr>
            <p:ph type="title"/>
          </p:nvPr>
        </p:nvSpPr>
        <p:spPr/>
        <p:txBody>
          <a:bodyPr>
            <a:normAutofit fontScale="90000"/>
          </a:bodyPr>
          <a:lstStyle/>
          <a:p>
            <a:r>
              <a:rPr lang="en-US" altLang="zh-TW" dirty="0"/>
              <a:t>Self-Evaluator: Summarizing Experiences as Textual Rewards</a:t>
            </a:r>
            <a:endParaRPr lang="zh-TW" altLang="en-US" dirty="0"/>
          </a:p>
        </p:txBody>
      </p:sp>
    </p:spTree>
    <p:extLst>
      <p:ext uri="{BB962C8B-B14F-4D97-AF65-F5344CB8AC3E}">
        <p14:creationId xmlns:p14="http://schemas.microsoft.com/office/powerpoint/2010/main" val="98846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ACB94555-DDC4-43AD-9F70-D1BBD2E70767}"/>
                  </a:ext>
                </a:extLst>
              </p:cNvPr>
              <p:cNvSpPr>
                <a:spLocks noGrp="1"/>
              </p:cNvSpPr>
              <p:nvPr>
                <p:ph idx="1"/>
              </p:nvPr>
            </p:nvSpPr>
            <p:spPr/>
            <p:txBody>
              <a:bodyPr>
                <a:normAutofit/>
              </a:bodyPr>
              <a:lstStyle/>
              <a:p>
                <a:pPr algn="just"/>
                <a:r>
                  <a:rPr lang="en-US" altLang="zh-TW" dirty="0"/>
                  <a:t>In the case of the end of the complete user-provided task, indicated either by the successful completion of all subtasks or by the maximum number of steps limit, the evaluator generates a learning signal in the form of the summary of the entire task completion process. This summary is fed back and saved in the narrative memory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𝑀</m:t>
                        </m:r>
                      </m:e>
                      <m:sub>
                        <m:r>
                          <a:rPr lang="en-US" altLang="zh-TW" b="0" i="1" dirty="0" smtClean="0">
                            <a:latin typeface="Cambria Math" panose="02040503050406030204" pitchFamily="18" charset="0"/>
                          </a:rPr>
                          <m:t>𝑛</m:t>
                        </m:r>
                      </m:sub>
                    </m:sSub>
                  </m:oMath>
                </a14:m>
                <a:r>
                  <a:rPr lang="en-US" altLang="zh-TW" dirty="0"/>
                  <a:t> of the Manager. </a:t>
                </a:r>
              </a:p>
              <a:p>
                <a:pPr algn="just"/>
                <a:endParaRPr lang="en-US" altLang="zh-TW" dirty="0"/>
              </a:p>
              <a:p>
                <a:pPr algn="just"/>
                <a:r>
                  <a:rPr lang="en-US" altLang="zh-TW" dirty="0"/>
                  <a:t>This process of Observations, Hierarchical Action Generation, and Rewards in the form of textual summaries to update the internal memories of the Manager and Worker mirrors a classic Hierarchical Reinforcement Learning process - but uses Retrieval as a learning strategy.</a:t>
                </a:r>
                <a:endParaRPr lang="zh-TW" altLang="en-US" dirty="0"/>
              </a:p>
            </p:txBody>
          </p:sp>
        </mc:Choice>
        <mc:Fallback xmlns="">
          <p:sp>
            <p:nvSpPr>
              <p:cNvPr id="2" name="內容版面配置區 1">
                <a:extLst>
                  <a:ext uri="{FF2B5EF4-FFF2-40B4-BE49-F238E27FC236}">
                    <a16:creationId xmlns:a16="http://schemas.microsoft.com/office/drawing/2014/main" id="{ACB94555-DDC4-43AD-9F70-D1BBD2E70767}"/>
                  </a:ext>
                </a:extLst>
              </p:cNvPr>
              <p:cNvSpPr>
                <a:spLocks noGrp="1" noRot="1" noChangeAspect="1" noMove="1" noResize="1" noEditPoints="1" noAdjustHandles="1" noChangeArrowheads="1" noChangeShapeType="1" noTextEdit="1"/>
              </p:cNvSpPr>
              <p:nvPr>
                <p:ph idx="1"/>
              </p:nvPr>
            </p:nvSpPr>
            <p:spPr>
              <a:blipFill>
                <a:blip r:embed="rId2"/>
                <a:stretch>
                  <a:fillRect l="-812" t="-1961" r="-1623"/>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F647A6FC-9510-4209-891E-DB012579F651}"/>
              </a:ext>
            </a:extLst>
          </p:cNvPr>
          <p:cNvSpPr>
            <a:spLocks noGrp="1"/>
          </p:cNvSpPr>
          <p:nvPr>
            <p:ph type="sldNum" sz="quarter" idx="12"/>
          </p:nvPr>
        </p:nvSpPr>
        <p:spPr/>
        <p:txBody>
          <a:bodyPr/>
          <a:lstStyle/>
          <a:p>
            <a:fld id="{657FEDA2-CCC4-419E-AC70-37811D068BDC}" type="slidenum">
              <a:rPr lang="zh-TW" altLang="en-US" smtClean="0"/>
              <a:pPr/>
              <a:t>21</a:t>
            </a:fld>
            <a:endParaRPr lang="zh-TW" altLang="en-US"/>
          </a:p>
        </p:txBody>
      </p:sp>
      <p:sp>
        <p:nvSpPr>
          <p:cNvPr id="4" name="標題 3">
            <a:extLst>
              <a:ext uri="{FF2B5EF4-FFF2-40B4-BE49-F238E27FC236}">
                <a16:creationId xmlns:a16="http://schemas.microsoft.com/office/drawing/2014/main" id="{223D9258-8BEC-4320-917A-58CEC72009B3}"/>
              </a:ext>
            </a:extLst>
          </p:cNvPr>
          <p:cNvSpPr>
            <a:spLocks noGrp="1"/>
          </p:cNvSpPr>
          <p:nvPr>
            <p:ph type="title"/>
          </p:nvPr>
        </p:nvSpPr>
        <p:spPr/>
        <p:txBody>
          <a:bodyPr>
            <a:normAutofit fontScale="90000"/>
          </a:bodyPr>
          <a:lstStyle/>
          <a:p>
            <a:r>
              <a:rPr lang="en-US" altLang="zh-TW" dirty="0"/>
              <a:t>Self-Evaluator: Summarizing Experiences as Textual Rewards</a:t>
            </a:r>
            <a:endParaRPr lang="zh-TW" altLang="en-US" dirty="0"/>
          </a:p>
        </p:txBody>
      </p:sp>
    </p:spTree>
    <p:extLst>
      <p:ext uri="{BB962C8B-B14F-4D97-AF65-F5344CB8AC3E}">
        <p14:creationId xmlns:p14="http://schemas.microsoft.com/office/powerpoint/2010/main" val="2986485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EDA05C4D-FA18-4472-B27F-7C6B8679E851}"/>
                  </a:ext>
                </a:extLst>
              </p:cNvPr>
              <p:cNvSpPr>
                <a:spLocks noGrp="1"/>
              </p:cNvSpPr>
              <p:nvPr>
                <p:ph idx="1"/>
              </p:nvPr>
            </p:nvSpPr>
            <p:spPr>
              <a:xfrm>
                <a:off x="409903" y="1825625"/>
                <a:ext cx="11582399" cy="4351338"/>
              </a:xfrm>
            </p:spPr>
            <p:txBody>
              <a:bodyPr/>
              <a:lstStyle/>
              <a:p>
                <a:pPr algn="just"/>
                <a:r>
                  <a:rPr lang="en-US" altLang="zh-TW" dirty="0"/>
                  <a:t>To bootstrap Narrative </a:t>
                </a:r>
                <a14:m>
                  <m:oMath xmlns:m="http://schemas.openxmlformats.org/officeDocument/2006/math">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𝑀</m:t>
                        </m:r>
                      </m:e>
                      <m:sub>
                        <m:r>
                          <a:rPr lang="en-US" altLang="zh-TW" i="1" dirty="0" smtClean="0">
                            <a:latin typeface="Cambria Math" panose="02040503050406030204" pitchFamily="18" charset="0"/>
                          </a:rPr>
                          <m:t>𝑛</m:t>
                        </m:r>
                      </m:sub>
                    </m:sSub>
                  </m:oMath>
                </a14:m>
                <a:r>
                  <a:rPr lang="en-US" altLang="zh-TW" dirty="0"/>
                  <a:t> and Episodic Memories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𝑀</m:t>
                        </m:r>
                      </m:e>
                      <m:sub>
                        <m:r>
                          <a:rPr lang="en-US" altLang="zh-TW" i="1" dirty="0" smtClean="0">
                            <a:latin typeface="Cambria Math" panose="02040503050406030204" pitchFamily="18" charset="0"/>
                          </a:rPr>
                          <m:t>𝑒</m:t>
                        </m:r>
                      </m:sub>
                    </m:sSub>
                  </m:oMath>
                </a14:m>
                <a:r>
                  <a:rPr lang="en-US" altLang="zh-TW" dirty="0"/>
                  <a:t>, Agent S conducts self-supervised exploration on a set of synthetically generated tasks</a:t>
                </a:r>
              </a:p>
              <a:p>
                <a:pPr algn="just"/>
                <a:r>
                  <a:rPr lang="en-US" altLang="zh-TW" dirty="0"/>
                  <a:t>we run Agent S on these tasks by only taking web knowledge </a:t>
                </a:r>
                <a14:m>
                  <m:oMath xmlns:m="http://schemas.openxmlformats.org/officeDocument/2006/math">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𝐾</m:t>
                        </m:r>
                      </m:e>
                      <m:sub>
                        <m:r>
                          <a:rPr lang="en-US" altLang="zh-TW" i="1" dirty="0" smtClean="0">
                            <a:latin typeface="Cambria Math" panose="02040503050406030204" pitchFamily="18" charset="0"/>
                          </a:rPr>
                          <m:t>𝑤𝑒𝑏</m:t>
                        </m:r>
                      </m:sub>
                    </m:sSub>
                  </m:oMath>
                </a14:m>
                <a:r>
                  <a:rPr lang="en-US" altLang="zh-TW" dirty="0"/>
                  <a:t> and collect the full task (Narrative Experience </a:t>
                </a:r>
                <a14:m>
                  <m:oMath xmlns:m="http://schemas.openxmlformats.org/officeDocument/2006/math">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𝐸</m:t>
                        </m:r>
                      </m:e>
                      <m:sub>
                        <m:r>
                          <a:rPr lang="en-US" altLang="zh-TW" i="1" dirty="0" smtClean="0">
                            <a:latin typeface="Cambria Math" panose="02040503050406030204" pitchFamily="18" charset="0"/>
                          </a:rPr>
                          <m:t>𝑛</m:t>
                        </m:r>
                      </m:sub>
                    </m:sSub>
                  </m:oMath>
                </a14:m>
                <a:r>
                  <a:rPr lang="en-US" altLang="zh-TW" dirty="0"/>
                  <a:t>) and subtask experiences (Episodic Experience </a:t>
                </a:r>
                <a14:m>
                  <m:oMath xmlns:m="http://schemas.openxmlformats.org/officeDocument/2006/math">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𝐸</m:t>
                        </m:r>
                      </m:e>
                      <m:sub>
                        <m:r>
                          <a:rPr lang="en-US" altLang="zh-TW" i="1" dirty="0" smtClean="0">
                            <a:latin typeface="Cambria Math" panose="02040503050406030204" pitchFamily="18" charset="0"/>
                          </a:rPr>
                          <m:t>𝑒</m:t>
                        </m:r>
                      </m:sub>
                    </m:sSub>
                  </m:oMath>
                </a14:m>
                <a:r>
                  <a:rPr lang="en-US" altLang="zh-TW" dirty="0"/>
                  <a:t>) for the narrative and episodic memories</a:t>
                </a:r>
                <a:endParaRPr lang="zh-TW" altLang="en-US" dirty="0"/>
              </a:p>
            </p:txBody>
          </p:sp>
        </mc:Choice>
        <mc:Fallback xmlns="">
          <p:sp>
            <p:nvSpPr>
              <p:cNvPr id="2" name="內容版面配置區 1">
                <a:extLst>
                  <a:ext uri="{FF2B5EF4-FFF2-40B4-BE49-F238E27FC236}">
                    <a16:creationId xmlns:a16="http://schemas.microsoft.com/office/drawing/2014/main" id="{EDA05C4D-FA18-4472-B27F-7C6B8679E851}"/>
                  </a:ext>
                </a:extLst>
              </p:cNvPr>
              <p:cNvSpPr>
                <a:spLocks noGrp="1" noRot="1" noChangeAspect="1" noMove="1" noResize="1" noEditPoints="1" noAdjustHandles="1" noChangeArrowheads="1" noChangeShapeType="1" noTextEdit="1"/>
              </p:cNvSpPr>
              <p:nvPr>
                <p:ph idx="1"/>
              </p:nvPr>
            </p:nvSpPr>
            <p:spPr>
              <a:xfrm>
                <a:off x="409903" y="1825625"/>
                <a:ext cx="11582399" cy="4351338"/>
              </a:xfrm>
              <a:blipFill>
                <a:blip r:embed="rId2"/>
                <a:stretch>
                  <a:fillRect l="-684" t="-1961" r="-1579"/>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A9CE6D26-4116-48F6-85D5-77EBFEFD6033}"/>
              </a:ext>
            </a:extLst>
          </p:cNvPr>
          <p:cNvSpPr>
            <a:spLocks noGrp="1"/>
          </p:cNvSpPr>
          <p:nvPr>
            <p:ph type="sldNum" sz="quarter" idx="12"/>
          </p:nvPr>
        </p:nvSpPr>
        <p:spPr/>
        <p:txBody>
          <a:bodyPr/>
          <a:lstStyle/>
          <a:p>
            <a:fld id="{657FEDA2-CCC4-419E-AC70-37811D068BDC}" type="slidenum">
              <a:rPr lang="zh-TW" altLang="en-US" smtClean="0"/>
              <a:pPr/>
              <a:t>22</a:t>
            </a:fld>
            <a:endParaRPr lang="zh-TW" altLang="en-US"/>
          </a:p>
        </p:txBody>
      </p:sp>
      <p:sp>
        <p:nvSpPr>
          <p:cNvPr id="4" name="標題 3">
            <a:extLst>
              <a:ext uri="{FF2B5EF4-FFF2-40B4-BE49-F238E27FC236}">
                <a16:creationId xmlns:a16="http://schemas.microsoft.com/office/drawing/2014/main" id="{2E81BF18-9318-4B71-B801-B142F9A1A82F}"/>
              </a:ext>
            </a:extLst>
          </p:cNvPr>
          <p:cNvSpPr>
            <a:spLocks noGrp="1"/>
          </p:cNvSpPr>
          <p:nvPr>
            <p:ph type="title"/>
          </p:nvPr>
        </p:nvSpPr>
        <p:spPr/>
        <p:txBody>
          <a:bodyPr>
            <a:normAutofit fontScale="90000"/>
          </a:bodyPr>
          <a:lstStyle/>
          <a:p>
            <a:r>
              <a:rPr lang="en-US" altLang="zh-TW" dirty="0"/>
              <a:t>Initial Memory Construction via Self-supervised Exploration</a:t>
            </a:r>
            <a:endParaRPr lang="zh-TW" altLang="en-US" dirty="0"/>
          </a:p>
        </p:txBody>
      </p:sp>
      <p:pic>
        <p:nvPicPr>
          <p:cNvPr id="6" name="圖片 5">
            <a:extLst>
              <a:ext uri="{FF2B5EF4-FFF2-40B4-BE49-F238E27FC236}">
                <a16:creationId xmlns:a16="http://schemas.microsoft.com/office/drawing/2014/main" id="{CF088D00-5E44-4394-BFC2-C99E7121EE9B}"/>
              </a:ext>
            </a:extLst>
          </p:cNvPr>
          <p:cNvPicPr>
            <a:picLocks noChangeAspect="1"/>
          </p:cNvPicPr>
          <p:nvPr/>
        </p:nvPicPr>
        <p:blipFill>
          <a:blip r:embed="rId3"/>
          <a:stretch>
            <a:fillRect/>
          </a:stretch>
        </p:blipFill>
        <p:spPr>
          <a:xfrm>
            <a:off x="4876801" y="3564233"/>
            <a:ext cx="7231117" cy="3282873"/>
          </a:xfrm>
          <a:prstGeom prst="rect">
            <a:avLst/>
          </a:prstGeom>
        </p:spPr>
      </p:pic>
    </p:spTree>
    <p:extLst>
      <p:ext uri="{BB962C8B-B14F-4D97-AF65-F5344CB8AC3E}">
        <p14:creationId xmlns:p14="http://schemas.microsoft.com/office/powerpoint/2010/main" val="1378463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05A693E0-D5F3-4A75-9120-A357EEE54B09}"/>
                  </a:ext>
                </a:extLst>
              </p:cNvPr>
              <p:cNvSpPr>
                <a:spLocks noGrp="1"/>
              </p:cNvSpPr>
              <p:nvPr>
                <p:ph idx="1"/>
              </p:nvPr>
            </p:nvSpPr>
            <p:spPr/>
            <p:txBody>
              <a:bodyPr/>
              <a:lstStyle/>
              <a:p>
                <a:pPr algn="just"/>
                <a:r>
                  <a:rPr lang="en-US" altLang="zh-TW" dirty="0"/>
                  <a:t>As our Agent S interacts with new tasks, it continually updates the Narrative Memory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𝑀</m:t>
                        </m:r>
                      </m:e>
                      <m:sub>
                        <m:r>
                          <a:rPr lang="en-US" altLang="zh-TW" i="1" dirty="0">
                            <a:latin typeface="Cambria Math" panose="02040503050406030204" pitchFamily="18" charset="0"/>
                          </a:rPr>
                          <m:t>𝑛</m:t>
                        </m:r>
                      </m:sub>
                    </m:sSub>
                  </m:oMath>
                </a14:m>
                <a:r>
                  <a:rPr lang="en-US" altLang="zh-TW" dirty="0"/>
                  <a:t> and Episodic Memory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𝑀</m:t>
                        </m:r>
                      </m:e>
                      <m:sub>
                        <m:r>
                          <a:rPr lang="en-US" altLang="zh-TW" i="1" dirty="0">
                            <a:latin typeface="Cambria Math" panose="02040503050406030204" pitchFamily="18" charset="0"/>
                          </a:rPr>
                          <m:t>𝑒</m:t>
                        </m:r>
                      </m:sub>
                    </m:sSub>
                  </m:oMath>
                </a14:m>
                <a:r>
                  <a:rPr lang="en-US" altLang="zh-TW" dirty="0"/>
                  <a:t> , as illustrated in Figure 8. Thus even after the initial exploration is completed, the agent continues to learn as it encounters and attempts newer, more novel tasks. This process enables our agent to learn even during inference and retrieve the learned knowledge to new tasks effectively.</a:t>
                </a:r>
                <a:endParaRPr lang="zh-TW" altLang="en-US" dirty="0"/>
              </a:p>
              <a:p>
                <a:endParaRPr lang="zh-TW" altLang="en-US" dirty="0"/>
              </a:p>
              <a:p>
                <a:pPr algn="just"/>
                <a:endParaRPr lang="zh-TW" altLang="en-US" dirty="0"/>
              </a:p>
            </p:txBody>
          </p:sp>
        </mc:Choice>
        <mc:Fallback xmlns="">
          <p:sp>
            <p:nvSpPr>
              <p:cNvPr id="2" name="內容版面配置區 1">
                <a:extLst>
                  <a:ext uri="{FF2B5EF4-FFF2-40B4-BE49-F238E27FC236}">
                    <a16:creationId xmlns:a16="http://schemas.microsoft.com/office/drawing/2014/main" id="{05A693E0-D5F3-4A75-9120-A357EEE54B09}"/>
                  </a:ext>
                </a:extLst>
              </p:cNvPr>
              <p:cNvSpPr>
                <a:spLocks noGrp="1" noRot="1" noChangeAspect="1" noMove="1" noResize="1" noEditPoints="1" noAdjustHandles="1" noChangeArrowheads="1" noChangeShapeType="1" noTextEdit="1"/>
              </p:cNvSpPr>
              <p:nvPr>
                <p:ph idx="1"/>
              </p:nvPr>
            </p:nvSpPr>
            <p:spPr>
              <a:blipFill>
                <a:blip r:embed="rId2"/>
                <a:stretch>
                  <a:fillRect l="-812" t="-1961" r="-870"/>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FA21C345-6A40-4E58-80A9-22DEA0F3E887}"/>
              </a:ext>
            </a:extLst>
          </p:cNvPr>
          <p:cNvSpPr>
            <a:spLocks noGrp="1"/>
          </p:cNvSpPr>
          <p:nvPr>
            <p:ph type="sldNum" sz="quarter" idx="12"/>
          </p:nvPr>
        </p:nvSpPr>
        <p:spPr/>
        <p:txBody>
          <a:bodyPr/>
          <a:lstStyle/>
          <a:p>
            <a:fld id="{657FEDA2-CCC4-419E-AC70-37811D068BDC}" type="slidenum">
              <a:rPr lang="zh-TW" altLang="en-US" smtClean="0"/>
              <a:pPr/>
              <a:t>23</a:t>
            </a:fld>
            <a:endParaRPr lang="zh-TW" altLang="en-US"/>
          </a:p>
        </p:txBody>
      </p:sp>
      <p:sp>
        <p:nvSpPr>
          <p:cNvPr id="4" name="標題 3">
            <a:extLst>
              <a:ext uri="{FF2B5EF4-FFF2-40B4-BE49-F238E27FC236}">
                <a16:creationId xmlns:a16="http://schemas.microsoft.com/office/drawing/2014/main" id="{646C4D57-E191-45AB-A8AF-AF5CB628102E}"/>
              </a:ext>
            </a:extLst>
          </p:cNvPr>
          <p:cNvSpPr>
            <a:spLocks noGrp="1"/>
          </p:cNvSpPr>
          <p:nvPr>
            <p:ph type="title"/>
          </p:nvPr>
        </p:nvSpPr>
        <p:spPr/>
        <p:txBody>
          <a:bodyPr/>
          <a:lstStyle/>
          <a:p>
            <a:r>
              <a:rPr lang="en-US" altLang="zh-TW" dirty="0"/>
              <a:t>Continual Memory Update</a:t>
            </a:r>
            <a:endParaRPr lang="zh-TW" altLang="en-US" dirty="0"/>
          </a:p>
        </p:txBody>
      </p:sp>
    </p:spTree>
    <p:extLst>
      <p:ext uri="{BB962C8B-B14F-4D97-AF65-F5344CB8AC3E}">
        <p14:creationId xmlns:p14="http://schemas.microsoft.com/office/powerpoint/2010/main" val="3556434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4333242-5DD9-4EFE-A27D-0D51EF401BA9}"/>
              </a:ext>
            </a:extLst>
          </p:cNvPr>
          <p:cNvSpPr>
            <a:spLocks noGrp="1"/>
          </p:cNvSpPr>
          <p:nvPr>
            <p:ph idx="1"/>
          </p:nvPr>
        </p:nvSpPr>
        <p:spPr/>
        <p:txBody>
          <a:bodyPr/>
          <a:lstStyle/>
          <a:p>
            <a:pPr algn="just"/>
            <a:r>
              <a:rPr lang="en-US" altLang="zh-TW" dirty="0"/>
              <a:t>Current MLLMs can effectively reason about certain elements and features in an image, but they cannot directly ground and pinpoint specific elements in images as they lack an internal coordinate system.</a:t>
            </a:r>
          </a:p>
          <a:p>
            <a:pPr algn="just"/>
            <a:endParaRPr lang="en-US" altLang="zh-TW" dirty="0"/>
          </a:p>
          <a:p>
            <a:pPr algn="just"/>
            <a:r>
              <a:rPr lang="en-US" altLang="zh-TW" dirty="0"/>
              <a:t>Desktop environments, however, provide an easily </a:t>
            </a:r>
            <a:r>
              <a:rPr lang="en-US" altLang="zh-TW" dirty="0" err="1"/>
              <a:t>parseable</a:t>
            </a:r>
            <a:r>
              <a:rPr lang="en-US" altLang="zh-TW" dirty="0"/>
              <a:t> Accessibility Tree coordinate information about almost every element in the UI. Thus, our ACI design incorporates a dual-input strategy with different purposes for each input.</a:t>
            </a:r>
          </a:p>
          <a:p>
            <a:pPr algn="just"/>
            <a:endParaRPr lang="en-US" altLang="zh-TW" dirty="0"/>
          </a:p>
          <a:p>
            <a:pPr algn="just"/>
            <a:r>
              <a:rPr lang="en-US" altLang="zh-TW" dirty="0"/>
              <a:t>The image input is used by the agent to observe salient details about the environment—such as popups, button states, checking if a previous action worked, and reasoning about the next step.</a:t>
            </a:r>
          </a:p>
        </p:txBody>
      </p:sp>
      <p:sp>
        <p:nvSpPr>
          <p:cNvPr id="3" name="投影片編號版面配置區 2">
            <a:extLst>
              <a:ext uri="{FF2B5EF4-FFF2-40B4-BE49-F238E27FC236}">
                <a16:creationId xmlns:a16="http://schemas.microsoft.com/office/drawing/2014/main" id="{7146C780-ACB0-4F8A-A20D-79B73C5E2E1F}"/>
              </a:ext>
            </a:extLst>
          </p:cNvPr>
          <p:cNvSpPr>
            <a:spLocks noGrp="1"/>
          </p:cNvSpPr>
          <p:nvPr>
            <p:ph type="sldNum" sz="quarter" idx="12"/>
          </p:nvPr>
        </p:nvSpPr>
        <p:spPr/>
        <p:txBody>
          <a:bodyPr/>
          <a:lstStyle/>
          <a:p>
            <a:fld id="{657FEDA2-CCC4-419E-AC70-37811D068BDC}" type="slidenum">
              <a:rPr lang="zh-TW" altLang="en-US" smtClean="0"/>
              <a:pPr/>
              <a:t>24</a:t>
            </a:fld>
            <a:endParaRPr lang="zh-TW" altLang="en-US"/>
          </a:p>
        </p:txBody>
      </p:sp>
      <p:sp>
        <p:nvSpPr>
          <p:cNvPr id="4" name="標題 3">
            <a:extLst>
              <a:ext uri="{FF2B5EF4-FFF2-40B4-BE49-F238E27FC236}">
                <a16:creationId xmlns:a16="http://schemas.microsoft.com/office/drawing/2014/main" id="{E2A5EB3A-CA02-4A86-8B2F-386738A1E056}"/>
              </a:ext>
            </a:extLst>
          </p:cNvPr>
          <p:cNvSpPr>
            <a:spLocks noGrp="1"/>
          </p:cNvSpPr>
          <p:nvPr>
            <p:ph type="title"/>
          </p:nvPr>
        </p:nvSpPr>
        <p:spPr/>
        <p:txBody>
          <a:bodyPr/>
          <a:lstStyle/>
          <a:p>
            <a:r>
              <a:rPr lang="en-US" altLang="zh-TW" dirty="0"/>
              <a:t>Agent-Computer Interface</a:t>
            </a:r>
            <a:endParaRPr lang="zh-TW" altLang="en-US" dirty="0"/>
          </a:p>
        </p:txBody>
      </p:sp>
    </p:spTree>
    <p:extLst>
      <p:ext uri="{BB962C8B-B14F-4D97-AF65-F5344CB8AC3E}">
        <p14:creationId xmlns:p14="http://schemas.microsoft.com/office/powerpoint/2010/main" val="2146175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4333242-5DD9-4EFE-A27D-0D51EF401BA9}"/>
              </a:ext>
            </a:extLst>
          </p:cNvPr>
          <p:cNvSpPr>
            <a:spLocks noGrp="1"/>
          </p:cNvSpPr>
          <p:nvPr>
            <p:ph idx="1"/>
          </p:nvPr>
        </p:nvSpPr>
        <p:spPr>
          <a:xfrm>
            <a:off x="165539" y="1814268"/>
            <a:ext cx="6918434" cy="4713759"/>
          </a:xfrm>
        </p:spPr>
        <p:txBody>
          <a:bodyPr>
            <a:normAutofit fontScale="92500"/>
          </a:bodyPr>
          <a:lstStyle/>
          <a:p>
            <a:pPr algn="just"/>
            <a:r>
              <a:rPr lang="en-US" altLang="zh-TW" dirty="0"/>
              <a:t>The accessibility tree input is used for reasoning about the next step and, more importantly, grounding specific elements in the environment.</a:t>
            </a:r>
          </a:p>
          <a:p>
            <a:pPr algn="just"/>
            <a:endParaRPr lang="en-US" altLang="zh-TW" dirty="0"/>
          </a:p>
          <a:p>
            <a:pPr algn="just"/>
            <a:r>
              <a:rPr lang="en-US" altLang="zh-TW" dirty="0"/>
              <a:t>To achieve this, we tag each element in the accessibility tree with unique integer tags which can be used by agents when referring to these elements. we augment the tree with details from the image. To achieve this, we run an OCR module on the image and parse textual blocks from the screenshot. We then add these blocks to the accessibility tree as interactable UI elements if they do not already exist in the tree. To check for existing elements, we perform an IOU (Intersection over Union) match with all elements in the tree. </a:t>
            </a:r>
          </a:p>
        </p:txBody>
      </p:sp>
      <p:sp>
        <p:nvSpPr>
          <p:cNvPr id="3" name="投影片編號版面配置區 2">
            <a:extLst>
              <a:ext uri="{FF2B5EF4-FFF2-40B4-BE49-F238E27FC236}">
                <a16:creationId xmlns:a16="http://schemas.microsoft.com/office/drawing/2014/main" id="{7146C780-ACB0-4F8A-A20D-79B73C5E2E1F}"/>
              </a:ext>
            </a:extLst>
          </p:cNvPr>
          <p:cNvSpPr>
            <a:spLocks noGrp="1"/>
          </p:cNvSpPr>
          <p:nvPr>
            <p:ph type="sldNum" sz="quarter" idx="12"/>
          </p:nvPr>
        </p:nvSpPr>
        <p:spPr/>
        <p:txBody>
          <a:bodyPr/>
          <a:lstStyle/>
          <a:p>
            <a:fld id="{657FEDA2-CCC4-419E-AC70-37811D068BDC}" type="slidenum">
              <a:rPr lang="zh-TW" altLang="en-US" smtClean="0"/>
              <a:pPr/>
              <a:t>25</a:t>
            </a:fld>
            <a:endParaRPr lang="zh-TW" altLang="en-US"/>
          </a:p>
        </p:txBody>
      </p:sp>
      <p:sp>
        <p:nvSpPr>
          <p:cNvPr id="4" name="標題 3">
            <a:extLst>
              <a:ext uri="{FF2B5EF4-FFF2-40B4-BE49-F238E27FC236}">
                <a16:creationId xmlns:a16="http://schemas.microsoft.com/office/drawing/2014/main" id="{E2A5EB3A-CA02-4A86-8B2F-386738A1E056}"/>
              </a:ext>
            </a:extLst>
          </p:cNvPr>
          <p:cNvSpPr>
            <a:spLocks noGrp="1"/>
          </p:cNvSpPr>
          <p:nvPr>
            <p:ph type="title"/>
          </p:nvPr>
        </p:nvSpPr>
        <p:spPr/>
        <p:txBody>
          <a:bodyPr/>
          <a:lstStyle/>
          <a:p>
            <a:r>
              <a:rPr lang="en-US" altLang="zh-TW" dirty="0"/>
              <a:t>Agent-Computer Interface</a:t>
            </a:r>
            <a:endParaRPr lang="zh-TW" altLang="en-US" dirty="0"/>
          </a:p>
        </p:txBody>
      </p:sp>
      <p:pic>
        <p:nvPicPr>
          <p:cNvPr id="5" name="圖片 4">
            <a:extLst>
              <a:ext uri="{FF2B5EF4-FFF2-40B4-BE49-F238E27FC236}">
                <a16:creationId xmlns:a16="http://schemas.microsoft.com/office/drawing/2014/main" id="{3E04F5D9-02C0-41FE-A3C4-9465787F1C6B}"/>
              </a:ext>
            </a:extLst>
          </p:cNvPr>
          <p:cNvPicPr>
            <a:picLocks noChangeAspect="1"/>
          </p:cNvPicPr>
          <p:nvPr/>
        </p:nvPicPr>
        <p:blipFill>
          <a:blip r:embed="rId2"/>
          <a:stretch>
            <a:fillRect/>
          </a:stretch>
        </p:blipFill>
        <p:spPr>
          <a:xfrm>
            <a:off x="7251914" y="2280884"/>
            <a:ext cx="4593364" cy="3573377"/>
          </a:xfrm>
          <a:prstGeom prst="rect">
            <a:avLst/>
          </a:prstGeom>
        </p:spPr>
      </p:pic>
    </p:spTree>
    <p:extLst>
      <p:ext uri="{BB962C8B-B14F-4D97-AF65-F5344CB8AC3E}">
        <p14:creationId xmlns:p14="http://schemas.microsoft.com/office/powerpoint/2010/main" val="3678540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404DA-5A0E-4DFC-82A8-F5333878B874}"/>
              </a:ext>
            </a:extLst>
          </p:cNvPr>
          <p:cNvSpPr>
            <a:spLocks noGrp="1"/>
          </p:cNvSpPr>
          <p:nvPr>
            <p:ph type="ctrTitle"/>
          </p:nvPr>
        </p:nvSpPr>
        <p:spPr>
          <a:xfrm>
            <a:off x="399495" y="2449249"/>
            <a:ext cx="11381174" cy="1959501"/>
          </a:xfrm>
        </p:spPr>
        <p:txBody>
          <a:bodyPr>
            <a:normAutofit/>
          </a:bodyPr>
          <a:lstStyle/>
          <a:p>
            <a:r>
              <a:rPr lang="en-US" altLang="zh-TW" b="1" dirty="0">
                <a:latin typeface="Times New Roman"/>
                <a:ea typeface="標楷體"/>
                <a:cs typeface="Times New Roman"/>
              </a:rPr>
              <a:t>Experiments</a:t>
            </a:r>
            <a:endParaRPr lang="zh-TW" altLang="en-US" b="1" dirty="0">
              <a:latin typeface="Times New Roman"/>
              <a:ea typeface="標楷體"/>
              <a:cs typeface="Times New Roman"/>
            </a:endParaRPr>
          </a:p>
        </p:txBody>
      </p:sp>
    </p:spTree>
    <p:extLst>
      <p:ext uri="{BB962C8B-B14F-4D97-AF65-F5344CB8AC3E}">
        <p14:creationId xmlns:p14="http://schemas.microsoft.com/office/powerpoint/2010/main" val="3051302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F172D6B-69C9-45EA-8297-4CC46442BF2A}"/>
              </a:ext>
            </a:extLst>
          </p:cNvPr>
          <p:cNvSpPr>
            <a:spLocks noGrp="1"/>
          </p:cNvSpPr>
          <p:nvPr>
            <p:ph idx="1"/>
          </p:nvPr>
        </p:nvSpPr>
        <p:spPr/>
        <p:txBody>
          <a:bodyPr>
            <a:normAutofit/>
          </a:bodyPr>
          <a:lstStyle/>
          <a:p>
            <a:pPr algn="just"/>
            <a:r>
              <a:rPr lang="en-US" altLang="zh-TW" dirty="0"/>
              <a:t>Benchmarks. We evaluate Agent S on </a:t>
            </a:r>
            <a:r>
              <a:rPr lang="en-US" altLang="zh-TW" dirty="0" err="1"/>
              <a:t>OSWorld</a:t>
            </a:r>
            <a:r>
              <a:rPr lang="en-US" altLang="zh-TW" dirty="0"/>
              <a:t> (</a:t>
            </a:r>
            <a:r>
              <a:rPr lang="en-US" altLang="zh-TW" dirty="0" err="1"/>
              <a:t>Xie</a:t>
            </a:r>
            <a:r>
              <a:rPr lang="en-US" altLang="zh-TW" dirty="0"/>
              <a:t> et al., 2024), a benchmark for testing the multimodal agents capability of executing a wide range of computer tasks in a real computer environment. This executable environment allows free-form keyboard and mouse control of real computer applications, including OS, Office (LibreOffice Calc, Impress, Writer), Daily (Chrome, VLC Player, Thunderbird), Professional (VS Code and GIMP), and Workflow (tasks involving multiple apps). In addition, we also evaluate the generalization of Agent S on </a:t>
            </a:r>
            <a:r>
              <a:rPr lang="en-US" altLang="zh-TW" dirty="0" err="1"/>
              <a:t>WindowsAgentArena</a:t>
            </a:r>
            <a:r>
              <a:rPr lang="en-US" altLang="zh-TW" dirty="0"/>
              <a:t> (Bonatti et al., 2024), a contemporaneous benchmark in the Windows operating system.</a:t>
            </a:r>
            <a:endParaRPr lang="zh-TW" altLang="en-US" dirty="0"/>
          </a:p>
        </p:txBody>
      </p:sp>
      <p:sp>
        <p:nvSpPr>
          <p:cNvPr id="3" name="投影片編號版面配置區 2">
            <a:extLst>
              <a:ext uri="{FF2B5EF4-FFF2-40B4-BE49-F238E27FC236}">
                <a16:creationId xmlns:a16="http://schemas.microsoft.com/office/drawing/2014/main" id="{8FD38527-C683-48D3-8B40-5618E4ED63BB}"/>
              </a:ext>
            </a:extLst>
          </p:cNvPr>
          <p:cNvSpPr>
            <a:spLocks noGrp="1"/>
          </p:cNvSpPr>
          <p:nvPr>
            <p:ph type="sldNum" sz="quarter" idx="12"/>
          </p:nvPr>
        </p:nvSpPr>
        <p:spPr/>
        <p:txBody>
          <a:bodyPr/>
          <a:lstStyle/>
          <a:p>
            <a:fld id="{657FEDA2-CCC4-419E-AC70-37811D068BDC}" type="slidenum">
              <a:rPr lang="zh-TW" altLang="en-US" smtClean="0"/>
              <a:pPr/>
              <a:t>27</a:t>
            </a:fld>
            <a:endParaRPr lang="zh-TW" altLang="en-US"/>
          </a:p>
        </p:txBody>
      </p:sp>
      <p:sp>
        <p:nvSpPr>
          <p:cNvPr id="4" name="標題 3">
            <a:extLst>
              <a:ext uri="{FF2B5EF4-FFF2-40B4-BE49-F238E27FC236}">
                <a16:creationId xmlns:a16="http://schemas.microsoft.com/office/drawing/2014/main" id="{F9FF4CB0-C246-47D3-964E-9C936B768518}"/>
              </a:ext>
            </a:extLst>
          </p:cNvPr>
          <p:cNvSpPr>
            <a:spLocks noGrp="1"/>
          </p:cNvSpPr>
          <p:nvPr>
            <p:ph type="title"/>
          </p:nvPr>
        </p:nvSpPr>
        <p:spPr/>
        <p:txBody>
          <a:bodyPr/>
          <a:lstStyle/>
          <a:p>
            <a:r>
              <a:rPr lang="en-US" altLang="zh-TW" dirty="0"/>
              <a:t>Benchmarks</a:t>
            </a:r>
            <a:endParaRPr lang="zh-TW" altLang="en-US" dirty="0"/>
          </a:p>
        </p:txBody>
      </p:sp>
    </p:spTree>
    <p:extLst>
      <p:ext uri="{BB962C8B-B14F-4D97-AF65-F5344CB8AC3E}">
        <p14:creationId xmlns:p14="http://schemas.microsoft.com/office/powerpoint/2010/main" val="1330625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90C6C11-671F-43A9-B637-23A0488920AF}"/>
              </a:ext>
            </a:extLst>
          </p:cNvPr>
          <p:cNvSpPr>
            <a:spLocks noGrp="1"/>
          </p:cNvSpPr>
          <p:nvPr>
            <p:ph idx="1"/>
          </p:nvPr>
        </p:nvSpPr>
        <p:spPr/>
        <p:txBody>
          <a:bodyPr>
            <a:normAutofit lnSpcReduction="10000"/>
          </a:bodyPr>
          <a:lstStyle/>
          <a:p>
            <a:pPr algn="just"/>
            <a:r>
              <a:rPr lang="en-US" altLang="zh-TW" dirty="0"/>
              <a:t>Since the </a:t>
            </a:r>
            <a:r>
              <a:rPr lang="en-US" altLang="zh-TW" dirty="0" err="1"/>
              <a:t>OSWorld</a:t>
            </a:r>
            <a:r>
              <a:rPr lang="en-US" altLang="zh-TW" dirty="0"/>
              <a:t> benchmark contains 369 tasks on Ubuntu, for the backbone model of Agent S, we leverage GPT-4o and Claude-3-Sonnet, respectively. For </a:t>
            </a:r>
            <a:r>
              <a:rPr lang="en-US" altLang="zh-TW" dirty="0" err="1"/>
              <a:t>WindowsAgentArena</a:t>
            </a:r>
            <a:r>
              <a:rPr lang="en-US" altLang="zh-TW" dirty="0"/>
              <a:t>, we test all 154 tasks on GPT-4o. We use the PaddleOCR2 toolkit as our OCR tool in augmenting accessibility trees for grounding. The embedding model for the retrieval we use is text-embedding-3-small. Agent S takes the accessibility tree and screenshot as inputs, so we also use the reported results in </a:t>
            </a:r>
            <a:r>
              <a:rPr lang="en-US" altLang="zh-TW" dirty="0" err="1"/>
              <a:t>OSWorld</a:t>
            </a:r>
            <a:r>
              <a:rPr lang="en-US" altLang="zh-TW" dirty="0"/>
              <a:t> (</a:t>
            </a:r>
            <a:r>
              <a:rPr lang="en-US" altLang="zh-TW" dirty="0" err="1"/>
              <a:t>Xie</a:t>
            </a:r>
            <a:r>
              <a:rPr lang="en-US" altLang="zh-TW" dirty="0"/>
              <a:t> et al., 2024) and </a:t>
            </a:r>
            <a:r>
              <a:rPr lang="en-US" altLang="zh-TW" dirty="0" err="1"/>
              <a:t>WindowsAgentArena</a:t>
            </a:r>
            <a:r>
              <a:rPr lang="en-US" altLang="zh-TW" dirty="0"/>
              <a:t> (Bonatti et al., 2024) with same input setting as baselines. The </a:t>
            </a:r>
            <a:r>
              <a:rPr lang="en-US" altLang="zh-TW" dirty="0" err="1"/>
              <a:t>OSWorld</a:t>
            </a:r>
            <a:r>
              <a:rPr lang="en-US" altLang="zh-TW" dirty="0"/>
              <a:t> baseline takes the coordinates-based accessibility tree and screenshots as input for spatial grounding to generate the action with coordinates at each step. The </a:t>
            </a:r>
            <a:r>
              <a:rPr lang="en-US" altLang="zh-TW" dirty="0" err="1"/>
              <a:t>WindowsAgentArena</a:t>
            </a:r>
            <a:r>
              <a:rPr lang="en-US" altLang="zh-TW" dirty="0"/>
              <a:t> baseline NAVI (Bonatti et al., 2024) utilizes an accessibility tree, OCR, and Proprietary models to process the screenshot and create Set-of-Marks as input. Its action space includes a constrained set of primitives but allows multiple actions to be chained together.</a:t>
            </a:r>
            <a:endParaRPr lang="zh-TW" altLang="en-US" dirty="0"/>
          </a:p>
        </p:txBody>
      </p:sp>
      <p:sp>
        <p:nvSpPr>
          <p:cNvPr id="3" name="投影片編號版面配置區 2">
            <a:extLst>
              <a:ext uri="{FF2B5EF4-FFF2-40B4-BE49-F238E27FC236}">
                <a16:creationId xmlns:a16="http://schemas.microsoft.com/office/drawing/2014/main" id="{DA717FE4-26E9-412A-8ECF-3EBEDE2DFC36}"/>
              </a:ext>
            </a:extLst>
          </p:cNvPr>
          <p:cNvSpPr>
            <a:spLocks noGrp="1"/>
          </p:cNvSpPr>
          <p:nvPr>
            <p:ph type="sldNum" sz="quarter" idx="12"/>
          </p:nvPr>
        </p:nvSpPr>
        <p:spPr/>
        <p:txBody>
          <a:bodyPr/>
          <a:lstStyle/>
          <a:p>
            <a:fld id="{657FEDA2-CCC4-419E-AC70-37811D068BDC}" type="slidenum">
              <a:rPr lang="zh-TW" altLang="en-US" smtClean="0"/>
              <a:pPr/>
              <a:t>28</a:t>
            </a:fld>
            <a:endParaRPr lang="zh-TW" altLang="en-US"/>
          </a:p>
        </p:txBody>
      </p:sp>
      <p:sp>
        <p:nvSpPr>
          <p:cNvPr id="4" name="標題 3">
            <a:extLst>
              <a:ext uri="{FF2B5EF4-FFF2-40B4-BE49-F238E27FC236}">
                <a16:creationId xmlns:a16="http://schemas.microsoft.com/office/drawing/2014/main" id="{41E1CD0C-939D-4C0B-AA31-EE2F4DA9599B}"/>
              </a:ext>
            </a:extLst>
          </p:cNvPr>
          <p:cNvSpPr>
            <a:spLocks noGrp="1"/>
          </p:cNvSpPr>
          <p:nvPr>
            <p:ph type="title"/>
          </p:nvPr>
        </p:nvSpPr>
        <p:spPr/>
        <p:txBody>
          <a:bodyPr/>
          <a:lstStyle/>
          <a:p>
            <a:r>
              <a:rPr lang="en-US" altLang="zh-TW" dirty="0"/>
              <a:t>Settings &amp; Baselines</a:t>
            </a:r>
            <a:endParaRPr lang="zh-TW" altLang="en-US" dirty="0"/>
          </a:p>
        </p:txBody>
      </p:sp>
    </p:spTree>
    <p:extLst>
      <p:ext uri="{BB962C8B-B14F-4D97-AF65-F5344CB8AC3E}">
        <p14:creationId xmlns:p14="http://schemas.microsoft.com/office/powerpoint/2010/main" val="1979240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56D0CB1-DBD0-474D-B7A9-8F442DBC840F}"/>
              </a:ext>
            </a:extLst>
          </p:cNvPr>
          <p:cNvSpPr>
            <a:spLocks noGrp="1"/>
          </p:cNvSpPr>
          <p:nvPr>
            <p:ph idx="1"/>
          </p:nvPr>
        </p:nvSpPr>
        <p:spPr>
          <a:xfrm>
            <a:off x="838200" y="1604907"/>
            <a:ext cx="10515600" cy="4351338"/>
          </a:xfrm>
        </p:spPr>
        <p:txBody>
          <a:bodyPr/>
          <a:lstStyle/>
          <a:p>
            <a:pPr algn="just"/>
            <a:r>
              <a:rPr lang="en-US" altLang="zh-TW" dirty="0"/>
              <a:t>Agent S achieves an overall success rate of 20.58%, nearly doubling the performance of the best corresponding </a:t>
            </a:r>
            <a:r>
              <a:rPr lang="en-US" altLang="zh-TW" dirty="0" err="1"/>
              <a:t>MMAgent</a:t>
            </a:r>
            <a:r>
              <a:rPr lang="en-US" altLang="zh-TW" dirty="0"/>
              <a:t> baseline (11.21%). Agent S consistently outperforms the baselines in the “Daily” and “Professional” tasks, where it reaches 27.06% and 36.73% success rates, respectively, compared to the best baseline results of 24.50% and 18.37%. </a:t>
            </a:r>
            <a:endParaRPr lang="zh-TW" altLang="en-US" dirty="0"/>
          </a:p>
        </p:txBody>
      </p:sp>
      <p:sp>
        <p:nvSpPr>
          <p:cNvPr id="3" name="投影片編號版面配置區 2">
            <a:extLst>
              <a:ext uri="{FF2B5EF4-FFF2-40B4-BE49-F238E27FC236}">
                <a16:creationId xmlns:a16="http://schemas.microsoft.com/office/drawing/2014/main" id="{5C20BCFC-83B4-4A16-9C3A-541AABCD72BE}"/>
              </a:ext>
            </a:extLst>
          </p:cNvPr>
          <p:cNvSpPr>
            <a:spLocks noGrp="1"/>
          </p:cNvSpPr>
          <p:nvPr>
            <p:ph type="sldNum" sz="quarter" idx="12"/>
          </p:nvPr>
        </p:nvSpPr>
        <p:spPr/>
        <p:txBody>
          <a:bodyPr/>
          <a:lstStyle/>
          <a:p>
            <a:fld id="{657FEDA2-CCC4-419E-AC70-37811D068BDC}" type="slidenum">
              <a:rPr lang="zh-TW" altLang="en-US" smtClean="0"/>
              <a:pPr/>
              <a:t>29</a:t>
            </a:fld>
            <a:endParaRPr lang="zh-TW" altLang="en-US"/>
          </a:p>
        </p:txBody>
      </p:sp>
      <p:sp>
        <p:nvSpPr>
          <p:cNvPr id="4" name="標題 3">
            <a:extLst>
              <a:ext uri="{FF2B5EF4-FFF2-40B4-BE49-F238E27FC236}">
                <a16:creationId xmlns:a16="http://schemas.microsoft.com/office/drawing/2014/main" id="{4258C061-6350-4DFB-9614-27FAC68E7313}"/>
              </a:ext>
            </a:extLst>
          </p:cNvPr>
          <p:cNvSpPr>
            <a:spLocks noGrp="1"/>
          </p:cNvSpPr>
          <p:nvPr>
            <p:ph type="title"/>
          </p:nvPr>
        </p:nvSpPr>
        <p:spPr/>
        <p:txBody>
          <a:bodyPr/>
          <a:lstStyle/>
          <a:p>
            <a:r>
              <a:rPr lang="en-US" altLang="zh-TW" dirty="0"/>
              <a:t>Main Results</a:t>
            </a:r>
            <a:endParaRPr lang="zh-TW" altLang="en-US" dirty="0"/>
          </a:p>
        </p:txBody>
      </p:sp>
      <p:pic>
        <p:nvPicPr>
          <p:cNvPr id="6" name="圖片 5">
            <a:extLst>
              <a:ext uri="{FF2B5EF4-FFF2-40B4-BE49-F238E27FC236}">
                <a16:creationId xmlns:a16="http://schemas.microsoft.com/office/drawing/2014/main" id="{0A38123E-A264-4957-A1A4-0BFBF9F94C2A}"/>
              </a:ext>
            </a:extLst>
          </p:cNvPr>
          <p:cNvPicPr>
            <a:picLocks noChangeAspect="1"/>
          </p:cNvPicPr>
          <p:nvPr/>
        </p:nvPicPr>
        <p:blipFill>
          <a:blip r:embed="rId2"/>
          <a:stretch>
            <a:fillRect/>
          </a:stretch>
        </p:blipFill>
        <p:spPr>
          <a:xfrm>
            <a:off x="2143241" y="3429000"/>
            <a:ext cx="8192643" cy="3200847"/>
          </a:xfrm>
          <a:prstGeom prst="rect">
            <a:avLst/>
          </a:prstGeom>
        </p:spPr>
      </p:pic>
    </p:spTree>
    <p:extLst>
      <p:ext uri="{BB962C8B-B14F-4D97-AF65-F5344CB8AC3E}">
        <p14:creationId xmlns:p14="http://schemas.microsoft.com/office/powerpoint/2010/main" val="1115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0A7E1F0-5711-4D0D-B9AE-526A75756B91}"/>
              </a:ext>
            </a:extLst>
          </p:cNvPr>
          <p:cNvSpPr>
            <a:spLocks noGrp="1"/>
          </p:cNvSpPr>
          <p:nvPr>
            <p:ph idx="1"/>
          </p:nvPr>
        </p:nvSpPr>
        <p:spPr/>
        <p:txBody>
          <a:bodyPr>
            <a:normAutofit/>
          </a:bodyPr>
          <a:lstStyle/>
          <a:p>
            <a:pPr algn="just"/>
            <a:r>
              <a:rPr lang="en-US" altLang="zh-TW" dirty="0"/>
              <a:t>Autonomous Graphical User Interface (GUI) agents offer the promise of solving very specific and highly varied user queries</a:t>
            </a:r>
            <a:r>
              <a:rPr lang="zh-TW" altLang="en-US" dirty="0"/>
              <a:t> </a:t>
            </a:r>
            <a:r>
              <a:rPr lang="en-US" altLang="zh-TW" dirty="0"/>
              <a:t>such as data entry, scheduling, and document creation for individual users, and streamlining operations in commercial settings</a:t>
            </a:r>
            <a:r>
              <a:rPr lang="zh-TW" altLang="en-US" dirty="0"/>
              <a:t> </a:t>
            </a:r>
            <a:r>
              <a:rPr lang="en-US" altLang="zh-TW" dirty="0"/>
              <a:t>in the most general way: through direct UI interaction using the mouse and keyboard. Moreover, by eliminating the need for constant manual interaction, these agents not only boost efficiency but also improve accessibility, empowering individuals with disabilities to interact with technology in new, transformative ways. </a:t>
            </a:r>
          </a:p>
          <a:p>
            <a:pPr algn="just"/>
            <a:r>
              <a:rPr lang="en-US" altLang="zh-TW" dirty="0"/>
              <a:t>Recent advancements in Multimodal Large Language Models (MLLMs), such as GPT-4o (</a:t>
            </a:r>
            <a:r>
              <a:rPr lang="en-US" altLang="zh-TW" dirty="0" err="1"/>
              <a:t>OpenAI</a:t>
            </a:r>
            <a:r>
              <a:rPr lang="en-US" altLang="zh-TW" dirty="0"/>
              <a:t>, 2023) and Claude (Anthropic, 2024), have laid the foundation for the development of GUI agents for human-</a:t>
            </a:r>
            <a:r>
              <a:rPr lang="en-US" altLang="zh-TW" dirty="0" err="1"/>
              <a:t>centred</a:t>
            </a:r>
            <a:r>
              <a:rPr lang="en-US" altLang="zh-TW" dirty="0"/>
              <a:t> interactive systems like desktop OS (</a:t>
            </a:r>
            <a:r>
              <a:rPr lang="en-US" altLang="zh-TW" dirty="0" err="1"/>
              <a:t>Xie</a:t>
            </a:r>
            <a:r>
              <a:rPr lang="en-US" altLang="zh-TW" dirty="0"/>
              <a:t> et al., 2024; Bonatti et al., 2024).</a:t>
            </a:r>
            <a:endParaRPr lang="zh-TW" altLang="en-US" dirty="0"/>
          </a:p>
        </p:txBody>
      </p:sp>
      <p:sp>
        <p:nvSpPr>
          <p:cNvPr id="3" name="投影片編號版面配置區 2">
            <a:extLst>
              <a:ext uri="{FF2B5EF4-FFF2-40B4-BE49-F238E27FC236}">
                <a16:creationId xmlns:a16="http://schemas.microsoft.com/office/drawing/2014/main" id="{8D73BC51-92CA-49FA-815B-F357C131706F}"/>
              </a:ext>
            </a:extLst>
          </p:cNvPr>
          <p:cNvSpPr>
            <a:spLocks noGrp="1"/>
          </p:cNvSpPr>
          <p:nvPr>
            <p:ph type="sldNum" sz="quarter" idx="12"/>
          </p:nvPr>
        </p:nvSpPr>
        <p:spPr/>
        <p:txBody>
          <a:bodyPr/>
          <a:lstStyle/>
          <a:p>
            <a:fld id="{657FEDA2-CCC4-419E-AC70-37811D068BDC}" type="slidenum">
              <a:rPr lang="zh-TW" altLang="en-US" smtClean="0"/>
              <a:pPr/>
              <a:t>3</a:t>
            </a:fld>
            <a:endParaRPr lang="zh-TW" altLang="en-US"/>
          </a:p>
        </p:txBody>
      </p:sp>
      <p:sp>
        <p:nvSpPr>
          <p:cNvPr id="4" name="標題 3">
            <a:extLst>
              <a:ext uri="{FF2B5EF4-FFF2-40B4-BE49-F238E27FC236}">
                <a16:creationId xmlns:a16="http://schemas.microsoft.com/office/drawing/2014/main" id="{86637A4D-71B1-4E84-8728-1EF674EC5E68}"/>
              </a:ext>
            </a:extLst>
          </p:cNvPr>
          <p:cNvSpPr>
            <a:spLocks noGrp="1"/>
          </p:cNvSpPr>
          <p:nvPr>
            <p:ph type="title"/>
          </p:nvPr>
        </p:nvSpPr>
        <p:spPr/>
        <p:txBody>
          <a:bodyPr/>
          <a:lstStyle/>
          <a:p>
            <a:r>
              <a:rPr lang="en-US" altLang="zh-TW" dirty="0"/>
              <a:t>Introduction</a:t>
            </a:r>
            <a:endParaRPr lang="zh-TW" altLang="en-US" dirty="0"/>
          </a:p>
        </p:txBody>
      </p:sp>
    </p:spTree>
    <p:extLst>
      <p:ext uri="{BB962C8B-B14F-4D97-AF65-F5344CB8AC3E}">
        <p14:creationId xmlns:p14="http://schemas.microsoft.com/office/powerpoint/2010/main" val="3888292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8EB204D-EA87-414A-AF53-0263F85E75A7}"/>
              </a:ext>
            </a:extLst>
          </p:cNvPr>
          <p:cNvSpPr>
            <a:spLocks noGrp="1"/>
          </p:cNvSpPr>
          <p:nvPr>
            <p:ph idx="1"/>
          </p:nvPr>
        </p:nvSpPr>
        <p:spPr/>
        <p:txBody>
          <a:bodyPr/>
          <a:lstStyle/>
          <a:p>
            <a:pPr algn="just"/>
            <a:r>
              <a:rPr lang="en-US" altLang="zh-TW" dirty="0"/>
              <a:t>We illustrate an example of a task from the Thunderbird app from </a:t>
            </a:r>
            <a:r>
              <a:rPr lang="en-US" altLang="zh-TW" dirty="0" err="1"/>
              <a:t>OSWorld</a:t>
            </a:r>
            <a:r>
              <a:rPr lang="en-US" altLang="zh-TW" dirty="0"/>
              <a:t>: Help me to remove the account ”anonym-x2024@outlook.com”. Agent S completes tasks by interacting with the desktop through a combination of actions. More qualitative examples are demonstrated in Appendix D.1.</a:t>
            </a:r>
            <a:endParaRPr lang="zh-TW" altLang="en-US" dirty="0"/>
          </a:p>
        </p:txBody>
      </p:sp>
      <p:sp>
        <p:nvSpPr>
          <p:cNvPr id="3" name="投影片編號版面配置區 2">
            <a:extLst>
              <a:ext uri="{FF2B5EF4-FFF2-40B4-BE49-F238E27FC236}">
                <a16:creationId xmlns:a16="http://schemas.microsoft.com/office/drawing/2014/main" id="{80B12D09-5961-47C8-AD09-5D606D547EFB}"/>
              </a:ext>
            </a:extLst>
          </p:cNvPr>
          <p:cNvSpPr>
            <a:spLocks noGrp="1"/>
          </p:cNvSpPr>
          <p:nvPr>
            <p:ph type="sldNum" sz="quarter" idx="12"/>
          </p:nvPr>
        </p:nvSpPr>
        <p:spPr/>
        <p:txBody>
          <a:bodyPr/>
          <a:lstStyle/>
          <a:p>
            <a:fld id="{657FEDA2-CCC4-419E-AC70-37811D068BDC}" type="slidenum">
              <a:rPr lang="zh-TW" altLang="en-US" smtClean="0"/>
              <a:pPr/>
              <a:t>30</a:t>
            </a:fld>
            <a:endParaRPr lang="zh-TW" altLang="en-US"/>
          </a:p>
        </p:txBody>
      </p:sp>
      <p:sp>
        <p:nvSpPr>
          <p:cNvPr id="4" name="標題 3">
            <a:extLst>
              <a:ext uri="{FF2B5EF4-FFF2-40B4-BE49-F238E27FC236}">
                <a16:creationId xmlns:a16="http://schemas.microsoft.com/office/drawing/2014/main" id="{0681D8CB-ADB0-49ED-A64F-C90A71642D5C}"/>
              </a:ext>
            </a:extLst>
          </p:cNvPr>
          <p:cNvSpPr>
            <a:spLocks noGrp="1"/>
          </p:cNvSpPr>
          <p:nvPr>
            <p:ph type="title"/>
          </p:nvPr>
        </p:nvSpPr>
        <p:spPr/>
        <p:txBody>
          <a:bodyPr/>
          <a:lstStyle/>
          <a:p>
            <a:r>
              <a:rPr lang="en-US" altLang="zh-TW" dirty="0"/>
              <a:t>Main Results</a:t>
            </a:r>
            <a:endParaRPr lang="zh-TW" altLang="en-US" dirty="0"/>
          </a:p>
        </p:txBody>
      </p:sp>
      <p:pic>
        <p:nvPicPr>
          <p:cNvPr id="5" name="圖片 4">
            <a:extLst>
              <a:ext uri="{FF2B5EF4-FFF2-40B4-BE49-F238E27FC236}">
                <a16:creationId xmlns:a16="http://schemas.microsoft.com/office/drawing/2014/main" id="{5520DBD1-240D-4427-B94D-208C050DFF83}"/>
              </a:ext>
            </a:extLst>
          </p:cNvPr>
          <p:cNvPicPr>
            <a:picLocks noChangeAspect="1"/>
          </p:cNvPicPr>
          <p:nvPr/>
        </p:nvPicPr>
        <p:blipFill>
          <a:blip r:embed="rId2"/>
          <a:stretch>
            <a:fillRect/>
          </a:stretch>
        </p:blipFill>
        <p:spPr>
          <a:xfrm>
            <a:off x="1041498" y="3357345"/>
            <a:ext cx="9583487" cy="3124636"/>
          </a:xfrm>
          <a:prstGeom prst="rect">
            <a:avLst/>
          </a:prstGeom>
        </p:spPr>
      </p:pic>
    </p:spTree>
    <p:extLst>
      <p:ext uri="{BB962C8B-B14F-4D97-AF65-F5344CB8AC3E}">
        <p14:creationId xmlns:p14="http://schemas.microsoft.com/office/powerpoint/2010/main" val="1847411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D854423-80AB-482F-81E1-D6681691F539}"/>
              </a:ext>
            </a:extLst>
          </p:cNvPr>
          <p:cNvSpPr>
            <a:spLocks noGrp="1"/>
          </p:cNvSpPr>
          <p:nvPr>
            <p:ph idx="1"/>
          </p:nvPr>
        </p:nvSpPr>
        <p:spPr/>
        <p:txBody>
          <a:bodyPr/>
          <a:lstStyle/>
          <a:p>
            <a:pPr algn="just"/>
            <a:r>
              <a:rPr lang="en-US" altLang="zh-TW" dirty="0"/>
              <a:t>The Experiential learning process of Agent S involves searching web knowledge, retrieving full task experience from narrative memory and retrieving subtask experience from episodic memory. To assess the impact of different components, we systematically remove each component and observe performance changes across different task categories.</a:t>
            </a:r>
            <a:endParaRPr lang="zh-TW" altLang="en-US" dirty="0"/>
          </a:p>
        </p:txBody>
      </p:sp>
      <p:sp>
        <p:nvSpPr>
          <p:cNvPr id="3" name="投影片編號版面配置區 2">
            <a:extLst>
              <a:ext uri="{FF2B5EF4-FFF2-40B4-BE49-F238E27FC236}">
                <a16:creationId xmlns:a16="http://schemas.microsoft.com/office/drawing/2014/main" id="{A4AFA419-E43B-4731-BEF5-DE1830549ED4}"/>
              </a:ext>
            </a:extLst>
          </p:cNvPr>
          <p:cNvSpPr>
            <a:spLocks noGrp="1"/>
          </p:cNvSpPr>
          <p:nvPr>
            <p:ph type="sldNum" sz="quarter" idx="12"/>
          </p:nvPr>
        </p:nvSpPr>
        <p:spPr/>
        <p:txBody>
          <a:bodyPr/>
          <a:lstStyle/>
          <a:p>
            <a:fld id="{657FEDA2-CCC4-419E-AC70-37811D068BDC}" type="slidenum">
              <a:rPr lang="zh-TW" altLang="en-US" smtClean="0"/>
              <a:pPr/>
              <a:t>31</a:t>
            </a:fld>
            <a:endParaRPr lang="zh-TW" altLang="en-US"/>
          </a:p>
        </p:txBody>
      </p:sp>
      <p:sp>
        <p:nvSpPr>
          <p:cNvPr id="4" name="標題 3">
            <a:extLst>
              <a:ext uri="{FF2B5EF4-FFF2-40B4-BE49-F238E27FC236}">
                <a16:creationId xmlns:a16="http://schemas.microsoft.com/office/drawing/2014/main" id="{34DDEC5B-AB14-4C63-93B8-D03EDFDBF4C1}"/>
              </a:ext>
            </a:extLst>
          </p:cNvPr>
          <p:cNvSpPr>
            <a:spLocks noGrp="1"/>
          </p:cNvSpPr>
          <p:nvPr>
            <p:ph type="title"/>
          </p:nvPr>
        </p:nvSpPr>
        <p:spPr/>
        <p:txBody>
          <a:bodyPr>
            <a:normAutofit fontScale="90000"/>
          </a:bodyPr>
          <a:lstStyle/>
          <a:p>
            <a:r>
              <a:rPr lang="en-US" altLang="zh-TW" dirty="0"/>
              <a:t>Ablation Study - Learning from experience enhances the domain knowledge of GUI agents</a:t>
            </a:r>
            <a:endParaRPr lang="zh-TW" altLang="en-US" dirty="0"/>
          </a:p>
        </p:txBody>
      </p:sp>
      <p:pic>
        <p:nvPicPr>
          <p:cNvPr id="6" name="圖片 5">
            <a:extLst>
              <a:ext uri="{FF2B5EF4-FFF2-40B4-BE49-F238E27FC236}">
                <a16:creationId xmlns:a16="http://schemas.microsoft.com/office/drawing/2014/main" id="{ECC72C75-4E4F-4E13-B806-45AC12A526D0}"/>
              </a:ext>
            </a:extLst>
          </p:cNvPr>
          <p:cNvPicPr>
            <a:picLocks noChangeAspect="1"/>
          </p:cNvPicPr>
          <p:nvPr/>
        </p:nvPicPr>
        <p:blipFill>
          <a:blip r:embed="rId2"/>
          <a:stretch>
            <a:fillRect/>
          </a:stretch>
        </p:blipFill>
        <p:spPr>
          <a:xfrm>
            <a:off x="1160702" y="3776416"/>
            <a:ext cx="9659698" cy="2553056"/>
          </a:xfrm>
          <a:prstGeom prst="rect">
            <a:avLst/>
          </a:prstGeom>
        </p:spPr>
      </p:pic>
    </p:spTree>
    <p:extLst>
      <p:ext uri="{BB962C8B-B14F-4D97-AF65-F5344CB8AC3E}">
        <p14:creationId xmlns:p14="http://schemas.microsoft.com/office/powerpoint/2010/main" val="21275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9A2A64A0-E120-4F54-82A2-06278C039592}"/>
                  </a:ext>
                </a:extLst>
              </p:cNvPr>
              <p:cNvSpPr>
                <a:spLocks noGrp="1"/>
              </p:cNvSpPr>
              <p:nvPr>
                <p:ph idx="1"/>
              </p:nvPr>
            </p:nvSpPr>
            <p:spPr/>
            <p:txBody>
              <a:bodyPr/>
              <a:lstStyle/>
              <a:p>
                <a:pPr algn="just"/>
                <a:r>
                  <a:rPr lang="en-US" altLang="zh-TW" dirty="0"/>
                  <a:t>Comparing the baseline with Agent S </a:t>
                </a:r>
                <a14:m>
                  <m:oMath xmlns:m="http://schemas.openxmlformats.org/officeDocument/2006/math">
                    <m:sSup>
                      <m:sSupPr>
                        <m:ctrlPr>
                          <a:rPr lang="en-US" altLang="zh-TW" b="0" i="1" dirty="0" smtClean="0">
                            <a:latin typeface="Cambria Math" panose="02040503050406030204" pitchFamily="18" charset="0"/>
                          </a:rPr>
                        </m:ctrlPr>
                      </m:sSupPr>
                      <m:e>
                        <m:r>
                          <m:rPr>
                            <m:nor/>
                          </m:rPr>
                          <a:rPr lang="en-US" altLang="zh-TW" dirty="0"/>
                          <m:t>(</m:t>
                        </m:r>
                        <m:r>
                          <m:rPr>
                            <m:nor/>
                          </m:rPr>
                          <a:rPr lang="en-US" altLang="zh-TW" dirty="0"/>
                          <m:t>ACI</m:t>
                        </m:r>
                        <m:r>
                          <m:rPr>
                            <m:nor/>
                          </m:rPr>
                          <a:rPr lang="en-US" altLang="zh-TW" dirty="0"/>
                          <m:t>−</m:t>
                        </m:r>
                        <m:r>
                          <m:rPr>
                            <m:nor/>
                          </m:rPr>
                          <a:rPr lang="en-US" altLang="zh-TW" dirty="0"/>
                          <m:t>only</m:t>
                        </m:r>
                        <m:r>
                          <m:rPr>
                            <m:nor/>
                          </m:rPr>
                          <a:rPr lang="en-US" altLang="zh-TW" dirty="0"/>
                          <m:t>)</m:t>
                        </m:r>
                      </m:e>
                      <m:sup>
                        <m:r>
                          <a:rPr lang="en-US" altLang="zh-TW" b="0" i="1" dirty="0" smtClean="0">
                            <a:latin typeface="Cambria Math" panose="02040503050406030204" pitchFamily="18" charset="0"/>
                          </a:rPr>
                          <m:t>4</m:t>
                        </m:r>
                      </m:sup>
                    </m:sSup>
                    <m:r>
                      <a:rPr lang="en-US" altLang="zh-TW" b="0" i="0" dirty="0" smtClean="0">
                        <a:latin typeface="Cambria Math" panose="02040503050406030204" pitchFamily="18" charset="0"/>
                      </a:rPr>
                      <m:t> </m:t>
                    </m:r>
                  </m:oMath>
                </a14:m>
                <a:r>
                  <a:rPr lang="en-US" altLang="zh-TW" dirty="0"/>
                  <a:t>highlights the enhanced reasoning abilities achieved by incorporating ACI. Additionally, we examined the impact of ACI on agentic learning by integrating the Experiential learning process. For the baseline, adding Experiential learning slightly improved overall performance. However, when added to Agent S (ACI-only), the performance improved significantly, demonstrating ACI’s effectiveness in enhancing agentic learning.</a:t>
                </a:r>
                <a:endParaRPr lang="zh-TW" altLang="en-US" dirty="0"/>
              </a:p>
            </p:txBody>
          </p:sp>
        </mc:Choice>
        <mc:Fallback xmlns="">
          <p:sp>
            <p:nvSpPr>
              <p:cNvPr id="2" name="內容版面配置區 1">
                <a:extLst>
                  <a:ext uri="{FF2B5EF4-FFF2-40B4-BE49-F238E27FC236}">
                    <a16:creationId xmlns:a16="http://schemas.microsoft.com/office/drawing/2014/main" id="{9A2A64A0-E120-4F54-82A2-06278C039592}"/>
                  </a:ext>
                </a:extLst>
              </p:cNvPr>
              <p:cNvSpPr>
                <a:spLocks noGrp="1" noRot="1" noChangeAspect="1" noMove="1" noResize="1" noEditPoints="1" noAdjustHandles="1" noChangeArrowheads="1" noChangeShapeType="1" noTextEdit="1"/>
              </p:cNvSpPr>
              <p:nvPr>
                <p:ph idx="1"/>
              </p:nvPr>
            </p:nvSpPr>
            <p:spPr>
              <a:blipFill>
                <a:blip r:embed="rId2"/>
                <a:stretch>
                  <a:fillRect l="-812" t="-1961" r="-870"/>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F07D67BE-A84F-4F85-A1CC-C911DB0398A6}"/>
              </a:ext>
            </a:extLst>
          </p:cNvPr>
          <p:cNvSpPr>
            <a:spLocks noGrp="1"/>
          </p:cNvSpPr>
          <p:nvPr>
            <p:ph type="sldNum" sz="quarter" idx="12"/>
          </p:nvPr>
        </p:nvSpPr>
        <p:spPr/>
        <p:txBody>
          <a:bodyPr/>
          <a:lstStyle/>
          <a:p>
            <a:fld id="{657FEDA2-CCC4-419E-AC70-37811D068BDC}" type="slidenum">
              <a:rPr lang="zh-TW" altLang="en-US" smtClean="0"/>
              <a:pPr/>
              <a:t>32</a:t>
            </a:fld>
            <a:endParaRPr lang="zh-TW" altLang="en-US"/>
          </a:p>
        </p:txBody>
      </p:sp>
      <p:sp>
        <p:nvSpPr>
          <p:cNvPr id="4" name="標題 3">
            <a:extLst>
              <a:ext uri="{FF2B5EF4-FFF2-40B4-BE49-F238E27FC236}">
                <a16:creationId xmlns:a16="http://schemas.microsoft.com/office/drawing/2014/main" id="{C731683A-86DC-43BB-B9CC-E5CC87116C97}"/>
              </a:ext>
            </a:extLst>
          </p:cNvPr>
          <p:cNvSpPr>
            <a:spLocks noGrp="1"/>
          </p:cNvSpPr>
          <p:nvPr>
            <p:ph type="title"/>
          </p:nvPr>
        </p:nvSpPr>
        <p:spPr/>
        <p:txBody>
          <a:bodyPr>
            <a:normAutofit fontScale="90000"/>
          </a:bodyPr>
          <a:lstStyle/>
          <a:p>
            <a:r>
              <a:rPr lang="en-US" altLang="zh-TW" dirty="0"/>
              <a:t>Ablation Study - ACI elicits better reasoning abilities of LLMs and supports better agentic learning</a:t>
            </a:r>
            <a:endParaRPr lang="zh-TW" altLang="en-US" dirty="0"/>
          </a:p>
        </p:txBody>
      </p:sp>
      <p:pic>
        <p:nvPicPr>
          <p:cNvPr id="5" name="圖片 4">
            <a:extLst>
              <a:ext uri="{FF2B5EF4-FFF2-40B4-BE49-F238E27FC236}">
                <a16:creationId xmlns:a16="http://schemas.microsoft.com/office/drawing/2014/main" id="{075031E6-E04B-462E-B15D-6C2D60E47DC0}"/>
              </a:ext>
            </a:extLst>
          </p:cNvPr>
          <p:cNvPicPr>
            <a:picLocks noChangeAspect="1"/>
          </p:cNvPicPr>
          <p:nvPr/>
        </p:nvPicPr>
        <p:blipFill>
          <a:blip r:embed="rId3"/>
          <a:stretch>
            <a:fillRect/>
          </a:stretch>
        </p:blipFill>
        <p:spPr>
          <a:xfrm>
            <a:off x="3400448" y="3983420"/>
            <a:ext cx="5391104" cy="2757975"/>
          </a:xfrm>
          <a:prstGeom prst="rect">
            <a:avLst/>
          </a:prstGeom>
        </p:spPr>
      </p:pic>
    </p:spTree>
    <p:extLst>
      <p:ext uri="{BB962C8B-B14F-4D97-AF65-F5344CB8AC3E}">
        <p14:creationId xmlns:p14="http://schemas.microsoft.com/office/powerpoint/2010/main" val="2081145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8E0D8FD-364C-4AA2-9D65-17CC1D660139}"/>
              </a:ext>
            </a:extLst>
          </p:cNvPr>
          <p:cNvSpPr>
            <a:spLocks noGrp="1"/>
          </p:cNvSpPr>
          <p:nvPr>
            <p:ph idx="1"/>
          </p:nvPr>
        </p:nvSpPr>
        <p:spPr/>
        <p:txBody>
          <a:bodyPr/>
          <a:lstStyle/>
          <a:p>
            <a:pPr algn="just"/>
            <a:r>
              <a:rPr lang="en-US" altLang="zh-TW" dirty="0"/>
              <a:t>The (ACI-only + Experiential Learning) setup in Figure 6 shows Agent S performance without Hierarchical Planning, and the observed performance drop (26.15% to 20.00%) compared to the full Agent S underscores the importance of Hierarchical Planning in modeling long-horizon workflows. The effect of hierarchical formulation becomes pronounced in the presence of Experiential learning as the Manager can generate more detailed and accurate plans in the subtask planning stage.</a:t>
            </a:r>
            <a:endParaRPr lang="zh-TW" altLang="en-US" dirty="0"/>
          </a:p>
        </p:txBody>
      </p:sp>
      <p:sp>
        <p:nvSpPr>
          <p:cNvPr id="3" name="投影片編號版面配置區 2">
            <a:extLst>
              <a:ext uri="{FF2B5EF4-FFF2-40B4-BE49-F238E27FC236}">
                <a16:creationId xmlns:a16="http://schemas.microsoft.com/office/drawing/2014/main" id="{457EB575-4A89-489A-88B0-647604B70034}"/>
              </a:ext>
            </a:extLst>
          </p:cNvPr>
          <p:cNvSpPr>
            <a:spLocks noGrp="1"/>
          </p:cNvSpPr>
          <p:nvPr>
            <p:ph type="sldNum" sz="quarter" idx="12"/>
          </p:nvPr>
        </p:nvSpPr>
        <p:spPr/>
        <p:txBody>
          <a:bodyPr/>
          <a:lstStyle/>
          <a:p>
            <a:fld id="{657FEDA2-CCC4-419E-AC70-37811D068BDC}" type="slidenum">
              <a:rPr lang="zh-TW" altLang="en-US" smtClean="0"/>
              <a:pPr/>
              <a:t>33</a:t>
            </a:fld>
            <a:endParaRPr lang="zh-TW" altLang="en-US"/>
          </a:p>
        </p:txBody>
      </p:sp>
      <p:sp>
        <p:nvSpPr>
          <p:cNvPr id="4" name="標題 3">
            <a:extLst>
              <a:ext uri="{FF2B5EF4-FFF2-40B4-BE49-F238E27FC236}">
                <a16:creationId xmlns:a16="http://schemas.microsoft.com/office/drawing/2014/main" id="{D850BFBA-6EEC-4043-BD02-E655874B7DC8}"/>
              </a:ext>
            </a:extLst>
          </p:cNvPr>
          <p:cNvSpPr>
            <a:spLocks noGrp="1"/>
          </p:cNvSpPr>
          <p:nvPr>
            <p:ph type="title"/>
          </p:nvPr>
        </p:nvSpPr>
        <p:spPr/>
        <p:txBody>
          <a:bodyPr>
            <a:normAutofit fontScale="90000"/>
          </a:bodyPr>
          <a:lstStyle/>
          <a:p>
            <a:r>
              <a:rPr lang="en-US" altLang="zh-TW" dirty="0"/>
              <a:t>Ablation Study - Hierarchical Planning supports long-horizon workflows</a:t>
            </a:r>
            <a:endParaRPr lang="zh-TW" altLang="en-US" dirty="0"/>
          </a:p>
        </p:txBody>
      </p:sp>
      <p:pic>
        <p:nvPicPr>
          <p:cNvPr id="5" name="圖片 4">
            <a:extLst>
              <a:ext uri="{FF2B5EF4-FFF2-40B4-BE49-F238E27FC236}">
                <a16:creationId xmlns:a16="http://schemas.microsoft.com/office/drawing/2014/main" id="{6E7C4098-56F2-4AF2-AC6A-59CF04DC11CD}"/>
              </a:ext>
            </a:extLst>
          </p:cNvPr>
          <p:cNvPicPr>
            <a:picLocks noChangeAspect="1"/>
          </p:cNvPicPr>
          <p:nvPr/>
        </p:nvPicPr>
        <p:blipFill>
          <a:blip r:embed="rId2"/>
          <a:stretch>
            <a:fillRect/>
          </a:stretch>
        </p:blipFill>
        <p:spPr>
          <a:xfrm>
            <a:off x="4693220" y="4001294"/>
            <a:ext cx="5391104" cy="2757975"/>
          </a:xfrm>
          <a:prstGeom prst="rect">
            <a:avLst/>
          </a:prstGeom>
        </p:spPr>
      </p:pic>
    </p:spTree>
    <p:extLst>
      <p:ext uri="{BB962C8B-B14F-4D97-AF65-F5344CB8AC3E}">
        <p14:creationId xmlns:p14="http://schemas.microsoft.com/office/powerpoint/2010/main" val="440610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93362DC-272C-407C-A8CF-5D3EB3F9E6AF}"/>
              </a:ext>
            </a:extLst>
          </p:cNvPr>
          <p:cNvSpPr>
            <a:spLocks noGrp="1"/>
          </p:cNvSpPr>
          <p:nvPr>
            <p:ph idx="1"/>
          </p:nvPr>
        </p:nvSpPr>
        <p:spPr/>
        <p:txBody>
          <a:bodyPr>
            <a:normAutofit/>
          </a:bodyPr>
          <a:lstStyle/>
          <a:p>
            <a:pPr algn="just"/>
            <a:r>
              <a:rPr lang="en-US" altLang="zh-TW" dirty="0"/>
              <a:t>To assess the effectiveness of these two learning stages and further examine our Self-evaluator which stores experience as summaries instead of unfiltered trajectories we run the ablation shown in Figure 7.</a:t>
            </a:r>
            <a:endParaRPr lang="zh-TW" altLang="en-US" dirty="0"/>
          </a:p>
        </p:txBody>
      </p:sp>
      <p:sp>
        <p:nvSpPr>
          <p:cNvPr id="3" name="投影片編號版面配置區 2">
            <a:extLst>
              <a:ext uri="{FF2B5EF4-FFF2-40B4-BE49-F238E27FC236}">
                <a16:creationId xmlns:a16="http://schemas.microsoft.com/office/drawing/2014/main" id="{C1DDF4DD-58AF-4274-A543-8175908FF8B9}"/>
              </a:ext>
            </a:extLst>
          </p:cNvPr>
          <p:cNvSpPr>
            <a:spLocks noGrp="1"/>
          </p:cNvSpPr>
          <p:nvPr>
            <p:ph type="sldNum" sz="quarter" idx="12"/>
          </p:nvPr>
        </p:nvSpPr>
        <p:spPr/>
        <p:txBody>
          <a:bodyPr/>
          <a:lstStyle/>
          <a:p>
            <a:fld id="{657FEDA2-CCC4-419E-AC70-37811D068BDC}" type="slidenum">
              <a:rPr lang="zh-TW" altLang="en-US" smtClean="0"/>
              <a:pPr/>
              <a:t>34</a:t>
            </a:fld>
            <a:endParaRPr lang="zh-TW" altLang="en-US"/>
          </a:p>
        </p:txBody>
      </p:sp>
      <p:sp>
        <p:nvSpPr>
          <p:cNvPr id="4" name="標題 3">
            <a:extLst>
              <a:ext uri="{FF2B5EF4-FFF2-40B4-BE49-F238E27FC236}">
                <a16:creationId xmlns:a16="http://schemas.microsoft.com/office/drawing/2014/main" id="{FCBE6844-A213-482D-AA8D-45DC39BB2431}"/>
              </a:ext>
            </a:extLst>
          </p:cNvPr>
          <p:cNvSpPr>
            <a:spLocks noGrp="1"/>
          </p:cNvSpPr>
          <p:nvPr>
            <p:ph type="title"/>
          </p:nvPr>
        </p:nvSpPr>
        <p:spPr>
          <a:xfrm>
            <a:off x="845126" y="329972"/>
            <a:ext cx="10621659" cy="1167924"/>
          </a:xfrm>
        </p:spPr>
        <p:txBody>
          <a:bodyPr>
            <a:normAutofit fontScale="90000"/>
          </a:bodyPr>
          <a:lstStyle/>
          <a:p>
            <a:r>
              <a:rPr lang="en-US" altLang="zh-TW" dirty="0"/>
              <a:t>Exploration, Continual Memory Update and Self-Evaluator are indispensable for memory construction</a:t>
            </a:r>
            <a:endParaRPr lang="zh-TW" altLang="en-US" dirty="0"/>
          </a:p>
        </p:txBody>
      </p:sp>
      <p:pic>
        <p:nvPicPr>
          <p:cNvPr id="5" name="圖片 4">
            <a:extLst>
              <a:ext uri="{FF2B5EF4-FFF2-40B4-BE49-F238E27FC236}">
                <a16:creationId xmlns:a16="http://schemas.microsoft.com/office/drawing/2014/main" id="{797A8908-4D2C-445A-A112-9BC93467FAF9}"/>
              </a:ext>
            </a:extLst>
          </p:cNvPr>
          <p:cNvPicPr>
            <a:picLocks noChangeAspect="1"/>
          </p:cNvPicPr>
          <p:nvPr/>
        </p:nvPicPr>
        <p:blipFill>
          <a:blip r:embed="rId2"/>
          <a:stretch>
            <a:fillRect/>
          </a:stretch>
        </p:blipFill>
        <p:spPr>
          <a:xfrm>
            <a:off x="3204102" y="3255920"/>
            <a:ext cx="5783796" cy="3272108"/>
          </a:xfrm>
          <a:prstGeom prst="rect">
            <a:avLst/>
          </a:prstGeom>
        </p:spPr>
      </p:pic>
    </p:spTree>
    <p:extLst>
      <p:ext uri="{BB962C8B-B14F-4D97-AF65-F5344CB8AC3E}">
        <p14:creationId xmlns:p14="http://schemas.microsoft.com/office/powerpoint/2010/main" val="4135519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E229BF6-D57B-41A3-B5C7-781ADCDB4EAE}"/>
              </a:ext>
            </a:extLst>
          </p:cNvPr>
          <p:cNvSpPr>
            <a:spLocks noGrp="1"/>
          </p:cNvSpPr>
          <p:nvPr>
            <p:ph idx="1"/>
          </p:nvPr>
        </p:nvSpPr>
        <p:spPr>
          <a:xfrm>
            <a:off x="451944" y="1400035"/>
            <a:ext cx="11235559" cy="4351338"/>
          </a:xfrm>
        </p:spPr>
        <p:txBody>
          <a:bodyPr>
            <a:normAutofit/>
          </a:bodyPr>
          <a:lstStyle/>
          <a:p>
            <a:pPr algn="just"/>
            <a:r>
              <a:rPr lang="en-US" altLang="zh-TW" sz="2000" dirty="0"/>
              <a:t>(1) Planning Error: A planning error occurs when the agent generates unsuitable plans for a task, including inaccuracies in the plan, misleading subtask information, or misalignment of subtask sequence with task requirements. </a:t>
            </a:r>
          </a:p>
          <a:p>
            <a:pPr algn="just"/>
            <a:r>
              <a:rPr lang="en-US" altLang="zh-TW" sz="2000" dirty="0"/>
              <a:t>(2) Grounding Error: A grounding error arises when the agent fails to accurately interact with target elements despite their visibility and the application of correct reasoning. This includes incorrect element selection or inaccurate coordinate selection due to the inherent limitations of our action space (e.g., selecting the center instead of a more precise part of the element). </a:t>
            </a:r>
          </a:p>
          <a:p>
            <a:pPr algn="just"/>
            <a:r>
              <a:rPr lang="en-US" altLang="zh-TW" sz="2000" dirty="0"/>
              <a:t>(3) Execution Error: An execution error emerges when the agent makes incorrect decisions or fails to adjust its behavior during task execution. This includes repetitive actions, diverging from subtask goals, delays in transitioning between subtasks, or violating established protocols by combining multiple actions into one.</a:t>
            </a:r>
            <a:endParaRPr lang="zh-TW" altLang="en-US" sz="2000" dirty="0"/>
          </a:p>
        </p:txBody>
      </p:sp>
      <p:sp>
        <p:nvSpPr>
          <p:cNvPr id="3" name="投影片編號版面配置區 2">
            <a:extLst>
              <a:ext uri="{FF2B5EF4-FFF2-40B4-BE49-F238E27FC236}">
                <a16:creationId xmlns:a16="http://schemas.microsoft.com/office/drawing/2014/main" id="{F36F4F65-FAA5-431D-B73D-898B6E0E2FB2}"/>
              </a:ext>
            </a:extLst>
          </p:cNvPr>
          <p:cNvSpPr>
            <a:spLocks noGrp="1"/>
          </p:cNvSpPr>
          <p:nvPr>
            <p:ph type="sldNum" sz="quarter" idx="12"/>
          </p:nvPr>
        </p:nvSpPr>
        <p:spPr/>
        <p:txBody>
          <a:bodyPr/>
          <a:lstStyle/>
          <a:p>
            <a:fld id="{657FEDA2-CCC4-419E-AC70-37811D068BDC}" type="slidenum">
              <a:rPr lang="zh-TW" altLang="en-US" smtClean="0"/>
              <a:pPr/>
              <a:t>35</a:t>
            </a:fld>
            <a:endParaRPr lang="zh-TW" altLang="en-US"/>
          </a:p>
        </p:txBody>
      </p:sp>
      <p:sp>
        <p:nvSpPr>
          <p:cNvPr id="4" name="標題 3">
            <a:extLst>
              <a:ext uri="{FF2B5EF4-FFF2-40B4-BE49-F238E27FC236}">
                <a16:creationId xmlns:a16="http://schemas.microsoft.com/office/drawing/2014/main" id="{905159EA-1DA6-4F34-A671-75AA9D81B227}"/>
              </a:ext>
            </a:extLst>
          </p:cNvPr>
          <p:cNvSpPr>
            <a:spLocks noGrp="1"/>
          </p:cNvSpPr>
          <p:nvPr>
            <p:ph type="title"/>
          </p:nvPr>
        </p:nvSpPr>
        <p:spPr/>
        <p:txBody>
          <a:bodyPr/>
          <a:lstStyle/>
          <a:p>
            <a:r>
              <a:rPr lang="en-US" altLang="zh-TW" dirty="0"/>
              <a:t>Error Analysis</a:t>
            </a:r>
            <a:endParaRPr lang="zh-TW" altLang="en-US" dirty="0"/>
          </a:p>
        </p:txBody>
      </p:sp>
      <p:pic>
        <p:nvPicPr>
          <p:cNvPr id="5" name="圖片 4">
            <a:extLst>
              <a:ext uri="{FF2B5EF4-FFF2-40B4-BE49-F238E27FC236}">
                <a16:creationId xmlns:a16="http://schemas.microsoft.com/office/drawing/2014/main" id="{AFE5EED6-7007-4030-B0BC-0ECD037B3E65}"/>
              </a:ext>
            </a:extLst>
          </p:cNvPr>
          <p:cNvPicPr>
            <a:picLocks noChangeAspect="1"/>
          </p:cNvPicPr>
          <p:nvPr/>
        </p:nvPicPr>
        <p:blipFill>
          <a:blip r:embed="rId3"/>
          <a:stretch>
            <a:fillRect/>
          </a:stretch>
        </p:blipFill>
        <p:spPr>
          <a:xfrm>
            <a:off x="2091746" y="4559224"/>
            <a:ext cx="9059539" cy="2105319"/>
          </a:xfrm>
          <a:prstGeom prst="rect">
            <a:avLst/>
          </a:prstGeom>
        </p:spPr>
      </p:pic>
    </p:spTree>
    <p:extLst>
      <p:ext uri="{BB962C8B-B14F-4D97-AF65-F5344CB8AC3E}">
        <p14:creationId xmlns:p14="http://schemas.microsoft.com/office/powerpoint/2010/main" val="1222307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E425092B-1C13-44D0-9C6D-CBDC06BB6DEB}"/>
              </a:ext>
            </a:extLst>
          </p:cNvPr>
          <p:cNvSpPr>
            <a:spLocks noGrp="1"/>
          </p:cNvSpPr>
          <p:nvPr>
            <p:ph idx="1"/>
          </p:nvPr>
        </p:nvSpPr>
        <p:spPr/>
        <p:txBody>
          <a:bodyPr/>
          <a:lstStyle/>
          <a:p>
            <a:pPr algn="just"/>
            <a:r>
              <a:rPr lang="en-US" altLang="zh-TW" dirty="0"/>
              <a:t>We test the Agent S framework with no modification on </a:t>
            </a:r>
            <a:r>
              <a:rPr lang="en-US" altLang="zh-TW" dirty="0" err="1"/>
              <a:t>WindowsAgentArena</a:t>
            </a:r>
            <a:r>
              <a:rPr lang="en-US" altLang="zh-TW" dirty="0"/>
              <a:t> (Bonatti et al., 2024), a Windows OS benchmark released contemporaneously with our work. We compare Agent S with the similar configuration with GPT-4o as the MLLM backbone, Accessibility Tree + Image as the input, and parsing with OCR. As shown in Table 4, Agent S outperforms the Navi agent without any adaptation to the new Windows environment.</a:t>
            </a:r>
            <a:endParaRPr lang="zh-TW" altLang="en-US" dirty="0"/>
          </a:p>
        </p:txBody>
      </p:sp>
      <p:sp>
        <p:nvSpPr>
          <p:cNvPr id="3" name="投影片編號版面配置區 2">
            <a:extLst>
              <a:ext uri="{FF2B5EF4-FFF2-40B4-BE49-F238E27FC236}">
                <a16:creationId xmlns:a16="http://schemas.microsoft.com/office/drawing/2014/main" id="{3862A3CD-17A6-415E-810A-878B0B334F23}"/>
              </a:ext>
            </a:extLst>
          </p:cNvPr>
          <p:cNvSpPr>
            <a:spLocks noGrp="1"/>
          </p:cNvSpPr>
          <p:nvPr>
            <p:ph type="sldNum" sz="quarter" idx="12"/>
          </p:nvPr>
        </p:nvSpPr>
        <p:spPr/>
        <p:txBody>
          <a:bodyPr/>
          <a:lstStyle/>
          <a:p>
            <a:fld id="{657FEDA2-CCC4-419E-AC70-37811D068BDC}" type="slidenum">
              <a:rPr lang="zh-TW" altLang="en-US" smtClean="0"/>
              <a:pPr/>
              <a:t>36</a:t>
            </a:fld>
            <a:endParaRPr lang="zh-TW" altLang="en-US"/>
          </a:p>
        </p:txBody>
      </p:sp>
      <p:sp>
        <p:nvSpPr>
          <p:cNvPr id="4" name="標題 3">
            <a:extLst>
              <a:ext uri="{FF2B5EF4-FFF2-40B4-BE49-F238E27FC236}">
                <a16:creationId xmlns:a16="http://schemas.microsoft.com/office/drawing/2014/main" id="{8ABC49C2-6CBA-4F3F-AFBB-5DA2851BB236}"/>
              </a:ext>
            </a:extLst>
          </p:cNvPr>
          <p:cNvSpPr>
            <a:spLocks noGrp="1"/>
          </p:cNvSpPr>
          <p:nvPr>
            <p:ph type="title"/>
          </p:nvPr>
        </p:nvSpPr>
        <p:spPr/>
        <p:txBody>
          <a:bodyPr>
            <a:normAutofit/>
          </a:bodyPr>
          <a:lstStyle/>
          <a:p>
            <a:r>
              <a:rPr lang="en-US" altLang="zh-TW" dirty="0"/>
              <a:t>Generalization To Different Operating Systems</a:t>
            </a:r>
            <a:endParaRPr lang="zh-TW" altLang="en-US" dirty="0"/>
          </a:p>
        </p:txBody>
      </p:sp>
      <p:pic>
        <p:nvPicPr>
          <p:cNvPr id="6" name="圖片 5">
            <a:extLst>
              <a:ext uri="{FF2B5EF4-FFF2-40B4-BE49-F238E27FC236}">
                <a16:creationId xmlns:a16="http://schemas.microsoft.com/office/drawing/2014/main" id="{3B540950-8EBB-40CE-88A4-AE1FC7B99260}"/>
              </a:ext>
            </a:extLst>
          </p:cNvPr>
          <p:cNvPicPr>
            <a:picLocks noChangeAspect="1"/>
          </p:cNvPicPr>
          <p:nvPr/>
        </p:nvPicPr>
        <p:blipFill>
          <a:blip r:embed="rId2"/>
          <a:stretch>
            <a:fillRect/>
          </a:stretch>
        </p:blipFill>
        <p:spPr>
          <a:xfrm>
            <a:off x="1399519" y="4355093"/>
            <a:ext cx="9392961" cy="1676634"/>
          </a:xfrm>
          <a:prstGeom prst="rect">
            <a:avLst/>
          </a:prstGeom>
        </p:spPr>
      </p:pic>
    </p:spTree>
    <p:extLst>
      <p:ext uri="{BB962C8B-B14F-4D97-AF65-F5344CB8AC3E}">
        <p14:creationId xmlns:p14="http://schemas.microsoft.com/office/powerpoint/2010/main" val="527437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404DA-5A0E-4DFC-82A8-F5333878B874}"/>
              </a:ext>
            </a:extLst>
          </p:cNvPr>
          <p:cNvSpPr>
            <a:spLocks noGrp="1"/>
          </p:cNvSpPr>
          <p:nvPr>
            <p:ph type="ctrTitle"/>
          </p:nvPr>
        </p:nvSpPr>
        <p:spPr>
          <a:xfrm>
            <a:off x="399495" y="2449249"/>
            <a:ext cx="11381174" cy="1959501"/>
          </a:xfrm>
        </p:spPr>
        <p:txBody>
          <a:bodyPr>
            <a:normAutofit/>
          </a:bodyPr>
          <a:lstStyle/>
          <a:p>
            <a:r>
              <a:rPr lang="en-US" altLang="zh-TW" b="1" dirty="0">
                <a:latin typeface="Times New Roman"/>
                <a:ea typeface="標楷體"/>
                <a:cs typeface="Times New Roman"/>
              </a:rPr>
              <a:t>Conclusion</a:t>
            </a:r>
            <a:endParaRPr lang="zh-TW" altLang="en-US" b="1" dirty="0">
              <a:latin typeface="Times New Roman"/>
              <a:ea typeface="標楷體"/>
              <a:cs typeface="Times New Roman"/>
            </a:endParaRPr>
          </a:p>
        </p:txBody>
      </p:sp>
    </p:spTree>
    <p:extLst>
      <p:ext uri="{BB962C8B-B14F-4D97-AF65-F5344CB8AC3E}">
        <p14:creationId xmlns:p14="http://schemas.microsoft.com/office/powerpoint/2010/main" val="879837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D9E3582-334A-4400-9376-33DFFF6FBD69}"/>
              </a:ext>
            </a:extLst>
          </p:cNvPr>
          <p:cNvSpPr>
            <a:spLocks noGrp="1"/>
          </p:cNvSpPr>
          <p:nvPr>
            <p:ph idx="1"/>
          </p:nvPr>
        </p:nvSpPr>
        <p:spPr/>
        <p:txBody>
          <a:bodyPr>
            <a:normAutofit fontScale="85000" lnSpcReduction="10000"/>
          </a:bodyPr>
          <a:lstStyle/>
          <a:p>
            <a:pPr algn="just">
              <a:lnSpc>
                <a:spcPct val="120000"/>
              </a:lnSpc>
            </a:pPr>
            <a:r>
              <a:rPr lang="en-US" altLang="zh-TW" dirty="0"/>
              <a:t>In this work, we present Agent S—A novel framework for developing fully Autonomous Graphical User Interface (GUI) agents that can perform a wide range of user queries by directly controlling the keyboard and mouse. Through the Agent S framework, we show the benefits of Learning from Experience for Task-oriented GUI agents. We also discuss the concept of an Agent Computer Interface for the GUI domain, arguing in favor of an abstraction layer that allows MLLM agents to perceive and reason at a language level with rich and continuous feedback. By leveraging Experience-Augmented Hierarchical Planning, Online Web Knowledge, and an Agent-Computer Interface (ACI), Agent S demonstrates SOTA performance on the </a:t>
            </a:r>
            <a:r>
              <a:rPr lang="en-US" altLang="zh-TW" dirty="0" err="1"/>
              <a:t>OSWorld</a:t>
            </a:r>
            <a:r>
              <a:rPr lang="en-US" altLang="zh-TW" dirty="0"/>
              <a:t> benchmark and generalizability across different operating systems. We demonstrate the potential of MLLM agents to learn from external sources and through direct interaction with the environment, without any human or environmental feedback in the GUI agents domain, thus opening a discourse on zero-shot, agentic methods for GUI agents.</a:t>
            </a:r>
            <a:endParaRPr lang="zh-TW" altLang="en-US" dirty="0"/>
          </a:p>
        </p:txBody>
      </p:sp>
      <p:sp>
        <p:nvSpPr>
          <p:cNvPr id="3" name="投影片編號版面配置區 2">
            <a:extLst>
              <a:ext uri="{FF2B5EF4-FFF2-40B4-BE49-F238E27FC236}">
                <a16:creationId xmlns:a16="http://schemas.microsoft.com/office/drawing/2014/main" id="{339B932D-8352-4CAA-98FB-1672D3EADCF8}"/>
              </a:ext>
            </a:extLst>
          </p:cNvPr>
          <p:cNvSpPr>
            <a:spLocks noGrp="1"/>
          </p:cNvSpPr>
          <p:nvPr>
            <p:ph type="sldNum" sz="quarter" idx="12"/>
          </p:nvPr>
        </p:nvSpPr>
        <p:spPr/>
        <p:txBody>
          <a:bodyPr/>
          <a:lstStyle/>
          <a:p>
            <a:fld id="{657FEDA2-CCC4-419E-AC70-37811D068BDC}" type="slidenum">
              <a:rPr lang="zh-TW" altLang="en-US" smtClean="0"/>
              <a:pPr/>
              <a:t>38</a:t>
            </a:fld>
            <a:endParaRPr lang="zh-TW" altLang="en-US"/>
          </a:p>
        </p:txBody>
      </p:sp>
      <p:sp>
        <p:nvSpPr>
          <p:cNvPr id="4" name="標題 3">
            <a:extLst>
              <a:ext uri="{FF2B5EF4-FFF2-40B4-BE49-F238E27FC236}">
                <a16:creationId xmlns:a16="http://schemas.microsoft.com/office/drawing/2014/main" id="{CABC1EA8-8FD7-4D3D-8BEC-07C4FA4F66A1}"/>
              </a:ext>
            </a:extLst>
          </p:cNvPr>
          <p:cNvSpPr>
            <a:spLocks noGrp="1"/>
          </p:cNvSpPr>
          <p:nvPr>
            <p:ph type="title"/>
          </p:nvPr>
        </p:nvSpPr>
        <p:spPr/>
        <p:txBody>
          <a:bodyPr/>
          <a:lstStyle/>
          <a:p>
            <a:r>
              <a:rPr lang="en-US" altLang="zh-TW" dirty="0">
                <a:latin typeface="Times New Roman"/>
                <a:ea typeface="標楷體"/>
                <a:cs typeface="Times New Roman"/>
              </a:rPr>
              <a:t>Conclusion</a:t>
            </a:r>
            <a:endParaRPr lang="zh-TW" altLang="en-US" dirty="0"/>
          </a:p>
        </p:txBody>
      </p:sp>
    </p:spTree>
    <p:extLst>
      <p:ext uri="{BB962C8B-B14F-4D97-AF65-F5344CB8AC3E}">
        <p14:creationId xmlns:p14="http://schemas.microsoft.com/office/powerpoint/2010/main" val="81329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A2A6CD1-6DFE-4D0A-8946-0B87FE8C6FD1}"/>
              </a:ext>
            </a:extLst>
          </p:cNvPr>
          <p:cNvSpPr>
            <a:spLocks noGrp="1"/>
          </p:cNvSpPr>
          <p:nvPr>
            <p:ph idx="1"/>
          </p:nvPr>
        </p:nvSpPr>
        <p:spPr/>
        <p:txBody>
          <a:bodyPr/>
          <a:lstStyle/>
          <a:p>
            <a:pPr algn="just"/>
            <a:r>
              <a:rPr lang="en-US" altLang="zh-TW" dirty="0"/>
              <a:t>A key metric that has been unaddressed in existing work on MLLM agents for computer control, including ours, is the number of agent steps and wall clock time required for task completion. While our work focuses on achieving significant improvement in task performance, future work can consider a shortest-path navigation formulation of GUI control and evaluate the Pareto-optimality of various agents on the dimensions of time and accuracy. In our work, we use the state-of-the-art GPT-4o and Claude-3.5-sonnet models. However, future work can extend the ideas of experiential learning and Agent Computer Interface for smaller, open-source MLLMs which could be fine-tuned to bridge the gap.</a:t>
            </a:r>
            <a:endParaRPr lang="zh-TW" altLang="en-US" dirty="0"/>
          </a:p>
        </p:txBody>
      </p:sp>
      <p:sp>
        <p:nvSpPr>
          <p:cNvPr id="3" name="投影片編號版面配置區 2">
            <a:extLst>
              <a:ext uri="{FF2B5EF4-FFF2-40B4-BE49-F238E27FC236}">
                <a16:creationId xmlns:a16="http://schemas.microsoft.com/office/drawing/2014/main" id="{AB0A12C8-2010-4D68-A430-F3327851E126}"/>
              </a:ext>
            </a:extLst>
          </p:cNvPr>
          <p:cNvSpPr>
            <a:spLocks noGrp="1"/>
          </p:cNvSpPr>
          <p:nvPr>
            <p:ph type="sldNum" sz="quarter" idx="12"/>
          </p:nvPr>
        </p:nvSpPr>
        <p:spPr/>
        <p:txBody>
          <a:bodyPr/>
          <a:lstStyle/>
          <a:p>
            <a:fld id="{657FEDA2-CCC4-419E-AC70-37811D068BDC}" type="slidenum">
              <a:rPr lang="zh-TW" altLang="en-US" smtClean="0"/>
              <a:pPr/>
              <a:t>39</a:t>
            </a:fld>
            <a:endParaRPr lang="zh-TW" altLang="en-US"/>
          </a:p>
        </p:txBody>
      </p:sp>
      <p:sp>
        <p:nvSpPr>
          <p:cNvPr id="4" name="標題 3">
            <a:extLst>
              <a:ext uri="{FF2B5EF4-FFF2-40B4-BE49-F238E27FC236}">
                <a16:creationId xmlns:a16="http://schemas.microsoft.com/office/drawing/2014/main" id="{B37422FA-084E-47C6-A57C-5984554A170D}"/>
              </a:ext>
            </a:extLst>
          </p:cNvPr>
          <p:cNvSpPr>
            <a:spLocks noGrp="1"/>
          </p:cNvSpPr>
          <p:nvPr>
            <p:ph type="title"/>
          </p:nvPr>
        </p:nvSpPr>
        <p:spPr/>
        <p:txBody>
          <a:bodyPr/>
          <a:lstStyle/>
          <a:p>
            <a:r>
              <a:rPr lang="en-US" altLang="zh-TW" dirty="0"/>
              <a:t>Conclusion Future Work</a:t>
            </a:r>
            <a:r>
              <a:rPr lang="zh-TW" altLang="en-US" dirty="0"/>
              <a:t> </a:t>
            </a:r>
          </a:p>
        </p:txBody>
      </p:sp>
    </p:spTree>
    <p:extLst>
      <p:ext uri="{BB962C8B-B14F-4D97-AF65-F5344CB8AC3E}">
        <p14:creationId xmlns:p14="http://schemas.microsoft.com/office/powerpoint/2010/main" val="96987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D8EC3E0-37BA-4A08-9F51-C39B5AEFC93A}"/>
              </a:ext>
            </a:extLst>
          </p:cNvPr>
          <p:cNvSpPr>
            <a:spLocks noGrp="1"/>
          </p:cNvSpPr>
          <p:nvPr>
            <p:ph idx="1"/>
          </p:nvPr>
        </p:nvSpPr>
        <p:spPr/>
        <p:txBody>
          <a:bodyPr>
            <a:normAutofit/>
          </a:bodyPr>
          <a:lstStyle/>
          <a:p>
            <a:pPr algn="just"/>
            <a:r>
              <a:rPr lang="en-US" altLang="zh-TW" dirty="0"/>
              <a:t>However, automating computer tasks presents significant challenges. </a:t>
            </a:r>
          </a:p>
          <a:p>
            <a:pPr lvl="1" algn="just"/>
            <a:r>
              <a:rPr lang="en-US" altLang="zh-TW" sz="2200" dirty="0"/>
              <a:t>First, </a:t>
            </a:r>
            <a:r>
              <a:rPr lang="en-US" altLang="zh-TW" sz="2200" b="1" dirty="0">
                <a:solidFill>
                  <a:srgbClr val="0000FF"/>
                </a:solidFill>
              </a:rPr>
              <a:t>the vast range of constantly</a:t>
            </a:r>
            <a:r>
              <a:rPr lang="zh-TW" altLang="en-US" sz="2200" b="1" dirty="0">
                <a:solidFill>
                  <a:srgbClr val="0000FF"/>
                </a:solidFill>
              </a:rPr>
              <a:t> </a:t>
            </a:r>
            <a:r>
              <a:rPr lang="en-US" altLang="zh-TW" sz="2200" b="1" dirty="0">
                <a:solidFill>
                  <a:srgbClr val="0000FF"/>
                </a:solidFill>
              </a:rPr>
              <a:t>evolving applications and websites </a:t>
            </a:r>
            <a:r>
              <a:rPr lang="en-US" altLang="zh-TW" sz="2200" dirty="0"/>
              <a:t>requires the agent to possess specialized and up-to-date domain knowledge and the ability to learn from open-world experience.</a:t>
            </a:r>
          </a:p>
          <a:p>
            <a:pPr lvl="1" algn="just"/>
            <a:r>
              <a:rPr lang="en-US" altLang="zh-TW" sz="2200" dirty="0"/>
              <a:t>Second, </a:t>
            </a:r>
            <a:r>
              <a:rPr lang="en-US" altLang="zh-TW" sz="2200" b="1" dirty="0">
                <a:solidFill>
                  <a:srgbClr val="0000FF"/>
                </a:solidFill>
              </a:rPr>
              <a:t>complex desktop tasks often involve long-horizon, multi-step planning with interdependent actions that must be executed in a specific sequence</a:t>
            </a:r>
            <a:r>
              <a:rPr lang="en-US" altLang="zh-TW" sz="2200" dirty="0"/>
              <a:t>. </a:t>
            </a:r>
          </a:p>
          <a:p>
            <a:pPr lvl="1" algn="just"/>
            <a:r>
              <a:rPr lang="en-US" altLang="zh-TW" sz="2200" dirty="0"/>
              <a:t>Third, GUI agents must navigate dynamic, non-uniform interfaces, processing large volumes of visual and textual information while operating within a vast action space. This involves distinguishing between </a:t>
            </a:r>
            <a:r>
              <a:rPr lang="en-US" altLang="zh-TW" sz="2200" b="1" dirty="0">
                <a:solidFill>
                  <a:srgbClr val="0000FF"/>
                </a:solidFill>
              </a:rPr>
              <a:t>relevant and irrelevant elements</a:t>
            </a:r>
            <a:r>
              <a:rPr lang="en-US" altLang="zh-TW" sz="2200" dirty="0"/>
              <a:t>, accurately interpreting graphical cues, and responding to visual feedback during task execution.</a:t>
            </a:r>
            <a:endParaRPr lang="zh-TW" altLang="en-US" sz="2200" dirty="0"/>
          </a:p>
        </p:txBody>
      </p:sp>
      <p:sp>
        <p:nvSpPr>
          <p:cNvPr id="3" name="投影片編號版面配置區 2">
            <a:extLst>
              <a:ext uri="{FF2B5EF4-FFF2-40B4-BE49-F238E27FC236}">
                <a16:creationId xmlns:a16="http://schemas.microsoft.com/office/drawing/2014/main" id="{A837F63E-4152-4DD3-8BD4-959A0C3D5CE9}"/>
              </a:ext>
            </a:extLst>
          </p:cNvPr>
          <p:cNvSpPr>
            <a:spLocks noGrp="1"/>
          </p:cNvSpPr>
          <p:nvPr>
            <p:ph type="sldNum" sz="quarter" idx="12"/>
          </p:nvPr>
        </p:nvSpPr>
        <p:spPr/>
        <p:txBody>
          <a:bodyPr/>
          <a:lstStyle/>
          <a:p>
            <a:fld id="{657FEDA2-CCC4-419E-AC70-37811D068BDC}" type="slidenum">
              <a:rPr lang="zh-TW" altLang="en-US" smtClean="0"/>
              <a:pPr/>
              <a:t>4</a:t>
            </a:fld>
            <a:endParaRPr lang="zh-TW" altLang="en-US"/>
          </a:p>
        </p:txBody>
      </p:sp>
      <p:sp>
        <p:nvSpPr>
          <p:cNvPr id="4" name="標題 3">
            <a:extLst>
              <a:ext uri="{FF2B5EF4-FFF2-40B4-BE49-F238E27FC236}">
                <a16:creationId xmlns:a16="http://schemas.microsoft.com/office/drawing/2014/main" id="{39429BEF-EAF6-43C9-8B11-E10D796F6295}"/>
              </a:ext>
            </a:extLst>
          </p:cNvPr>
          <p:cNvSpPr>
            <a:spLocks noGrp="1"/>
          </p:cNvSpPr>
          <p:nvPr>
            <p:ph type="title"/>
          </p:nvPr>
        </p:nvSpPr>
        <p:spPr/>
        <p:txBody>
          <a:bodyPr/>
          <a:lstStyle/>
          <a:p>
            <a:r>
              <a:rPr lang="en-US" altLang="zh-TW" dirty="0"/>
              <a:t>Challenge</a:t>
            </a:r>
            <a:endParaRPr lang="zh-TW" altLang="en-US" dirty="0"/>
          </a:p>
        </p:txBody>
      </p:sp>
    </p:spTree>
    <p:extLst>
      <p:ext uri="{BB962C8B-B14F-4D97-AF65-F5344CB8AC3E}">
        <p14:creationId xmlns:p14="http://schemas.microsoft.com/office/powerpoint/2010/main" val="4294408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404DA-5A0E-4DFC-82A8-F5333878B874}"/>
              </a:ext>
            </a:extLst>
          </p:cNvPr>
          <p:cNvSpPr>
            <a:spLocks noGrp="1"/>
          </p:cNvSpPr>
          <p:nvPr>
            <p:ph type="ctrTitle"/>
          </p:nvPr>
        </p:nvSpPr>
        <p:spPr>
          <a:xfrm>
            <a:off x="399495" y="2449249"/>
            <a:ext cx="11381174" cy="1959501"/>
          </a:xfrm>
        </p:spPr>
        <p:txBody>
          <a:bodyPr>
            <a:normAutofit/>
          </a:bodyPr>
          <a:lstStyle/>
          <a:p>
            <a:r>
              <a:rPr lang="zh-TW" altLang="en-US" b="1" dirty="0">
                <a:latin typeface="Times New Roman"/>
                <a:ea typeface="標楷體"/>
                <a:cs typeface="Times New Roman"/>
              </a:rPr>
              <a:t>真正的實作</a:t>
            </a:r>
          </a:p>
        </p:txBody>
      </p:sp>
    </p:spTree>
    <p:extLst>
      <p:ext uri="{BB962C8B-B14F-4D97-AF65-F5344CB8AC3E}">
        <p14:creationId xmlns:p14="http://schemas.microsoft.com/office/powerpoint/2010/main" val="938784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01018B6E-A986-45F0-B852-BA12B7D10376}"/>
              </a:ext>
            </a:extLst>
          </p:cNvPr>
          <p:cNvSpPr>
            <a:spLocks noGrp="1"/>
          </p:cNvSpPr>
          <p:nvPr>
            <p:ph type="sldNum" sz="quarter" idx="12"/>
          </p:nvPr>
        </p:nvSpPr>
        <p:spPr/>
        <p:txBody>
          <a:bodyPr/>
          <a:lstStyle/>
          <a:p>
            <a:fld id="{657FEDA2-CCC4-419E-AC70-37811D068BDC}" type="slidenum">
              <a:rPr lang="zh-TW" altLang="en-US" smtClean="0"/>
              <a:pPr/>
              <a:t>41</a:t>
            </a:fld>
            <a:endParaRPr lang="zh-TW" altLang="en-US"/>
          </a:p>
        </p:txBody>
      </p:sp>
      <p:pic>
        <p:nvPicPr>
          <p:cNvPr id="5" name="圖片 4">
            <a:extLst>
              <a:ext uri="{FF2B5EF4-FFF2-40B4-BE49-F238E27FC236}">
                <a16:creationId xmlns:a16="http://schemas.microsoft.com/office/drawing/2014/main" id="{E8CFAE2A-4BC3-4D10-868F-9F58F2E0864D}"/>
              </a:ext>
            </a:extLst>
          </p:cNvPr>
          <p:cNvPicPr>
            <a:picLocks noChangeAspect="1"/>
          </p:cNvPicPr>
          <p:nvPr/>
        </p:nvPicPr>
        <p:blipFill>
          <a:blip r:embed="rId2"/>
          <a:stretch>
            <a:fillRect/>
          </a:stretch>
        </p:blipFill>
        <p:spPr>
          <a:xfrm>
            <a:off x="1207075" y="370136"/>
            <a:ext cx="10223585" cy="6117727"/>
          </a:xfrm>
          <a:prstGeom prst="rect">
            <a:avLst/>
          </a:prstGeom>
        </p:spPr>
      </p:pic>
    </p:spTree>
    <p:extLst>
      <p:ext uri="{BB962C8B-B14F-4D97-AF65-F5344CB8AC3E}">
        <p14:creationId xmlns:p14="http://schemas.microsoft.com/office/powerpoint/2010/main" val="1500422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8DFC4FC6-BF40-444C-BA5E-2C6BA695201D}"/>
              </a:ext>
            </a:extLst>
          </p:cNvPr>
          <p:cNvSpPr>
            <a:spLocks noGrp="1"/>
          </p:cNvSpPr>
          <p:nvPr>
            <p:ph type="sldNum" sz="quarter" idx="12"/>
          </p:nvPr>
        </p:nvSpPr>
        <p:spPr/>
        <p:txBody>
          <a:bodyPr/>
          <a:lstStyle/>
          <a:p>
            <a:fld id="{657FEDA2-CCC4-419E-AC70-37811D068BDC}" type="slidenum">
              <a:rPr lang="zh-TW" altLang="en-US" smtClean="0"/>
              <a:pPr/>
              <a:t>42</a:t>
            </a:fld>
            <a:endParaRPr lang="zh-TW" altLang="en-US"/>
          </a:p>
        </p:txBody>
      </p:sp>
      <p:sp>
        <p:nvSpPr>
          <p:cNvPr id="8" name="矩形 7">
            <a:extLst>
              <a:ext uri="{FF2B5EF4-FFF2-40B4-BE49-F238E27FC236}">
                <a16:creationId xmlns:a16="http://schemas.microsoft.com/office/drawing/2014/main" id="{CA7BF9D0-6892-4728-8663-6FE2938ADEAD}"/>
              </a:ext>
            </a:extLst>
          </p:cNvPr>
          <p:cNvSpPr/>
          <p:nvPr/>
        </p:nvSpPr>
        <p:spPr>
          <a:xfrm>
            <a:off x="127000" y="306437"/>
            <a:ext cx="11938000" cy="6232475"/>
          </a:xfrm>
          <a:prstGeom prst="rect">
            <a:avLst/>
          </a:prstGeom>
        </p:spPr>
        <p:txBody>
          <a:bodyPr wrap="square">
            <a:spAutoFit/>
          </a:bodyPr>
          <a:lstStyle/>
          <a:p>
            <a:r>
              <a:rPr lang="en-US" altLang="zh-TW" sz="1050" b="1" dirty="0">
                <a:latin typeface="Consolas" panose="020B0609020204030204" pitchFamily="49" charset="0"/>
              </a:rPr>
              <a:t>f"""</a:t>
            </a:r>
          </a:p>
          <a:p>
            <a:r>
              <a:rPr lang="en-US" altLang="zh-TW" sz="1050" b="1" dirty="0">
                <a:latin typeface="Consolas" panose="020B0609020204030204" pitchFamily="49" charset="0"/>
              </a:rPr>
              <a:t>    def {</a:t>
            </a:r>
            <a:r>
              <a:rPr lang="en-US" altLang="zh-TW" sz="1050" b="1" dirty="0" err="1">
                <a:latin typeface="Consolas" panose="020B0609020204030204" pitchFamily="49" charset="0"/>
              </a:rPr>
              <a:t>attr_name</a:t>
            </a:r>
            <a:r>
              <a:rPr lang="en-US" altLang="zh-TW" sz="1050" b="1" dirty="0">
                <a:latin typeface="Consolas" panose="020B0609020204030204" pitchFamily="49" charset="0"/>
              </a:rPr>
              <a:t>}{signature}:</a:t>
            </a:r>
          </a:p>
          <a:p>
            <a:r>
              <a:rPr lang="en-US" altLang="zh-TW" sz="1050" b="1" dirty="0">
                <a:latin typeface="Consolas" panose="020B0609020204030204" pitchFamily="49" charset="0"/>
              </a:rPr>
              <a:t>    '''{</a:t>
            </a:r>
            <a:r>
              <a:rPr lang="en-US" altLang="zh-TW" sz="1050" b="1" dirty="0" err="1">
                <a:latin typeface="Consolas" panose="020B0609020204030204" pitchFamily="49" charset="0"/>
              </a:rPr>
              <a:t>attr</a:t>
            </a:r>
            <a:r>
              <a:rPr lang="en-US" altLang="zh-TW" sz="1050" b="1" dirty="0">
                <a:latin typeface="Consolas" panose="020B0609020204030204" pitchFamily="49" charset="0"/>
              </a:rPr>
              <a:t>.__doc__}'''</a:t>
            </a:r>
          </a:p>
          <a:p>
            <a:r>
              <a:rPr lang="en-US" altLang="zh-TW" sz="1050" b="1" dirty="0">
                <a:latin typeface="Consolas" panose="020B0609020204030204" pitchFamily="49" charset="0"/>
              </a:rPr>
              <a:t>        """</a:t>
            </a:r>
          </a:p>
          <a:p>
            <a:br>
              <a:rPr lang="en-US" altLang="zh-TW" sz="1050" b="1" dirty="0">
                <a:latin typeface="Consolas" panose="020B0609020204030204" pitchFamily="49" charset="0"/>
              </a:rPr>
            </a:br>
            <a:r>
              <a:rPr lang="en-US" altLang="zh-TW" sz="1050" b="1" dirty="0">
                <a:latin typeface="Consolas" panose="020B0609020204030204" pitchFamily="49" charset="0"/>
              </a:rPr>
              <a:t>        </a:t>
            </a:r>
            <a:r>
              <a:rPr lang="en-US" altLang="zh-TW" sz="1050" b="1" dirty="0" err="1">
                <a:latin typeface="Consolas" panose="020B0609020204030204" pitchFamily="49" charset="0"/>
              </a:rPr>
              <a:t>procedural_memory</a:t>
            </a:r>
            <a:r>
              <a:rPr lang="en-US" altLang="zh-TW" sz="1050" b="1" dirty="0">
                <a:latin typeface="Consolas" panose="020B0609020204030204" pitchFamily="49" charset="0"/>
              </a:rPr>
              <a:t> += </a:t>
            </a:r>
            <a:r>
              <a:rPr lang="en-US" altLang="zh-TW" sz="1050" b="1" dirty="0" err="1">
                <a:latin typeface="Consolas" panose="020B0609020204030204" pitchFamily="49" charset="0"/>
              </a:rPr>
              <a:t>textwrap.dedent</a:t>
            </a:r>
            <a:r>
              <a:rPr lang="en-US" altLang="zh-TW" sz="1050" b="1" dirty="0">
                <a:latin typeface="Consolas" panose="020B0609020204030204" pitchFamily="49" charset="0"/>
              </a:rPr>
              <a:t>(</a:t>
            </a:r>
          </a:p>
          <a:p>
            <a:r>
              <a:rPr lang="en-US" altLang="zh-TW" sz="1050" b="1" dirty="0">
                <a:latin typeface="Consolas" panose="020B0609020204030204" pitchFamily="49" charset="0"/>
              </a:rPr>
              <a:t>            """</a:t>
            </a:r>
          </a:p>
          <a:p>
            <a:r>
              <a:rPr lang="en-US" altLang="zh-TW" sz="1050" b="1" dirty="0">
                <a:latin typeface="Consolas" panose="020B0609020204030204" pitchFamily="49" charset="0"/>
              </a:rPr>
              <a:t>        Your response should be formatted like this:</a:t>
            </a:r>
          </a:p>
          <a:p>
            <a:r>
              <a:rPr lang="en-US" altLang="zh-TW" sz="1050" b="1" dirty="0">
                <a:latin typeface="Consolas" panose="020B0609020204030204" pitchFamily="49" charset="0"/>
              </a:rPr>
              <a:t>        (Previous action verification)</a:t>
            </a:r>
          </a:p>
          <a:p>
            <a:r>
              <a:rPr lang="en-US" altLang="zh-TW" sz="1050" b="1" dirty="0">
                <a:latin typeface="Consolas" panose="020B0609020204030204" pitchFamily="49" charset="0"/>
              </a:rPr>
              <a:t>        Carefully analyze based on the screenshot and the accessibility tree if the previous action was successful. If the previous action was not successful, provide a reason for the failure.</a:t>
            </a:r>
          </a:p>
          <a:p>
            <a:br>
              <a:rPr lang="en-US" altLang="zh-TW" sz="1050" b="1" dirty="0">
                <a:latin typeface="Consolas" panose="020B0609020204030204" pitchFamily="49" charset="0"/>
              </a:rPr>
            </a:br>
            <a:r>
              <a:rPr lang="en-US" altLang="zh-TW" sz="1050" b="1" dirty="0">
                <a:latin typeface="Consolas" panose="020B0609020204030204" pitchFamily="49" charset="0"/>
              </a:rPr>
              <a:t>        (Screenshot Analysis)</a:t>
            </a:r>
          </a:p>
          <a:p>
            <a:r>
              <a:rPr lang="en-US" altLang="zh-TW" sz="1050" b="1" dirty="0">
                <a:latin typeface="Consolas" panose="020B0609020204030204" pitchFamily="49" charset="0"/>
              </a:rPr>
              <a:t>        Closely examine and describe the current state of the desktop along with the currently open applications.</a:t>
            </a:r>
          </a:p>
          <a:p>
            <a:br>
              <a:rPr lang="en-US" altLang="zh-TW" sz="1050" b="1" dirty="0">
                <a:latin typeface="Consolas" panose="020B0609020204030204" pitchFamily="49" charset="0"/>
              </a:rPr>
            </a:br>
            <a:r>
              <a:rPr lang="en-US" altLang="zh-TW" sz="1050" b="1" dirty="0">
                <a:latin typeface="Consolas" panose="020B0609020204030204" pitchFamily="49" charset="0"/>
              </a:rPr>
              <a:t>        (Next Action)</a:t>
            </a:r>
          </a:p>
          <a:p>
            <a:r>
              <a:rPr lang="en-US" altLang="zh-TW" sz="1050" b="1" dirty="0">
                <a:latin typeface="Consolas" panose="020B0609020204030204" pitchFamily="49" charset="0"/>
              </a:rPr>
              <a:t>        Based on the current screenshot, the accessibility tree and the history of your previous interaction with the UI, decide on the next action in natural language to accomplish the given task.</a:t>
            </a:r>
          </a:p>
          <a:p>
            <a:br>
              <a:rPr lang="en-US" altLang="zh-TW" sz="1050" b="1" dirty="0">
                <a:latin typeface="Consolas" panose="020B0609020204030204" pitchFamily="49" charset="0"/>
              </a:rPr>
            </a:br>
            <a:r>
              <a:rPr lang="en-US" altLang="zh-TW" sz="1050" b="1" dirty="0">
                <a:latin typeface="Consolas" panose="020B0609020204030204" pitchFamily="49" charset="0"/>
              </a:rPr>
              <a:t>        (Grounded Action)</a:t>
            </a:r>
          </a:p>
          <a:p>
            <a:r>
              <a:rPr lang="en-US" altLang="zh-TW" sz="1050" b="1" dirty="0">
                <a:latin typeface="Consolas" panose="020B0609020204030204" pitchFamily="49" charset="0"/>
              </a:rPr>
              <a:t>        Translate the next action into code using the provided API methods. Format the code like this:</a:t>
            </a:r>
          </a:p>
          <a:p>
            <a:r>
              <a:rPr lang="en-US" altLang="zh-TW" sz="1050" b="1" dirty="0">
                <a:latin typeface="Consolas" panose="020B0609020204030204" pitchFamily="49" charset="0"/>
              </a:rPr>
              <a:t>        ```python</a:t>
            </a:r>
          </a:p>
          <a:p>
            <a:r>
              <a:rPr lang="en-US" altLang="zh-TW" sz="1050" b="1" dirty="0">
                <a:latin typeface="Consolas" panose="020B0609020204030204" pitchFamily="49" charset="0"/>
              </a:rPr>
              <a:t>        </a:t>
            </a:r>
            <a:r>
              <a:rPr lang="en-US" altLang="zh-TW" sz="1050" b="1" dirty="0" err="1">
                <a:latin typeface="Consolas" panose="020B0609020204030204" pitchFamily="49" charset="0"/>
              </a:rPr>
              <a:t>agent.click</a:t>
            </a:r>
            <a:r>
              <a:rPr lang="en-US" altLang="zh-TW" sz="1050" b="1" dirty="0">
                <a:latin typeface="Consolas" panose="020B0609020204030204" pitchFamily="49" charset="0"/>
              </a:rPr>
              <a:t>(123, 1, "left")</a:t>
            </a:r>
          </a:p>
          <a:p>
            <a:r>
              <a:rPr lang="en-US" altLang="zh-TW" sz="1050" b="1" dirty="0">
                <a:latin typeface="Consolas" panose="020B0609020204030204" pitchFamily="49" charset="0"/>
              </a:rPr>
              <a:t>        ```</a:t>
            </a:r>
          </a:p>
          <a:p>
            <a:r>
              <a:rPr lang="en-US" altLang="zh-TW" sz="1050" b="1" dirty="0">
                <a:latin typeface="Consolas" panose="020B0609020204030204" pitchFamily="49" charset="0"/>
              </a:rPr>
              <a:t>        Note for the code:</a:t>
            </a:r>
          </a:p>
          <a:p>
            <a:r>
              <a:rPr lang="en-US" altLang="zh-TW" sz="1050" b="1" dirty="0">
                <a:latin typeface="Consolas" panose="020B0609020204030204" pitchFamily="49" charset="0"/>
              </a:rPr>
              <a:t>        1. Only perform one action at a time.</a:t>
            </a:r>
          </a:p>
          <a:p>
            <a:r>
              <a:rPr lang="en-US" altLang="zh-TW" sz="1050" b="1" dirty="0">
                <a:latin typeface="Consolas" panose="020B0609020204030204" pitchFamily="49" charset="0"/>
              </a:rPr>
              <a:t>        2. Do not put anything other than python code in the block. You can only use one function call at a time. Do not put more than one function call in the block.</a:t>
            </a:r>
          </a:p>
          <a:p>
            <a:r>
              <a:rPr lang="en-US" altLang="zh-TW" sz="1050" b="1" dirty="0">
                <a:latin typeface="Consolas" panose="020B0609020204030204" pitchFamily="49" charset="0"/>
              </a:rPr>
              <a:t>        3. You must use only the available methods provided above to interact with the UI, do not invent new methods.</a:t>
            </a:r>
          </a:p>
          <a:p>
            <a:r>
              <a:rPr lang="en-US" altLang="zh-TW" sz="1050" b="1" dirty="0">
                <a:latin typeface="Consolas" panose="020B0609020204030204" pitchFamily="49" charset="0"/>
              </a:rPr>
              <a:t>        3. Only return one code block every time. There must be a single line of code in the code block.</a:t>
            </a:r>
          </a:p>
          <a:p>
            <a:r>
              <a:rPr lang="en-US" altLang="zh-TW" sz="1050" b="1" dirty="0">
                <a:latin typeface="Consolas" panose="020B0609020204030204" pitchFamily="49" charset="0"/>
              </a:rPr>
              <a:t>        4. Please only use the available methods provided above to interact with the UI.</a:t>
            </a:r>
          </a:p>
          <a:p>
            <a:r>
              <a:rPr lang="en-US" altLang="zh-TW" sz="1050" b="1" dirty="0">
                <a:latin typeface="Consolas" panose="020B0609020204030204" pitchFamily="49" charset="0"/>
              </a:rPr>
              <a:t>        5. If you think the task is already completed, you can return `</a:t>
            </a:r>
            <a:r>
              <a:rPr lang="en-US" altLang="zh-TW" sz="1050" b="1" dirty="0" err="1">
                <a:latin typeface="Consolas" panose="020B0609020204030204" pitchFamily="49" charset="0"/>
              </a:rPr>
              <a:t>agent.done</a:t>
            </a:r>
            <a:r>
              <a:rPr lang="en-US" altLang="zh-TW" sz="1050" b="1" dirty="0">
                <a:latin typeface="Consolas" panose="020B0609020204030204" pitchFamily="49" charset="0"/>
              </a:rPr>
              <a:t>()` in the code block.</a:t>
            </a:r>
          </a:p>
          <a:p>
            <a:r>
              <a:rPr lang="en-US" altLang="zh-TW" sz="1050" b="1" dirty="0">
                <a:latin typeface="Consolas" panose="020B0609020204030204" pitchFamily="49" charset="0"/>
              </a:rPr>
              <a:t>        6. If you think the task cannot be completed, you can return `</a:t>
            </a:r>
            <a:r>
              <a:rPr lang="en-US" altLang="zh-TW" sz="1050" b="1" dirty="0" err="1">
                <a:latin typeface="Consolas" panose="020B0609020204030204" pitchFamily="49" charset="0"/>
              </a:rPr>
              <a:t>agent.fail</a:t>
            </a:r>
            <a:r>
              <a:rPr lang="en-US" altLang="zh-TW" sz="1050" b="1" dirty="0">
                <a:latin typeface="Consolas" panose="020B0609020204030204" pitchFamily="49" charset="0"/>
              </a:rPr>
              <a:t>()` in the code block.</a:t>
            </a:r>
          </a:p>
          <a:p>
            <a:r>
              <a:rPr lang="en-US" altLang="zh-TW" sz="1050" b="1" dirty="0">
                <a:latin typeface="Consolas" panose="020B0609020204030204" pitchFamily="49" charset="0"/>
              </a:rPr>
              <a:t>        7. Do not do anything other than the exact specified task. Return with `</a:t>
            </a:r>
            <a:r>
              <a:rPr lang="en-US" altLang="zh-TW" sz="1050" b="1" dirty="0" err="1">
                <a:latin typeface="Consolas" panose="020B0609020204030204" pitchFamily="49" charset="0"/>
              </a:rPr>
              <a:t>agent.done</a:t>
            </a:r>
            <a:r>
              <a:rPr lang="en-US" altLang="zh-TW" sz="1050" b="1" dirty="0">
                <a:latin typeface="Consolas" panose="020B0609020204030204" pitchFamily="49" charset="0"/>
              </a:rPr>
              <a:t>()` immediately after the task is completed or `</a:t>
            </a:r>
            <a:r>
              <a:rPr lang="en-US" altLang="zh-TW" sz="1050" b="1" dirty="0" err="1">
                <a:latin typeface="Consolas" panose="020B0609020204030204" pitchFamily="49" charset="0"/>
              </a:rPr>
              <a:t>agent.fail</a:t>
            </a:r>
            <a:r>
              <a:rPr lang="en-US" altLang="zh-TW" sz="1050" b="1" dirty="0">
                <a:latin typeface="Consolas" panose="020B0609020204030204" pitchFamily="49" charset="0"/>
              </a:rPr>
              <a:t>()` if it cannot be completed.</a:t>
            </a:r>
          </a:p>
          <a:p>
            <a:r>
              <a:rPr lang="en-US" altLang="zh-TW" sz="1050" b="1" dirty="0">
                <a:latin typeface="Consolas" panose="020B0609020204030204" pitchFamily="49" charset="0"/>
              </a:rPr>
              <a:t>        8. Whenever possible use hot-keys or typing rather than mouse clicks.</a:t>
            </a:r>
          </a:p>
          <a:p>
            <a:r>
              <a:rPr lang="en-US" altLang="zh-TW" sz="1050" b="1" dirty="0">
                <a:latin typeface="Consolas" panose="020B0609020204030204" pitchFamily="49" charset="0"/>
              </a:rPr>
              <a:t>        9. My computer's password is 'password', feel free to use it when you need </a:t>
            </a:r>
            <a:r>
              <a:rPr lang="en-US" altLang="zh-TW" sz="1050" b="1" dirty="0" err="1">
                <a:latin typeface="Consolas" panose="020B0609020204030204" pitchFamily="49" charset="0"/>
              </a:rPr>
              <a:t>sudo</a:t>
            </a:r>
            <a:r>
              <a:rPr lang="en-US" altLang="zh-TW" sz="1050" b="1" dirty="0">
                <a:latin typeface="Consolas" panose="020B0609020204030204" pitchFamily="49" charset="0"/>
              </a:rPr>
              <a:t> rights</a:t>
            </a:r>
          </a:p>
          <a:p>
            <a:r>
              <a:rPr lang="en-US" altLang="zh-TW" sz="1050" b="1" dirty="0">
                <a:latin typeface="Consolas" panose="020B0609020204030204" pitchFamily="49" charset="0"/>
              </a:rPr>
              <a:t>        """</a:t>
            </a:r>
          </a:p>
        </p:txBody>
      </p:sp>
    </p:spTree>
    <p:extLst>
      <p:ext uri="{BB962C8B-B14F-4D97-AF65-F5344CB8AC3E}">
        <p14:creationId xmlns:p14="http://schemas.microsoft.com/office/powerpoint/2010/main" val="3945226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0CE82D2A-5294-4CA5-BBB1-AACE58E51DAB}"/>
              </a:ext>
            </a:extLst>
          </p:cNvPr>
          <p:cNvSpPr>
            <a:spLocks noGrp="1"/>
          </p:cNvSpPr>
          <p:nvPr>
            <p:ph type="sldNum" sz="quarter" idx="12"/>
          </p:nvPr>
        </p:nvSpPr>
        <p:spPr/>
        <p:txBody>
          <a:bodyPr/>
          <a:lstStyle/>
          <a:p>
            <a:fld id="{657FEDA2-CCC4-419E-AC70-37811D068BDC}" type="slidenum">
              <a:rPr lang="zh-TW" altLang="en-US" smtClean="0"/>
              <a:t>43</a:t>
            </a:fld>
            <a:endParaRPr lang="zh-TW" altLang="en-US"/>
          </a:p>
        </p:txBody>
      </p:sp>
      <p:sp>
        <p:nvSpPr>
          <p:cNvPr id="3" name="矩形 2">
            <a:extLst>
              <a:ext uri="{FF2B5EF4-FFF2-40B4-BE49-F238E27FC236}">
                <a16:creationId xmlns:a16="http://schemas.microsoft.com/office/drawing/2014/main" id="{60229771-958F-4FB1-B457-FE0055EAFDC1}"/>
              </a:ext>
            </a:extLst>
          </p:cNvPr>
          <p:cNvSpPr/>
          <p:nvPr/>
        </p:nvSpPr>
        <p:spPr>
          <a:xfrm>
            <a:off x="105104" y="81930"/>
            <a:ext cx="11803117" cy="6694140"/>
          </a:xfrm>
          <a:prstGeom prst="rect">
            <a:avLst/>
          </a:prstGeom>
        </p:spPr>
        <p:txBody>
          <a:bodyPr wrap="square">
            <a:spAutoFit/>
          </a:bodyPr>
          <a:lstStyle/>
          <a:p>
            <a:r>
              <a:rPr lang="en-US" altLang="zh-TW" sz="1100" b="1" dirty="0">
                <a:latin typeface="Consolas" panose="020B0609020204030204" pitchFamily="49" charset="0"/>
              </a:rPr>
              <a:t>DAG_TRANSLATOR_PROMPT = """You are a plan to Dependency Graph conversion agent. Your task is to analyze a given plan and generate a structured JSON output representing the plan and its corresponding directed acyclic graph (DAG).</a:t>
            </a:r>
          </a:p>
          <a:p>
            <a:br>
              <a:rPr lang="en-US" altLang="zh-TW" sz="1100" b="1" dirty="0">
                <a:latin typeface="Consolas" panose="020B0609020204030204" pitchFamily="49" charset="0"/>
              </a:rPr>
            </a:br>
            <a:r>
              <a:rPr lang="en-US" altLang="zh-TW" sz="1100" b="1" dirty="0">
                <a:latin typeface="Consolas" panose="020B0609020204030204" pitchFamily="49" charset="0"/>
              </a:rPr>
              <a:t>The output should be a valid JSON object wrapped in &lt;json&gt;&lt;/json&gt; tags, with the following structure:</a:t>
            </a:r>
          </a:p>
          <a:p>
            <a:br>
              <a:rPr lang="en-US" altLang="zh-TW" sz="1100" b="1" dirty="0">
                <a:latin typeface="Consolas" panose="020B0609020204030204" pitchFamily="49" charset="0"/>
              </a:rPr>
            </a:br>
            <a:r>
              <a:rPr lang="en-US" altLang="zh-TW" sz="1100" b="1" dirty="0">
                <a:latin typeface="Consolas" panose="020B0609020204030204" pitchFamily="49" charset="0"/>
              </a:rPr>
              <a:t>&lt;json&gt;</a:t>
            </a:r>
          </a:p>
          <a:p>
            <a:r>
              <a:rPr lang="en-US" altLang="zh-TW" sz="1100" b="1" dirty="0">
                <a:latin typeface="Consolas" panose="020B0609020204030204" pitchFamily="49" charset="0"/>
              </a:rPr>
              <a:t>{</a:t>
            </a:r>
          </a:p>
          <a:p>
            <a:r>
              <a:rPr lang="en-US" altLang="zh-TW" sz="1100" b="1" dirty="0">
                <a:latin typeface="Consolas" panose="020B0609020204030204" pitchFamily="49" charset="0"/>
              </a:rPr>
              <a:t>  "</a:t>
            </a:r>
            <a:r>
              <a:rPr lang="en-US" altLang="zh-TW" sz="1100" b="1" dirty="0" err="1">
                <a:latin typeface="Consolas" panose="020B0609020204030204" pitchFamily="49" charset="0"/>
              </a:rPr>
              <a:t>dag</a:t>
            </a:r>
            <a:r>
              <a:rPr lang="en-US" altLang="zh-TW" sz="1100" b="1" dirty="0">
                <a:latin typeface="Consolas" panose="020B0609020204030204" pitchFamily="49" charset="0"/>
              </a:rPr>
              <a:t>": {</a:t>
            </a:r>
          </a:p>
          <a:p>
            <a:r>
              <a:rPr lang="en-US" altLang="zh-TW" sz="1100" b="1" dirty="0">
                <a:latin typeface="Consolas" panose="020B0609020204030204" pitchFamily="49" charset="0"/>
              </a:rPr>
              <a:t>    "nodes": [</a:t>
            </a:r>
          </a:p>
          <a:p>
            <a:r>
              <a:rPr lang="en-US" altLang="zh-TW" sz="1100" b="1" dirty="0">
                <a:latin typeface="Consolas" panose="020B0609020204030204" pitchFamily="49" charset="0"/>
              </a:rPr>
              <a:t>      {</a:t>
            </a:r>
          </a:p>
          <a:p>
            <a:r>
              <a:rPr lang="en-US" altLang="zh-TW" sz="1100" b="1" dirty="0">
                <a:latin typeface="Consolas" panose="020B0609020204030204" pitchFamily="49" charset="0"/>
              </a:rPr>
              <a:t>        "name": "Short name or brief description of the step",</a:t>
            </a:r>
          </a:p>
          <a:p>
            <a:r>
              <a:rPr lang="en-US" altLang="zh-TW" sz="1100" b="1" dirty="0">
                <a:latin typeface="Consolas" panose="020B0609020204030204" pitchFamily="49" charset="0"/>
              </a:rPr>
              <a:t>        "info": "Detailed information about executing this step"</a:t>
            </a:r>
          </a:p>
          <a:p>
            <a:r>
              <a:rPr lang="en-US" altLang="zh-TW" sz="1100" b="1" dirty="0">
                <a:latin typeface="Consolas" panose="020B0609020204030204" pitchFamily="49" charset="0"/>
              </a:rPr>
              <a:t>      }</a:t>
            </a:r>
          </a:p>
          <a:p>
            <a:r>
              <a:rPr lang="en-US" altLang="zh-TW" sz="1100" b="1" dirty="0">
                <a:latin typeface="Consolas" panose="020B0609020204030204" pitchFamily="49" charset="0"/>
              </a:rPr>
              <a:t>    ],</a:t>
            </a:r>
          </a:p>
          <a:p>
            <a:r>
              <a:rPr lang="en-US" altLang="zh-TW" sz="1100" b="1" dirty="0">
                <a:latin typeface="Consolas" panose="020B0609020204030204" pitchFamily="49" charset="0"/>
              </a:rPr>
              <a:t>    "edges": [</a:t>
            </a:r>
          </a:p>
          <a:p>
            <a:r>
              <a:rPr lang="en-US" altLang="zh-TW" sz="1100" b="1" dirty="0">
                <a:latin typeface="Consolas" panose="020B0609020204030204" pitchFamily="49" charset="0"/>
              </a:rPr>
              <a:t>      [</a:t>
            </a:r>
          </a:p>
          <a:p>
            <a:r>
              <a:rPr lang="en-US" altLang="zh-TW" sz="1100" b="1" dirty="0">
                <a:latin typeface="Consolas" panose="020B0609020204030204" pitchFamily="49" charset="0"/>
              </a:rPr>
              <a:t>        {"name": "Name of the source node", "info": "Info of the source node"},</a:t>
            </a:r>
          </a:p>
          <a:p>
            <a:r>
              <a:rPr lang="en-US" altLang="zh-TW" sz="1100" b="1" dirty="0">
                <a:latin typeface="Consolas" panose="020B0609020204030204" pitchFamily="49" charset="0"/>
              </a:rPr>
              <a:t>        {"name": "Name of the target node", "info": "Info of the target node"}</a:t>
            </a:r>
          </a:p>
          <a:p>
            <a:r>
              <a:rPr lang="en-US" altLang="zh-TW" sz="1100" b="1" dirty="0">
                <a:latin typeface="Consolas" panose="020B0609020204030204" pitchFamily="49" charset="0"/>
              </a:rPr>
              <a:t>      ]</a:t>
            </a:r>
          </a:p>
          <a:p>
            <a:r>
              <a:rPr lang="en-US" altLang="zh-TW" sz="1100" b="1" dirty="0">
                <a:latin typeface="Consolas" panose="020B0609020204030204" pitchFamily="49" charset="0"/>
              </a:rPr>
              <a:t>    ]</a:t>
            </a:r>
          </a:p>
          <a:p>
            <a:r>
              <a:rPr lang="en-US" altLang="zh-TW" sz="1100" b="1" dirty="0">
                <a:latin typeface="Consolas" panose="020B0609020204030204" pitchFamily="49" charset="0"/>
              </a:rPr>
              <a:t>  }</a:t>
            </a:r>
          </a:p>
          <a:p>
            <a:r>
              <a:rPr lang="en-US" altLang="zh-TW" sz="1100" b="1" dirty="0">
                <a:latin typeface="Consolas" panose="020B0609020204030204" pitchFamily="49" charset="0"/>
              </a:rPr>
              <a:t>}</a:t>
            </a:r>
          </a:p>
          <a:p>
            <a:r>
              <a:rPr lang="en-US" altLang="zh-TW" sz="1100" b="1" dirty="0">
                <a:latin typeface="Consolas" panose="020B0609020204030204" pitchFamily="49" charset="0"/>
              </a:rPr>
              <a:t>&lt;/json&gt;</a:t>
            </a:r>
          </a:p>
          <a:p>
            <a:br>
              <a:rPr lang="en-US" altLang="zh-TW" sz="1100" b="1" dirty="0">
                <a:latin typeface="Consolas" panose="020B0609020204030204" pitchFamily="49" charset="0"/>
              </a:rPr>
            </a:br>
            <a:r>
              <a:rPr lang="en-US" altLang="zh-TW" sz="1100" b="1" dirty="0">
                <a:latin typeface="Consolas" panose="020B0609020204030204" pitchFamily="49" charset="0"/>
              </a:rPr>
              <a:t>Guidelines:</a:t>
            </a:r>
          </a:p>
          <a:p>
            <a:r>
              <a:rPr lang="en-US" altLang="zh-TW" sz="1100" b="1" dirty="0">
                <a:latin typeface="Consolas" panose="020B0609020204030204" pitchFamily="49" charset="0"/>
              </a:rPr>
              <a:t>1. The "plan" field should contain the entire original plan as a string.</a:t>
            </a:r>
          </a:p>
          <a:p>
            <a:r>
              <a:rPr lang="en-US" altLang="zh-TW" sz="1100" b="1" dirty="0">
                <a:latin typeface="Consolas" panose="020B0609020204030204" pitchFamily="49" charset="0"/>
              </a:rPr>
              <a:t>2. In the "</a:t>
            </a:r>
            <a:r>
              <a:rPr lang="en-US" altLang="zh-TW" sz="1100" b="1" dirty="0" err="1">
                <a:latin typeface="Consolas" panose="020B0609020204030204" pitchFamily="49" charset="0"/>
              </a:rPr>
              <a:t>dag</a:t>
            </a:r>
            <a:r>
              <a:rPr lang="en-US" altLang="zh-TW" sz="1100" b="1" dirty="0">
                <a:latin typeface="Consolas" panose="020B0609020204030204" pitchFamily="49" charset="0"/>
              </a:rPr>
              <a:t>" object:</a:t>
            </a:r>
          </a:p>
          <a:p>
            <a:r>
              <a:rPr lang="en-US" altLang="zh-TW" sz="1100" b="1" dirty="0">
                <a:latin typeface="Consolas" panose="020B0609020204030204" pitchFamily="49" charset="0"/>
              </a:rPr>
              <a:t>   a. Each node in the "nodes" array should contain 'name' and 'info' fields.</a:t>
            </a:r>
          </a:p>
          <a:p>
            <a:r>
              <a:rPr lang="en-US" altLang="zh-TW" sz="1100" b="1" dirty="0">
                <a:latin typeface="Consolas" panose="020B0609020204030204" pitchFamily="49" charset="0"/>
              </a:rPr>
              <a:t>   b. 'name' should be a concise, one-line description of the subtask.</a:t>
            </a:r>
          </a:p>
          <a:p>
            <a:r>
              <a:rPr lang="en-US" altLang="zh-TW" sz="1100" b="1" dirty="0">
                <a:latin typeface="Consolas" panose="020B0609020204030204" pitchFamily="49" charset="0"/>
              </a:rPr>
              <a:t>   c. 'info' should contain all available information about executing that subtask from the original plan. Do not remove or edit any information from the 'info' field.</a:t>
            </a:r>
          </a:p>
          <a:p>
            <a:r>
              <a:rPr lang="en-US" altLang="zh-TW" sz="1100" b="1" dirty="0">
                <a:latin typeface="Consolas" panose="020B0609020204030204" pitchFamily="49" charset="0"/>
              </a:rPr>
              <a:t>3. The "edges" array should represent the connections between nodes, showing the order and dependencies of the steps.</a:t>
            </a:r>
          </a:p>
          <a:p>
            <a:r>
              <a:rPr lang="en-US" altLang="zh-TW" sz="1100" b="1" dirty="0">
                <a:latin typeface="Consolas" panose="020B0609020204030204" pitchFamily="49" charset="0"/>
              </a:rPr>
              <a:t>4. The graph must be a directed acyclic graph (DAG) and must be connected.</a:t>
            </a:r>
          </a:p>
          <a:p>
            <a:r>
              <a:rPr lang="en-US" altLang="zh-TW" sz="1100" b="1" dirty="0">
                <a:latin typeface="Consolas" panose="020B0609020204030204" pitchFamily="49" charset="0"/>
              </a:rPr>
              <a:t>5. Do not include repeated or optional steps in the graph. Any extra information should be incorporated into the 'info' field of the relevant node.</a:t>
            </a:r>
          </a:p>
          <a:p>
            <a:br>
              <a:rPr lang="en-US" altLang="zh-TW" sz="1100" b="1" dirty="0">
                <a:latin typeface="Consolas" panose="020B0609020204030204" pitchFamily="49" charset="0"/>
              </a:rPr>
            </a:br>
            <a:r>
              <a:rPr lang="en-US" altLang="zh-TW" sz="1100" b="1" dirty="0">
                <a:latin typeface="Consolas" panose="020B0609020204030204" pitchFamily="49" charset="0"/>
              </a:rPr>
              <a:t>Analyze the given plan and provide the output in this JSON format within the &lt;json&gt;&lt;/json&gt; tags. Ensure the JSON is valid and properly escaped.</a:t>
            </a:r>
          </a:p>
          <a:p>
            <a:r>
              <a:rPr lang="en-US" altLang="zh-TW" sz="1100" b="1" dirty="0">
                <a:latin typeface="Consolas" panose="020B0609020204030204" pitchFamily="49" charset="0"/>
              </a:rPr>
              <a:t>"""</a:t>
            </a:r>
          </a:p>
          <a:p>
            <a:br>
              <a:rPr lang="en-US" altLang="zh-TW" sz="1100" dirty="0">
                <a:solidFill>
                  <a:srgbClr val="CCCCCC"/>
                </a:solidFill>
                <a:latin typeface="Consolas" panose="020B0609020204030204" pitchFamily="49" charset="0"/>
              </a:rPr>
            </a:br>
            <a:endParaRPr lang="en-US" altLang="zh-TW" sz="11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10867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88D339D-E05C-4A95-9B60-0EC749B84F5B}"/>
              </a:ext>
            </a:extLst>
          </p:cNvPr>
          <p:cNvSpPr>
            <a:spLocks noGrp="1"/>
          </p:cNvSpPr>
          <p:nvPr>
            <p:ph idx="1"/>
          </p:nvPr>
        </p:nvSpPr>
        <p:spPr>
          <a:xfrm>
            <a:off x="174171" y="1753037"/>
            <a:ext cx="5627540" cy="4911506"/>
          </a:xfrm>
        </p:spPr>
        <p:txBody>
          <a:bodyPr>
            <a:normAutofit/>
          </a:bodyPr>
          <a:lstStyle/>
          <a:p>
            <a:pPr algn="just"/>
            <a:r>
              <a:rPr lang="en-US" altLang="zh-TW" dirty="0"/>
              <a:t>In this paper, we present Agent S, a new agentic framework that tackles these challenges towards the goal of using computers like a human. First, to enhance the GUI agent’s capabilities in solving diverse, long-horizon desktop tasks with specific domain knowledge, we propose an Experience Augmented Hierarchical Planning method. This approach leverages Online Web Knowledge and past experiences stored in Narrative Memory to decompose the complex, long-horizon task into a structured plan of manageable subtasks (see Figure 1).</a:t>
            </a:r>
            <a:endParaRPr lang="zh-TW" altLang="en-US" dirty="0"/>
          </a:p>
        </p:txBody>
      </p:sp>
      <p:sp>
        <p:nvSpPr>
          <p:cNvPr id="3" name="投影片編號版面配置區 2">
            <a:extLst>
              <a:ext uri="{FF2B5EF4-FFF2-40B4-BE49-F238E27FC236}">
                <a16:creationId xmlns:a16="http://schemas.microsoft.com/office/drawing/2014/main" id="{35EC2E80-312B-4F6F-A0FA-B9949592A046}"/>
              </a:ext>
            </a:extLst>
          </p:cNvPr>
          <p:cNvSpPr>
            <a:spLocks noGrp="1"/>
          </p:cNvSpPr>
          <p:nvPr>
            <p:ph type="sldNum" sz="quarter" idx="12"/>
          </p:nvPr>
        </p:nvSpPr>
        <p:spPr/>
        <p:txBody>
          <a:bodyPr/>
          <a:lstStyle/>
          <a:p>
            <a:fld id="{657FEDA2-CCC4-419E-AC70-37811D068BDC}" type="slidenum">
              <a:rPr lang="zh-TW" altLang="en-US" smtClean="0"/>
              <a:pPr/>
              <a:t>5</a:t>
            </a:fld>
            <a:endParaRPr lang="zh-TW" altLang="en-US"/>
          </a:p>
        </p:txBody>
      </p:sp>
      <p:sp>
        <p:nvSpPr>
          <p:cNvPr id="4" name="標題 3">
            <a:extLst>
              <a:ext uri="{FF2B5EF4-FFF2-40B4-BE49-F238E27FC236}">
                <a16:creationId xmlns:a16="http://schemas.microsoft.com/office/drawing/2014/main" id="{B226CA1A-919C-4CC6-84CF-A2698CC5DA2B}"/>
              </a:ext>
            </a:extLst>
          </p:cNvPr>
          <p:cNvSpPr>
            <a:spLocks noGrp="1"/>
          </p:cNvSpPr>
          <p:nvPr>
            <p:ph type="title"/>
          </p:nvPr>
        </p:nvSpPr>
        <p:spPr/>
        <p:txBody>
          <a:bodyPr/>
          <a:lstStyle/>
          <a:p>
            <a:r>
              <a:rPr lang="en-US" altLang="zh-TW" dirty="0"/>
              <a:t>Introduction</a:t>
            </a:r>
            <a:endParaRPr lang="zh-TW" altLang="en-US" dirty="0"/>
          </a:p>
        </p:txBody>
      </p:sp>
      <p:pic>
        <p:nvPicPr>
          <p:cNvPr id="5" name="圖片 4">
            <a:extLst>
              <a:ext uri="{FF2B5EF4-FFF2-40B4-BE49-F238E27FC236}">
                <a16:creationId xmlns:a16="http://schemas.microsoft.com/office/drawing/2014/main" id="{90C4D390-0A39-445D-B967-57CEF43A6952}"/>
              </a:ext>
            </a:extLst>
          </p:cNvPr>
          <p:cNvPicPr>
            <a:picLocks noChangeAspect="1"/>
          </p:cNvPicPr>
          <p:nvPr/>
        </p:nvPicPr>
        <p:blipFill>
          <a:blip r:embed="rId3"/>
          <a:stretch>
            <a:fillRect/>
          </a:stretch>
        </p:blipFill>
        <p:spPr>
          <a:xfrm>
            <a:off x="5747628" y="2405743"/>
            <a:ext cx="6444373" cy="3244719"/>
          </a:xfrm>
          <a:prstGeom prst="rect">
            <a:avLst/>
          </a:prstGeom>
        </p:spPr>
      </p:pic>
    </p:spTree>
    <p:extLst>
      <p:ext uri="{BB962C8B-B14F-4D97-AF65-F5344CB8AC3E}">
        <p14:creationId xmlns:p14="http://schemas.microsoft.com/office/powerpoint/2010/main" val="72819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8E25F61-93B5-40B9-A00F-1A8CBEE6173D}"/>
              </a:ext>
            </a:extLst>
          </p:cNvPr>
          <p:cNvSpPr>
            <a:spLocks noGrp="1"/>
          </p:cNvSpPr>
          <p:nvPr>
            <p:ph idx="1"/>
          </p:nvPr>
        </p:nvSpPr>
        <p:spPr/>
        <p:txBody>
          <a:bodyPr/>
          <a:lstStyle/>
          <a:p>
            <a:pPr algn="just"/>
            <a:r>
              <a:rPr lang="en-US" altLang="zh-TW" dirty="0"/>
              <a:t>We introduce a specific language centric Agent-Computer Interface (ACI) (Lieberman &amp; </a:t>
            </a:r>
            <a:r>
              <a:rPr lang="en-US" altLang="zh-TW" dirty="0" err="1"/>
              <a:t>Selker</a:t>
            </a:r>
            <a:r>
              <a:rPr lang="en-US" altLang="zh-TW" dirty="0"/>
              <a:t>, 2003) as an abstraction layer to improve grounding, safety, and efficiency for MLLM-based GUI agents. </a:t>
            </a:r>
          </a:p>
          <a:p>
            <a:pPr algn="just"/>
            <a:endParaRPr lang="en-US" altLang="zh-TW" dirty="0"/>
          </a:p>
          <a:p>
            <a:pPr algn="just"/>
            <a:r>
              <a:rPr lang="en-US" altLang="zh-TW" dirty="0"/>
              <a:t>The ACI defines an interaction paradigm by (1) a dual-input strategy using visual input for understanding environmental changes together with an image-augmented accessibility tree for precise element grounding; (2) a bounded action space of language-based primitives (e.g., click(element id)) that are conducive to MLLM common-sense reasoning and generate environment transitions at the right temporal resolution for the agent to observe immediate and task-relevant environment feedback.</a:t>
            </a:r>
            <a:endParaRPr lang="zh-TW" altLang="en-US" dirty="0"/>
          </a:p>
        </p:txBody>
      </p:sp>
      <p:sp>
        <p:nvSpPr>
          <p:cNvPr id="3" name="投影片編號版面配置區 2">
            <a:extLst>
              <a:ext uri="{FF2B5EF4-FFF2-40B4-BE49-F238E27FC236}">
                <a16:creationId xmlns:a16="http://schemas.microsoft.com/office/drawing/2014/main" id="{25648A5D-6682-47CD-BD79-EA288E1A4A00}"/>
              </a:ext>
            </a:extLst>
          </p:cNvPr>
          <p:cNvSpPr>
            <a:spLocks noGrp="1"/>
          </p:cNvSpPr>
          <p:nvPr>
            <p:ph type="sldNum" sz="quarter" idx="12"/>
          </p:nvPr>
        </p:nvSpPr>
        <p:spPr/>
        <p:txBody>
          <a:bodyPr/>
          <a:lstStyle/>
          <a:p>
            <a:fld id="{657FEDA2-CCC4-419E-AC70-37811D068BDC}" type="slidenum">
              <a:rPr lang="zh-TW" altLang="en-US" smtClean="0"/>
              <a:pPr/>
              <a:t>6</a:t>
            </a:fld>
            <a:endParaRPr lang="zh-TW" altLang="en-US"/>
          </a:p>
        </p:txBody>
      </p:sp>
      <p:sp>
        <p:nvSpPr>
          <p:cNvPr id="4" name="標題 3">
            <a:extLst>
              <a:ext uri="{FF2B5EF4-FFF2-40B4-BE49-F238E27FC236}">
                <a16:creationId xmlns:a16="http://schemas.microsoft.com/office/drawing/2014/main" id="{8D34C1E2-6FA9-48EF-B8D6-18EEEC5D109B}"/>
              </a:ext>
            </a:extLst>
          </p:cNvPr>
          <p:cNvSpPr>
            <a:spLocks noGrp="1"/>
          </p:cNvSpPr>
          <p:nvPr>
            <p:ph type="title"/>
          </p:nvPr>
        </p:nvSpPr>
        <p:spPr/>
        <p:txBody>
          <a:bodyPr/>
          <a:lstStyle/>
          <a:p>
            <a:r>
              <a:rPr lang="en-US" altLang="zh-TW" dirty="0"/>
              <a:t>Introduction</a:t>
            </a:r>
            <a:endParaRPr lang="zh-TW" altLang="en-US" dirty="0"/>
          </a:p>
        </p:txBody>
      </p:sp>
    </p:spTree>
    <p:extLst>
      <p:ext uri="{BB962C8B-B14F-4D97-AF65-F5344CB8AC3E}">
        <p14:creationId xmlns:p14="http://schemas.microsoft.com/office/powerpoint/2010/main" val="2480142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5E511BF-025B-4BFB-852F-F6E376CE4C40}"/>
              </a:ext>
            </a:extLst>
          </p:cNvPr>
          <p:cNvSpPr>
            <a:spLocks noGrp="1"/>
          </p:cNvSpPr>
          <p:nvPr>
            <p:ph idx="1"/>
          </p:nvPr>
        </p:nvSpPr>
        <p:spPr/>
        <p:txBody>
          <a:bodyPr/>
          <a:lstStyle/>
          <a:p>
            <a:pPr algn="just"/>
            <a:r>
              <a:rPr lang="en-US" altLang="zh-TW" dirty="0"/>
              <a:t>Our approach shows a remarkable improvement in the overall performance of Agent S on the </a:t>
            </a:r>
            <a:r>
              <a:rPr lang="en-US" altLang="zh-TW" dirty="0" err="1"/>
              <a:t>OSWorld</a:t>
            </a:r>
            <a:r>
              <a:rPr lang="en-US" altLang="zh-TW" dirty="0"/>
              <a:t> benchmark (</a:t>
            </a:r>
            <a:r>
              <a:rPr lang="en-US" altLang="zh-TW" dirty="0" err="1"/>
              <a:t>OpenAI</a:t>
            </a:r>
            <a:r>
              <a:rPr lang="en-US" altLang="zh-TW" dirty="0"/>
              <a:t>, 2023) (from 11.21% to 20.58%, with a relative improvement of 83.6%), establishing the new state-of-the-art results. </a:t>
            </a:r>
          </a:p>
          <a:p>
            <a:pPr algn="just"/>
            <a:endParaRPr lang="en-US" altLang="zh-TW" dirty="0"/>
          </a:p>
          <a:p>
            <a:pPr algn="just"/>
            <a:r>
              <a:rPr lang="en-US" altLang="zh-TW" dirty="0"/>
              <a:t>We also evaluate our Agent S on a concurrent work </a:t>
            </a:r>
            <a:r>
              <a:rPr lang="en-US" altLang="zh-TW" dirty="0" err="1"/>
              <a:t>WindowsAgentArena</a:t>
            </a:r>
            <a:r>
              <a:rPr lang="en-US" altLang="zh-TW" dirty="0"/>
              <a:t> (Bonatti et al., 2024), where we observe a performance improvement from 13.3% to 18.2% on an equivalent setup without any explicit adaptation. The improvement demonstrates the broad generalizability of Agent S to different operating systems. We detail the component-wise improvements introduced by the proposed strategies through ablation studies and present a comprehensive error analysis of our Agent S framework.</a:t>
            </a:r>
            <a:endParaRPr lang="zh-TW" altLang="en-US" dirty="0"/>
          </a:p>
        </p:txBody>
      </p:sp>
      <p:sp>
        <p:nvSpPr>
          <p:cNvPr id="3" name="投影片編號版面配置區 2">
            <a:extLst>
              <a:ext uri="{FF2B5EF4-FFF2-40B4-BE49-F238E27FC236}">
                <a16:creationId xmlns:a16="http://schemas.microsoft.com/office/drawing/2014/main" id="{99D4B6DE-EE0F-4428-A8A7-21B1CD5C1DB7}"/>
              </a:ext>
            </a:extLst>
          </p:cNvPr>
          <p:cNvSpPr>
            <a:spLocks noGrp="1"/>
          </p:cNvSpPr>
          <p:nvPr>
            <p:ph type="sldNum" sz="quarter" idx="12"/>
          </p:nvPr>
        </p:nvSpPr>
        <p:spPr/>
        <p:txBody>
          <a:bodyPr/>
          <a:lstStyle/>
          <a:p>
            <a:fld id="{657FEDA2-CCC4-419E-AC70-37811D068BDC}" type="slidenum">
              <a:rPr lang="zh-TW" altLang="en-US" smtClean="0"/>
              <a:pPr/>
              <a:t>7</a:t>
            </a:fld>
            <a:endParaRPr lang="zh-TW" altLang="en-US"/>
          </a:p>
        </p:txBody>
      </p:sp>
      <p:sp>
        <p:nvSpPr>
          <p:cNvPr id="4" name="標題 3">
            <a:extLst>
              <a:ext uri="{FF2B5EF4-FFF2-40B4-BE49-F238E27FC236}">
                <a16:creationId xmlns:a16="http://schemas.microsoft.com/office/drawing/2014/main" id="{521BF37E-D272-4B99-B756-D7C1D6934DD2}"/>
              </a:ext>
            </a:extLst>
          </p:cNvPr>
          <p:cNvSpPr>
            <a:spLocks noGrp="1"/>
          </p:cNvSpPr>
          <p:nvPr>
            <p:ph type="title"/>
          </p:nvPr>
        </p:nvSpPr>
        <p:spPr/>
        <p:txBody>
          <a:bodyPr/>
          <a:lstStyle/>
          <a:p>
            <a:r>
              <a:rPr lang="en-US" altLang="zh-TW" dirty="0"/>
              <a:t>Introduction</a:t>
            </a:r>
            <a:endParaRPr lang="zh-TW" altLang="en-US" dirty="0"/>
          </a:p>
        </p:txBody>
      </p:sp>
    </p:spTree>
    <p:extLst>
      <p:ext uri="{BB962C8B-B14F-4D97-AF65-F5344CB8AC3E}">
        <p14:creationId xmlns:p14="http://schemas.microsoft.com/office/powerpoint/2010/main" val="412517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404DA-5A0E-4DFC-82A8-F5333878B874}"/>
              </a:ext>
            </a:extLst>
          </p:cNvPr>
          <p:cNvSpPr>
            <a:spLocks noGrp="1"/>
          </p:cNvSpPr>
          <p:nvPr>
            <p:ph type="ctrTitle"/>
          </p:nvPr>
        </p:nvSpPr>
        <p:spPr>
          <a:xfrm>
            <a:off x="399495" y="2449249"/>
            <a:ext cx="11381174" cy="1959501"/>
          </a:xfrm>
        </p:spPr>
        <p:txBody>
          <a:bodyPr>
            <a:normAutofit/>
          </a:bodyPr>
          <a:lstStyle/>
          <a:p>
            <a:r>
              <a:rPr lang="en-US" altLang="zh-TW" b="1" dirty="0"/>
              <a:t>Related Works</a:t>
            </a:r>
            <a:endParaRPr lang="zh-TW" altLang="en-US" b="1" dirty="0">
              <a:latin typeface="Times New Roman"/>
              <a:ea typeface="標楷體"/>
              <a:cs typeface="Times New Roman"/>
            </a:endParaRPr>
          </a:p>
        </p:txBody>
      </p:sp>
    </p:spTree>
    <p:extLst>
      <p:ext uri="{BB962C8B-B14F-4D97-AF65-F5344CB8AC3E}">
        <p14:creationId xmlns:p14="http://schemas.microsoft.com/office/powerpoint/2010/main" val="639589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A22B8C7-8A23-43C1-B44A-30912DF8A669}"/>
              </a:ext>
            </a:extLst>
          </p:cNvPr>
          <p:cNvSpPr>
            <a:spLocks noGrp="1"/>
          </p:cNvSpPr>
          <p:nvPr>
            <p:ph idx="1"/>
          </p:nvPr>
        </p:nvSpPr>
        <p:spPr>
          <a:xfrm>
            <a:off x="838200" y="1661760"/>
            <a:ext cx="10515600" cy="4866268"/>
          </a:xfrm>
        </p:spPr>
        <p:txBody>
          <a:bodyPr>
            <a:normAutofit fontScale="92500" lnSpcReduction="10000"/>
          </a:bodyPr>
          <a:lstStyle/>
          <a:p>
            <a:pPr algn="just">
              <a:lnSpc>
                <a:spcPct val="110000"/>
              </a:lnSpc>
            </a:pPr>
            <a:r>
              <a:rPr lang="en-US" altLang="zh-TW" dirty="0"/>
              <a:t>The advent of Multimodal Large Language Models (MLLMs) has led to a host of works that utilize them as a reasoning backbone in Agentic Systems (</a:t>
            </a:r>
            <a:r>
              <a:rPr lang="en-US" altLang="zh-TW" dirty="0" err="1"/>
              <a:t>Sumers</a:t>
            </a:r>
            <a:r>
              <a:rPr lang="en-US" altLang="zh-TW" dirty="0"/>
              <a:t> et al., 2024). These Agents augment LLMs with Memory, Structured Planning (Wang et al., 2023; Shinn et al., 2023; Weng et al., 2023), Tool Use (Schick et al., 2023; Shen et al., 2023; Patil et al., 2023) and the ability to Act in external environments Park et al. (2023).</a:t>
            </a:r>
          </a:p>
          <a:p>
            <a:pPr algn="just">
              <a:lnSpc>
                <a:spcPct val="110000"/>
              </a:lnSpc>
            </a:pPr>
            <a:endParaRPr lang="en-US" altLang="zh-TW" dirty="0"/>
          </a:p>
          <a:p>
            <a:pPr algn="just">
              <a:lnSpc>
                <a:spcPct val="110000"/>
              </a:lnSpc>
            </a:pPr>
            <a:r>
              <a:rPr lang="en-US" altLang="zh-TW" dirty="0"/>
              <a:t> These agents have shown promise in domains ranging from embodied simulators (Liang et al., 2023; Song et al., 2023) to video games (Wu et al., 2023; Wang et al., 2024) and scientific research (Bran et al., 2023). For Software Engineering (Hong et al., 2024; Qian et al., 2024) in particular, Yang et al. (2024) proposed an Agent-Computer Interface (Lieberman &amp; </a:t>
            </a:r>
            <a:r>
              <a:rPr lang="en-US" altLang="zh-TW" dirty="0" err="1"/>
              <a:t>Selker</a:t>
            </a:r>
            <a:r>
              <a:rPr lang="en-US" altLang="zh-TW" dirty="0"/>
              <a:t>, 2003) for MLLM agents to understand and act more efficiently and reliably. Our work extends and integrates these individual modules into a new MLLM agent framework for </a:t>
            </a:r>
            <a:r>
              <a:rPr lang="en-US" altLang="zh-TW" b="1" dirty="0">
                <a:solidFill>
                  <a:srgbClr val="0000FF"/>
                </a:solidFill>
              </a:rPr>
              <a:t>computer control</a:t>
            </a:r>
            <a:r>
              <a:rPr lang="en-US" altLang="zh-TW" dirty="0"/>
              <a:t>.</a:t>
            </a:r>
            <a:endParaRPr lang="zh-TW" altLang="en-US" dirty="0"/>
          </a:p>
        </p:txBody>
      </p:sp>
      <p:sp>
        <p:nvSpPr>
          <p:cNvPr id="3" name="投影片編號版面配置區 2">
            <a:extLst>
              <a:ext uri="{FF2B5EF4-FFF2-40B4-BE49-F238E27FC236}">
                <a16:creationId xmlns:a16="http://schemas.microsoft.com/office/drawing/2014/main" id="{6965F609-DC95-4E4C-BE79-DFDF0ECABD38}"/>
              </a:ext>
            </a:extLst>
          </p:cNvPr>
          <p:cNvSpPr>
            <a:spLocks noGrp="1"/>
          </p:cNvSpPr>
          <p:nvPr>
            <p:ph type="sldNum" sz="quarter" idx="12"/>
          </p:nvPr>
        </p:nvSpPr>
        <p:spPr/>
        <p:txBody>
          <a:bodyPr/>
          <a:lstStyle/>
          <a:p>
            <a:fld id="{657FEDA2-CCC4-419E-AC70-37811D068BDC}" type="slidenum">
              <a:rPr lang="zh-TW" altLang="en-US" smtClean="0"/>
              <a:pPr/>
              <a:t>9</a:t>
            </a:fld>
            <a:endParaRPr lang="zh-TW" altLang="en-US"/>
          </a:p>
        </p:txBody>
      </p:sp>
      <p:sp>
        <p:nvSpPr>
          <p:cNvPr id="4" name="標題 3">
            <a:extLst>
              <a:ext uri="{FF2B5EF4-FFF2-40B4-BE49-F238E27FC236}">
                <a16:creationId xmlns:a16="http://schemas.microsoft.com/office/drawing/2014/main" id="{413E62DE-3C6A-49F7-A581-83C23854E91D}"/>
              </a:ext>
            </a:extLst>
          </p:cNvPr>
          <p:cNvSpPr>
            <a:spLocks noGrp="1"/>
          </p:cNvSpPr>
          <p:nvPr>
            <p:ph type="title"/>
          </p:nvPr>
        </p:nvSpPr>
        <p:spPr/>
        <p:txBody>
          <a:bodyPr/>
          <a:lstStyle/>
          <a:p>
            <a:r>
              <a:rPr lang="en-US" altLang="zh-TW" dirty="0"/>
              <a:t>MLLM Agents</a:t>
            </a:r>
            <a:endParaRPr lang="zh-TW" altLang="en-US" dirty="0"/>
          </a:p>
        </p:txBody>
      </p:sp>
    </p:spTree>
    <p:extLst>
      <p:ext uri="{BB962C8B-B14F-4D97-AF65-F5344CB8AC3E}">
        <p14:creationId xmlns:p14="http://schemas.microsoft.com/office/powerpoint/2010/main" val="6435524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rivate xmlns="cd799366-010a-4fb4-ba30-2bd54e7ff157" xsi:nil="true"/>
    <lcf76f155ced4ddcb4097134ff3c332f xmlns="cd799366-010a-4fb4-ba30-2bd54e7ff157">
      <Terms xmlns="http://schemas.microsoft.com/office/infopath/2007/PartnerControls"/>
    </lcf76f155ced4ddcb4097134ff3c332f>
    <TaxCatchAll xmlns="3ca58350-798d-48c6-b4cd-63c586cfd93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文件" ma:contentTypeID="0x010100708CAF328B5F3B44878B42309B4664FB" ma:contentTypeVersion="15" ma:contentTypeDescription="建立新的文件。" ma:contentTypeScope="" ma:versionID="3bba55d6e2ed820296af255d47555703">
  <xsd:schema xmlns:xsd="http://www.w3.org/2001/XMLSchema" xmlns:xs="http://www.w3.org/2001/XMLSchema" xmlns:p="http://schemas.microsoft.com/office/2006/metadata/properties" xmlns:ns2="cd799366-010a-4fb4-ba30-2bd54e7ff157" xmlns:ns3="3ca58350-798d-48c6-b4cd-63c586cfd939" targetNamespace="http://schemas.microsoft.com/office/2006/metadata/properties" ma:root="true" ma:fieldsID="fa53d73c76156df51108e1d99ce2b8fe" ns2:_="" ns3:_="">
    <xsd:import namespace="cd799366-010a-4fb4-ba30-2bd54e7ff157"/>
    <xsd:import namespace="3ca58350-798d-48c6-b4cd-63c586cfd93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element ref="ns2:Private" minOccurs="0"/>
                <xsd:element ref="ns2:MediaServiceDateTaken"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799366-010a-4fb4-ba30-2bd54e7ff1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Private" ma:index="16" nillable="true" ma:displayName="Private" ma:description="Only admin can edit" ma:format="Dropdown" ma:internalName="Private">
      <xsd:simpleType>
        <xsd:restriction base="dms:Text">
          <xsd:maxLength value="255"/>
        </xsd:restriction>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影像標籤" ma:readOnly="false" ma:fieldId="{5cf76f15-5ced-4ddc-b409-7134ff3c332f}" ma:taxonomyMulti="true" ma:sspId="e666171a-dbf7-46ef-bcb8-7d0c3a84f79d"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ca58350-798d-48c6-b4cd-63c586cfd939" elementFormDefault="qualified">
    <xsd:import namespace="http://schemas.microsoft.com/office/2006/documentManagement/types"/>
    <xsd:import namespace="http://schemas.microsoft.com/office/infopath/2007/PartnerControls"/>
    <xsd:element name="SharedWithUsers" ma:index="14" nillable="true" ma:displayName="共用對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共用詳細資料" ma:internalName="SharedWithDetails" ma:readOnly="true">
      <xsd:simpleType>
        <xsd:restriction base="dms:Note">
          <xsd:maxLength value="255"/>
        </xsd:restriction>
      </xsd:simpleType>
    </xsd:element>
    <xsd:element name="TaxCatchAll" ma:index="20" nillable="true" ma:displayName="Taxonomy Catch All Column" ma:hidden="true" ma:list="{343c55fd-b9b1-49d1-b49c-c366df6435d0}" ma:internalName="TaxCatchAll" ma:showField="CatchAllData" ma:web="3ca58350-798d-48c6-b4cd-63c586cfd9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9AE324-A71E-4FAB-A8AF-672589E4C623}">
  <ds:schemaRefs>
    <ds:schemaRef ds:uri="http://schemas.microsoft.com/office/2006/documentManagement/types"/>
    <ds:schemaRef ds:uri="http://purl.org/dc/dcmitype/"/>
    <ds:schemaRef ds:uri="http://purl.org/dc/elements/1.1/"/>
    <ds:schemaRef ds:uri="http://schemas.microsoft.com/office/2006/metadata/properties"/>
    <ds:schemaRef ds:uri="cd799366-010a-4fb4-ba30-2bd54e7ff157"/>
    <ds:schemaRef ds:uri="http://schemas.microsoft.com/office/infopath/2007/PartnerControls"/>
    <ds:schemaRef ds:uri="http://schemas.openxmlformats.org/package/2006/metadata/core-properties"/>
    <ds:schemaRef ds:uri="3ca58350-798d-48c6-b4cd-63c586cfd939"/>
    <ds:schemaRef ds:uri="http://www.w3.org/XML/1998/namespace"/>
    <ds:schemaRef ds:uri="http://purl.org/dc/terms/"/>
  </ds:schemaRefs>
</ds:datastoreItem>
</file>

<file path=customXml/itemProps2.xml><?xml version="1.0" encoding="utf-8"?>
<ds:datastoreItem xmlns:ds="http://schemas.openxmlformats.org/officeDocument/2006/customXml" ds:itemID="{81E3ADB8-C299-4099-A1F7-266A6D6557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799366-010a-4fb4-ba30-2bd54e7ff157"/>
    <ds:schemaRef ds:uri="3ca58350-798d-48c6-b4cd-63c586cfd9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6DA735-EC82-456B-8110-8CF99FC92E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65276</TotalTime>
  <Words>6631</Words>
  <Application>Microsoft Office PowerPoint</Application>
  <PresentationFormat>寬螢幕</PresentationFormat>
  <Paragraphs>274</Paragraphs>
  <Slides>43</Slides>
  <Notes>22</Notes>
  <HiddenSlides>4</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43</vt:i4>
      </vt:variant>
    </vt:vector>
  </HeadingPairs>
  <TitlesOfParts>
    <vt:vector size="52" baseType="lpstr">
      <vt:lpstr>等线</vt:lpstr>
      <vt:lpstr>新細明體</vt:lpstr>
      <vt:lpstr>標楷體</vt:lpstr>
      <vt:lpstr>Arial</vt:lpstr>
      <vt:lpstr>Calibri</vt:lpstr>
      <vt:lpstr>Cambria Math</vt:lpstr>
      <vt:lpstr>Consolas</vt:lpstr>
      <vt:lpstr>Times New Roman</vt:lpstr>
      <vt:lpstr>Office 佈景主題</vt:lpstr>
      <vt:lpstr>PowerPoint 簡報</vt:lpstr>
      <vt:lpstr>Introduction</vt:lpstr>
      <vt:lpstr>Introduction</vt:lpstr>
      <vt:lpstr>Challenge</vt:lpstr>
      <vt:lpstr>Introduction</vt:lpstr>
      <vt:lpstr>Introduction</vt:lpstr>
      <vt:lpstr>Introduction</vt:lpstr>
      <vt:lpstr>Related Works</vt:lpstr>
      <vt:lpstr>MLLM Agents</vt:lpstr>
      <vt:lpstr>GUI Agents</vt:lpstr>
      <vt:lpstr>Retrieval-Augmented Generation (RAG) for AI Agents</vt:lpstr>
      <vt:lpstr>Method</vt:lpstr>
      <vt:lpstr>AGENT S</vt:lpstr>
      <vt:lpstr>PowerPoint 簡報</vt:lpstr>
      <vt:lpstr>Experience-Augmented Hierarchical Planning</vt:lpstr>
      <vt:lpstr>Manager: Fusing External Knowledge and Internal Experience for Planning </vt:lpstr>
      <vt:lpstr>Manager: Fusing External Knowledge and Internal Experience for Planning </vt:lpstr>
      <vt:lpstr>Worker: Learning From Subtask Experience and Trajectory Reflection</vt:lpstr>
      <vt:lpstr>Worker: Learning From Subtask Experience and Trajectory Reflection</vt:lpstr>
      <vt:lpstr>Self-Evaluator: Summarizing Experiences as Textual Rewards</vt:lpstr>
      <vt:lpstr>Self-Evaluator: Summarizing Experiences as Textual Rewards</vt:lpstr>
      <vt:lpstr>Initial Memory Construction via Self-supervised Exploration</vt:lpstr>
      <vt:lpstr>Continual Memory Update</vt:lpstr>
      <vt:lpstr>Agent-Computer Interface</vt:lpstr>
      <vt:lpstr>Agent-Computer Interface</vt:lpstr>
      <vt:lpstr>Experiments</vt:lpstr>
      <vt:lpstr>Benchmarks</vt:lpstr>
      <vt:lpstr>Settings &amp; Baselines</vt:lpstr>
      <vt:lpstr>Main Results</vt:lpstr>
      <vt:lpstr>Main Results</vt:lpstr>
      <vt:lpstr>Ablation Study - Learning from experience enhances the domain knowledge of GUI agents</vt:lpstr>
      <vt:lpstr>Ablation Study - ACI elicits better reasoning abilities of LLMs and supports better agentic learning</vt:lpstr>
      <vt:lpstr>Ablation Study - Hierarchical Planning supports long-horizon workflows</vt:lpstr>
      <vt:lpstr>Exploration, Continual Memory Update and Self-Evaluator are indispensable for memory construction</vt:lpstr>
      <vt:lpstr>Error Analysis</vt:lpstr>
      <vt:lpstr>Generalization To Different Operating Systems</vt:lpstr>
      <vt:lpstr>Conclusion</vt:lpstr>
      <vt:lpstr>Conclusion</vt:lpstr>
      <vt:lpstr>Conclusion Future Work </vt:lpstr>
      <vt:lpstr>真正的實作</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AI交通相關近期競賽</dc:title>
  <dc:creator>簡廷州</dc:creator>
  <cp:lastModifiedBy>user</cp:lastModifiedBy>
  <cp:revision>588</cp:revision>
  <dcterms:created xsi:type="dcterms:W3CDTF">2023-05-24T02:45:58Z</dcterms:created>
  <dcterms:modified xsi:type="dcterms:W3CDTF">2025-03-20T07:09:22Z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0x010100708CAF328B5F3B44878B42309B4664FB</vt:lpwstr>
  </property>
  <property fmtid="{D5CDD505-2E9C-101B-9397-08002B2CF9AE}" pid="3" name="MediaServiceImageTags">
    <vt:lpwstr/>
  </property>
</Properties>
</file>