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0" d="100"/>
          <a:sy n="60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3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9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3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3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875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89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44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47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2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12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7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3402-6D77-4B02-8D82-C61817C9EA7D}" type="datetimeFigureOut">
              <a:rPr lang="es-CO" smtClean="0"/>
              <a:t>05/07/2016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EC5C-9E7A-4122-B5EE-CE6780D51E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14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576808" y="36760"/>
            <a:ext cx="2251881" cy="8052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Cliente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579080" y="844258"/>
            <a:ext cx="2251881" cy="178557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400" dirty="0" err="1">
                <a:solidFill>
                  <a:schemeClr val="tx1"/>
                </a:solidFill>
              </a:rPr>
              <a:t>n</a:t>
            </a:r>
            <a:r>
              <a:rPr lang="es-CO" sz="2400" dirty="0" err="1" smtClean="0">
                <a:solidFill>
                  <a:schemeClr val="tx1"/>
                </a:solidFill>
              </a:rPr>
              <a:t>um_cliente</a:t>
            </a:r>
            <a:endParaRPr lang="es-CO" sz="2400" dirty="0" smtClean="0">
              <a:solidFill>
                <a:schemeClr val="tx1"/>
              </a:solidFill>
            </a:endParaRPr>
          </a:p>
          <a:p>
            <a:r>
              <a:rPr lang="es-CO" sz="2400" dirty="0" smtClean="0">
                <a:solidFill>
                  <a:schemeClr val="tx1"/>
                </a:solidFill>
              </a:rPr>
              <a:t>nombre</a:t>
            </a:r>
          </a:p>
          <a:p>
            <a:r>
              <a:rPr lang="es-CO" sz="2400" dirty="0" err="1">
                <a:solidFill>
                  <a:schemeClr val="tx1"/>
                </a:solidFill>
              </a:rPr>
              <a:t>d</a:t>
            </a:r>
            <a:r>
              <a:rPr lang="es-CO" sz="2400" dirty="0" err="1" smtClean="0">
                <a:solidFill>
                  <a:schemeClr val="tx1"/>
                </a:solidFill>
              </a:rPr>
              <a:t>ireccion</a:t>
            </a:r>
            <a:endParaRPr lang="es-CO" sz="2400" dirty="0" smtClean="0">
              <a:solidFill>
                <a:schemeClr val="tx1"/>
              </a:solidFill>
            </a:endParaRPr>
          </a:p>
          <a:p>
            <a:r>
              <a:rPr lang="es-CO" sz="2400" dirty="0" err="1">
                <a:solidFill>
                  <a:schemeClr val="tx1"/>
                </a:solidFill>
              </a:rPr>
              <a:t>t</a:t>
            </a:r>
            <a:r>
              <a:rPr lang="es-CO" sz="2400" dirty="0" err="1" smtClean="0">
                <a:solidFill>
                  <a:schemeClr val="tx1"/>
                </a:solidFill>
              </a:rPr>
              <a:t>elefono</a:t>
            </a:r>
            <a:endParaRPr lang="es-CO" sz="2400" dirty="0" smtClean="0">
              <a:solidFill>
                <a:schemeClr val="tx1"/>
              </a:solidFill>
            </a:endParaRPr>
          </a:p>
          <a:p>
            <a:r>
              <a:rPr lang="es-CO" sz="2400" dirty="0" err="1">
                <a:solidFill>
                  <a:schemeClr val="tx1"/>
                </a:solidFill>
              </a:rPr>
              <a:t>p</a:t>
            </a:r>
            <a:r>
              <a:rPr lang="es-CO" sz="2400" dirty="0" err="1" smtClean="0">
                <a:solidFill>
                  <a:schemeClr val="tx1"/>
                </a:solidFill>
              </a:rPr>
              <a:t>rod_alquilados</a:t>
            </a:r>
            <a:endParaRPr lang="es-CO" sz="2400" dirty="0" smtClean="0">
              <a:solidFill>
                <a:schemeClr val="tx1"/>
              </a:solidFill>
            </a:endParaRPr>
          </a:p>
        </p:txBody>
      </p:sp>
      <p:sp>
        <p:nvSpPr>
          <p:cNvPr id="6" name="Triángulo isósceles 5"/>
          <p:cNvSpPr/>
          <p:nvPr/>
        </p:nvSpPr>
        <p:spPr>
          <a:xfrm>
            <a:off x="4140390" y="3135581"/>
            <a:ext cx="327546" cy="3275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/>
          <p:cNvSpPr/>
          <p:nvPr/>
        </p:nvSpPr>
        <p:spPr>
          <a:xfrm>
            <a:off x="6107944" y="3151501"/>
            <a:ext cx="327546" cy="3275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3864599" y="4055666"/>
            <a:ext cx="2251881" cy="8052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err="1" smtClean="0">
                <a:solidFill>
                  <a:schemeClr val="tx1"/>
                </a:solidFill>
              </a:rPr>
              <a:t>Pelicula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66871" y="4863164"/>
            <a:ext cx="2251881" cy="178557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400" dirty="0">
                <a:solidFill>
                  <a:schemeClr val="tx1"/>
                </a:solidFill>
              </a:rPr>
              <a:t>g</a:t>
            </a:r>
            <a:r>
              <a:rPr lang="es-CO" sz="2400" dirty="0" smtClean="0">
                <a:solidFill>
                  <a:schemeClr val="tx1"/>
                </a:solidFill>
              </a:rPr>
              <a:t>enero</a:t>
            </a:r>
          </a:p>
          <a:p>
            <a:r>
              <a:rPr lang="es-CO" sz="2400" dirty="0" err="1" smtClean="0">
                <a:solidFill>
                  <a:schemeClr val="tx1"/>
                </a:solidFill>
              </a:rPr>
              <a:t>anio</a:t>
            </a:r>
            <a:endParaRPr lang="es-CO" sz="2400" dirty="0">
              <a:solidFill>
                <a:schemeClr val="tx1"/>
              </a:solidFill>
            </a:endParaRPr>
          </a:p>
          <a:p>
            <a:r>
              <a:rPr lang="es-CO" sz="2400" dirty="0">
                <a:solidFill>
                  <a:schemeClr val="tx1"/>
                </a:solidFill>
              </a:rPr>
              <a:t>d</a:t>
            </a:r>
            <a:r>
              <a:rPr lang="es-CO" sz="2400" dirty="0" smtClean="0">
                <a:solidFill>
                  <a:schemeClr val="tx1"/>
                </a:solidFill>
              </a:rPr>
              <a:t>irector</a:t>
            </a:r>
          </a:p>
          <a:p>
            <a:r>
              <a:rPr lang="es-CO" sz="2400" dirty="0" smtClean="0">
                <a:solidFill>
                  <a:schemeClr val="tx1"/>
                </a:solidFill>
              </a:rPr>
              <a:t>interpretes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348489" y="4055666"/>
            <a:ext cx="2251881" cy="8052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Videojuego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350761" y="4863164"/>
            <a:ext cx="2251881" cy="10463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400" dirty="0">
                <a:solidFill>
                  <a:schemeClr val="tx1"/>
                </a:solidFill>
              </a:rPr>
              <a:t>e</a:t>
            </a:r>
            <a:r>
              <a:rPr lang="es-CO" sz="2400" dirty="0" smtClean="0">
                <a:solidFill>
                  <a:schemeClr val="tx1"/>
                </a:solidFill>
              </a:rPr>
              <a:t>stilo</a:t>
            </a:r>
          </a:p>
          <a:p>
            <a:r>
              <a:rPr lang="es-CO" sz="2400" dirty="0" smtClean="0">
                <a:solidFill>
                  <a:schemeClr val="tx1"/>
                </a:solidFill>
              </a:rPr>
              <a:t>plataforma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9727141" y="2594750"/>
            <a:ext cx="2251881" cy="8052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Estilo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729413" y="3402248"/>
            <a:ext cx="2251881" cy="15221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 dirty="0" smtClean="0">
                <a:solidFill>
                  <a:schemeClr val="tx1"/>
                </a:solidFill>
              </a:rPr>
              <a:t>ACCION = 1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DEPORTE = 2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AVENTURA = 3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PUZZLE = 4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INFANTIL = 5 </a:t>
            </a:r>
          </a:p>
        </p:txBody>
      </p:sp>
      <p:sp>
        <p:nvSpPr>
          <p:cNvPr id="19" name="Rombo 18"/>
          <p:cNvSpPr/>
          <p:nvPr/>
        </p:nvSpPr>
        <p:spPr>
          <a:xfrm>
            <a:off x="3695440" y="1774208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2782" y="3242899"/>
            <a:ext cx="2251881" cy="8052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Genero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5054" y="4050397"/>
            <a:ext cx="2251881" cy="197209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 dirty="0" smtClean="0">
                <a:solidFill>
                  <a:schemeClr val="tx1"/>
                </a:solidFill>
              </a:rPr>
              <a:t>ACCION= 1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FANTASIA= 2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DRAMA = 3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AVENTURA  = 4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PUZZLE = 5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INFANTIL = 6</a:t>
            </a:r>
          </a:p>
        </p:txBody>
      </p:sp>
      <p:sp>
        <p:nvSpPr>
          <p:cNvPr id="28" name="Rombo 27"/>
          <p:cNvSpPr/>
          <p:nvPr/>
        </p:nvSpPr>
        <p:spPr>
          <a:xfrm>
            <a:off x="3532505" y="5086071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angular 29"/>
          <p:cNvCxnSpPr>
            <a:stCxn id="28" idx="1"/>
            <a:endCxn id="27" idx="3"/>
          </p:cNvCxnSpPr>
          <p:nvPr/>
        </p:nvCxnSpPr>
        <p:spPr>
          <a:xfrm rot="10800000">
            <a:off x="2326935" y="5036445"/>
            <a:ext cx="1205570" cy="1861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9" idx="1"/>
            <a:endCxn id="35" idx="3"/>
          </p:cNvCxnSpPr>
          <p:nvPr/>
        </p:nvCxnSpPr>
        <p:spPr>
          <a:xfrm rot="10800000">
            <a:off x="2323230" y="1230514"/>
            <a:ext cx="1372211" cy="680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71349" y="55311"/>
            <a:ext cx="2251881" cy="8052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err="1" smtClean="0">
                <a:solidFill>
                  <a:schemeClr val="tx1"/>
                </a:solidFill>
              </a:rPr>
              <a:t>TipoProducto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71348" y="879087"/>
            <a:ext cx="2251881" cy="70285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 dirty="0" smtClean="0">
                <a:solidFill>
                  <a:schemeClr val="tx1"/>
                </a:solidFill>
              </a:rPr>
              <a:t>PELICULA = 1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VIDEOJUEGO = 2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9729413" y="4992330"/>
            <a:ext cx="2251881" cy="8052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Plataforma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9731685" y="5799829"/>
            <a:ext cx="2251881" cy="99675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 dirty="0" smtClean="0">
                <a:solidFill>
                  <a:schemeClr val="tx1"/>
                </a:solidFill>
              </a:rPr>
              <a:t>XBOX = 1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PLAYSTATION= 2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WII= 3</a:t>
            </a:r>
          </a:p>
        </p:txBody>
      </p:sp>
      <p:sp>
        <p:nvSpPr>
          <p:cNvPr id="41" name="Rombo 40"/>
          <p:cNvSpPr/>
          <p:nvPr/>
        </p:nvSpPr>
        <p:spPr>
          <a:xfrm>
            <a:off x="6516805" y="5909481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angular 42"/>
          <p:cNvCxnSpPr>
            <a:stCxn id="40" idx="1"/>
            <a:endCxn id="41" idx="2"/>
          </p:cNvCxnSpPr>
          <p:nvPr/>
        </p:nvCxnSpPr>
        <p:spPr>
          <a:xfrm rot="10800000">
            <a:off x="6673755" y="6182437"/>
            <a:ext cx="3057931" cy="1157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mbo 43"/>
          <p:cNvSpPr/>
          <p:nvPr/>
        </p:nvSpPr>
        <p:spPr>
          <a:xfrm>
            <a:off x="8592410" y="4998801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Conector angular 45"/>
          <p:cNvCxnSpPr>
            <a:stCxn id="18" idx="1"/>
            <a:endCxn id="44" idx="3"/>
          </p:cNvCxnSpPr>
          <p:nvPr/>
        </p:nvCxnSpPr>
        <p:spPr>
          <a:xfrm rot="10800000" flipV="1">
            <a:off x="8906309" y="4163347"/>
            <a:ext cx="823105" cy="971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mbo 47"/>
          <p:cNvSpPr/>
          <p:nvPr/>
        </p:nvSpPr>
        <p:spPr>
          <a:xfrm>
            <a:off x="263853" y="6110126"/>
            <a:ext cx="281579" cy="25224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/>
          <p:cNvSpPr txBox="1"/>
          <p:nvPr/>
        </p:nvSpPr>
        <p:spPr>
          <a:xfrm>
            <a:off x="561474" y="607170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Compuesto por</a:t>
            </a:r>
            <a:endParaRPr lang="es-CO" dirty="0"/>
          </a:p>
        </p:txBody>
      </p:sp>
      <p:sp>
        <p:nvSpPr>
          <p:cNvPr id="50" name="Triángulo isósceles 49"/>
          <p:cNvSpPr/>
          <p:nvPr/>
        </p:nvSpPr>
        <p:spPr>
          <a:xfrm>
            <a:off x="233928" y="6530219"/>
            <a:ext cx="327546" cy="26636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/>
          <p:cNvSpPr txBox="1"/>
          <p:nvPr/>
        </p:nvSpPr>
        <p:spPr>
          <a:xfrm>
            <a:off x="553454" y="648077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Es un</a:t>
            </a:r>
            <a:endParaRPr lang="es-CO" dirty="0"/>
          </a:p>
        </p:txBody>
      </p:sp>
      <p:sp>
        <p:nvSpPr>
          <p:cNvPr id="52" name="Rectángulo 51"/>
          <p:cNvSpPr/>
          <p:nvPr/>
        </p:nvSpPr>
        <p:spPr>
          <a:xfrm>
            <a:off x="4047050" y="537888"/>
            <a:ext cx="2251881" cy="8052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Producto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4049322" y="1345386"/>
            <a:ext cx="2251881" cy="178557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400" dirty="0">
                <a:solidFill>
                  <a:schemeClr val="tx1"/>
                </a:solidFill>
              </a:rPr>
              <a:t>t</a:t>
            </a:r>
            <a:r>
              <a:rPr lang="es-CO" sz="2400" dirty="0" smtClean="0">
                <a:solidFill>
                  <a:schemeClr val="tx1"/>
                </a:solidFill>
              </a:rPr>
              <a:t>itulo</a:t>
            </a:r>
          </a:p>
          <a:p>
            <a:r>
              <a:rPr lang="es-CO" sz="2400" dirty="0">
                <a:solidFill>
                  <a:schemeClr val="tx1"/>
                </a:solidFill>
              </a:rPr>
              <a:t>t</a:t>
            </a:r>
            <a:r>
              <a:rPr lang="es-CO" sz="2400" dirty="0" smtClean="0">
                <a:solidFill>
                  <a:schemeClr val="tx1"/>
                </a:solidFill>
              </a:rPr>
              <a:t>ipo</a:t>
            </a:r>
          </a:p>
          <a:p>
            <a:r>
              <a:rPr lang="es-CO" sz="2400" dirty="0" err="1" smtClean="0">
                <a:solidFill>
                  <a:schemeClr val="tx1"/>
                </a:solidFill>
              </a:rPr>
              <a:t>precio_alquiler</a:t>
            </a:r>
            <a:endParaRPr lang="es-CO" sz="2400" dirty="0" smtClean="0">
              <a:solidFill>
                <a:schemeClr val="tx1"/>
              </a:solidFill>
            </a:endParaRPr>
          </a:p>
          <a:p>
            <a:r>
              <a:rPr lang="es-CO" sz="2400" dirty="0" err="1" smtClean="0">
                <a:solidFill>
                  <a:schemeClr val="tx1"/>
                </a:solidFill>
              </a:rPr>
              <a:t>plazo_alquiler</a:t>
            </a:r>
            <a:endParaRPr lang="es-CO" sz="2400" dirty="0" smtClean="0">
              <a:solidFill>
                <a:schemeClr val="tx1"/>
              </a:solidFill>
            </a:endParaRPr>
          </a:p>
          <a:p>
            <a:r>
              <a:rPr lang="es-CO" sz="2400" dirty="0">
                <a:solidFill>
                  <a:schemeClr val="tx1"/>
                </a:solidFill>
              </a:rPr>
              <a:t>a</a:t>
            </a:r>
            <a:r>
              <a:rPr lang="es-CO" sz="2400" dirty="0" smtClean="0">
                <a:solidFill>
                  <a:schemeClr val="tx1"/>
                </a:solidFill>
              </a:rPr>
              <a:t>lquilado</a:t>
            </a:r>
          </a:p>
        </p:txBody>
      </p:sp>
      <p:cxnSp>
        <p:nvCxnSpPr>
          <p:cNvPr id="59" name="Conector angular 58"/>
          <p:cNvCxnSpPr>
            <a:stCxn id="6" idx="3"/>
            <a:endCxn id="8" idx="0"/>
          </p:cNvCxnSpPr>
          <p:nvPr/>
        </p:nvCxnSpPr>
        <p:spPr>
          <a:xfrm rot="16200000" flipH="1">
            <a:off x="4351082" y="3416208"/>
            <a:ext cx="592538" cy="6863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7" idx="3"/>
            <a:endCxn id="10" idx="0"/>
          </p:cNvCxnSpPr>
          <p:nvPr/>
        </p:nvCxnSpPr>
        <p:spPr>
          <a:xfrm rot="16200000" flipH="1">
            <a:off x="6584764" y="3166000"/>
            <a:ext cx="576618" cy="120271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/>
          <p:cNvSpPr/>
          <p:nvPr/>
        </p:nvSpPr>
        <p:spPr>
          <a:xfrm>
            <a:off x="9390452" y="30308"/>
            <a:ext cx="2251881" cy="8052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Factura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392724" y="835526"/>
            <a:ext cx="2251881" cy="16927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400" dirty="0">
                <a:solidFill>
                  <a:schemeClr val="tx1"/>
                </a:solidFill>
              </a:rPr>
              <a:t>c</a:t>
            </a:r>
            <a:r>
              <a:rPr lang="es-CO" sz="2400" dirty="0" smtClean="0">
                <a:solidFill>
                  <a:schemeClr val="tx1"/>
                </a:solidFill>
              </a:rPr>
              <a:t>liente</a:t>
            </a:r>
          </a:p>
          <a:p>
            <a:r>
              <a:rPr lang="es-CO" sz="2400" dirty="0">
                <a:solidFill>
                  <a:schemeClr val="tx1"/>
                </a:solidFill>
              </a:rPr>
              <a:t>p</a:t>
            </a:r>
            <a:r>
              <a:rPr lang="es-CO" sz="2400" dirty="0" smtClean="0">
                <a:solidFill>
                  <a:schemeClr val="tx1"/>
                </a:solidFill>
              </a:rPr>
              <a:t>roductos</a:t>
            </a:r>
          </a:p>
          <a:p>
            <a:r>
              <a:rPr lang="es-CO" sz="2400" dirty="0" err="1" smtClean="0">
                <a:solidFill>
                  <a:schemeClr val="tx1"/>
                </a:solidFill>
              </a:rPr>
              <a:t>fecha_alquiler</a:t>
            </a:r>
            <a:endParaRPr lang="es-CO" sz="2400" dirty="0" smtClean="0">
              <a:solidFill>
                <a:schemeClr val="tx1"/>
              </a:solidFill>
            </a:endParaRPr>
          </a:p>
          <a:p>
            <a:r>
              <a:rPr lang="es-CO" sz="2400" dirty="0" err="1">
                <a:solidFill>
                  <a:schemeClr val="tx1"/>
                </a:solidFill>
              </a:rPr>
              <a:t>f</a:t>
            </a:r>
            <a:r>
              <a:rPr lang="es-CO" sz="2400" dirty="0" err="1" smtClean="0">
                <a:solidFill>
                  <a:schemeClr val="tx1"/>
                </a:solidFill>
              </a:rPr>
              <a:t>echa_devoluc</a:t>
            </a:r>
            <a:endParaRPr lang="es-CO" sz="2400" dirty="0" smtClean="0">
              <a:solidFill>
                <a:schemeClr val="tx1"/>
              </a:solidFill>
            </a:endParaRPr>
          </a:p>
          <a:p>
            <a:r>
              <a:rPr lang="es-CO" sz="2400" dirty="0" smtClean="0">
                <a:solidFill>
                  <a:schemeClr val="tx1"/>
                </a:solidFill>
              </a:rPr>
              <a:t>importe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79371" y="1635460"/>
            <a:ext cx="2251881" cy="8052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Alquilado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81643" y="2442958"/>
            <a:ext cx="2251881" cy="70285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 dirty="0" smtClean="0">
                <a:solidFill>
                  <a:schemeClr val="tx1"/>
                </a:solidFill>
              </a:rPr>
              <a:t>SI = true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NO = false</a:t>
            </a:r>
          </a:p>
        </p:txBody>
      </p:sp>
      <p:sp>
        <p:nvSpPr>
          <p:cNvPr id="71" name="Rombo 70"/>
          <p:cNvSpPr/>
          <p:nvPr/>
        </p:nvSpPr>
        <p:spPr>
          <a:xfrm>
            <a:off x="9108838" y="1258342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Rombo 71"/>
          <p:cNvSpPr/>
          <p:nvPr/>
        </p:nvSpPr>
        <p:spPr>
          <a:xfrm>
            <a:off x="9082774" y="848909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4" name="Conector angular 73"/>
          <p:cNvCxnSpPr>
            <a:stCxn id="72" idx="1"/>
            <a:endCxn id="5" idx="3"/>
          </p:cNvCxnSpPr>
          <p:nvPr/>
        </p:nvCxnSpPr>
        <p:spPr>
          <a:xfrm rot="10800000" flipV="1">
            <a:off x="8830962" y="985386"/>
            <a:ext cx="251813" cy="7516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endCxn id="71" idx="2"/>
          </p:cNvCxnSpPr>
          <p:nvPr/>
        </p:nvCxnSpPr>
        <p:spPr>
          <a:xfrm flipV="1">
            <a:off x="6271716" y="1531297"/>
            <a:ext cx="2994071" cy="13440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mbo 81"/>
          <p:cNvSpPr/>
          <p:nvPr/>
        </p:nvSpPr>
        <p:spPr>
          <a:xfrm>
            <a:off x="3719504" y="2841008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4" name="Conector angular 83"/>
          <p:cNvCxnSpPr>
            <a:stCxn id="69" idx="3"/>
            <a:endCxn id="82" idx="1"/>
          </p:cNvCxnSpPr>
          <p:nvPr/>
        </p:nvCxnSpPr>
        <p:spPr>
          <a:xfrm>
            <a:off x="2333524" y="2794385"/>
            <a:ext cx="1385980" cy="18310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/>
          <p:cNvSpPr txBox="1"/>
          <p:nvPr/>
        </p:nvSpPr>
        <p:spPr>
          <a:xfrm>
            <a:off x="2496719" y="-47800"/>
            <a:ext cx="3009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Diagrama de Clases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3336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592850" y="919071"/>
            <a:ext cx="2251881" cy="4787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Cliente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595122" y="1389690"/>
            <a:ext cx="2251881" cy="178557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chemeClr val="tx1"/>
                </a:solidFill>
              </a:rPr>
              <a:t>+</a:t>
            </a:r>
            <a:r>
              <a:rPr lang="es-CO" dirty="0" err="1" smtClean="0">
                <a:solidFill>
                  <a:schemeClr val="tx1"/>
                </a:solidFill>
              </a:rPr>
              <a:t>num_cliente</a:t>
            </a:r>
            <a:endParaRPr lang="es-CO" dirty="0" smtClean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+nombre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+</a:t>
            </a:r>
            <a:r>
              <a:rPr lang="es-CO" dirty="0" err="1" smtClean="0">
                <a:solidFill>
                  <a:schemeClr val="tx1"/>
                </a:solidFill>
              </a:rPr>
              <a:t>direccion</a:t>
            </a:r>
            <a:endParaRPr lang="es-CO" dirty="0" smtClean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+</a:t>
            </a:r>
            <a:r>
              <a:rPr lang="es-CO" dirty="0" err="1" smtClean="0">
                <a:solidFill>
                  <a:schemeClr val="tx1"/>
                </a:solidFill>
              </a:rPr>
              <a:t>telefono</a:t>
            </a:r>
            <a:endParaRPr lang="es-CO" dirty="0" smtClean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+</a:t>
            </a:r>
            <a:r>
              <a:rPr lang="es-CO" dirty="0" err="1" smtClean="0">
                <a:solidFill>
                  <a:schemeClr val="tx1"/>
                </a:solidFill>
              </a:rPr>
              <a:t>prod_alquilados</a:t>
            </a:r>
            <a:endParaRPr lang="es-CO" dirty="0" smtClean="0">
              <a:solidFill>
                <a:schemeClr val="tx1"/>
              </a:solidFill>
            </a:endParaRPr>
          </a:p>
        </p:txBody>
      </p:sp>
      <p:sp>
        <p:nvSpPr>
          <p:cNvPr id="6" name="Triángulo isósceles 5"/>
          <p:cNvSpPr/>
          <p:nvPr/>
        </p:nvSpPr>
        <p:spPr>
          <a:xfrm>
            <a:off x="4587739" y="3694770"/>
            <a:ext cx="327546" cy="3275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/>
          <p:cNvSpPr/>
          <p:nvPr/>
        </p:nvSpPr>
        <p:spPr>
          <a:xfrm>
            <a:off x="5519127" y="3694771"/>
            <a:ext cx="327546" cy="3275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3256320" y="4456717"/>
            <a:ext cx="2251881" cy="4787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solidFill>
                  <a:schemeClr val="tx1"/>
                </a:solidFill>
              </a:rPr>
              <a:t>Pelicula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257275" y="4943374"/>
            <a:ext cx="2251881" cy="117537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chemeClr val="tx1"/>
                </a:solidFill>
              </a:rPr>
              <a:t>+genero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+</a:t>
            </a:r>
            <a:r>
              <a:rPr lang="es-CO" dirty="0" err="1" smtClean="0">
                <a:solidFill>
                  <a:schemeClr val="tx1"/>
                </a:solidFill>
              </a:rPr>
              <a:t>anio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+director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+interpretes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915355" y="4440675"/>
            <a:ext cx="2251881" cy="4787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Videojuego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917627" y="4927333"/>
            <a:ext cx="2251881" cy="8525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chemeClr val="tx1"/>
                </a:solidFill>
              </a:rPr>
              <a:t>+estilo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+plataforma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9727141" y="3172263"/>
            <a:ext cx="2251881" cy="4787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Estilo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729413" y="3658920"/>
            <a:ext cx="2251881" cy="15221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 dirty="0" smtClean="0">
                <a:solidFill>
                  <a:schemeClr val="tx1"/>
                </a:solidFill>
              </a:rPr>
              <a:t>ACCION = 1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DEPORTE = 2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AVENTURA = 3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PUZZLE = 4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INFANTIL = 5 </a:t>
            </a:r>
          </a:p>
        </p:txBody>
      </p:sp>
      <p:sp>
        <p:nvSpPr>
          <p:cNvPr id="19" name="Rombo 18"/>
          <p:cNvSpPr/>
          <p:nvPr/>
        </p:nvSpPr>
        <p:spPr>
          <a:xfrm>
            <a:off x="3695440" y="1565662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2782" y="3258942"/>
            <a:ext cx="2251881" cy="4787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Genero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5054" y="3745599"/>
            <a:ext cx="2251881" cy="197209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 dirty="0" smtClean="0">
                <a:solidFill>
                  <a:schemeClr val="tx1"/>
                </a:solidFill>
              </a:rPr>
              <a:t>ACCION= 1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FANTASIA= 2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DRAMA = 3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AVENTURA  = 4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PUZZLE = 5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INFANTIL = 6</a:t>
            </a:r>
          </a:p>
        </p:txBody>
      </p:sp>
      <p:sp>
        <p:nvSpPr>
          <p:cNvPr id="28" name="Rombo 27"/>
          <p:cNvSpPr/>
          <p:nvPr/>
        </p:nvSpPr>
        <p:spPr>
          <a:xfrm>
            <a:off x="2938951" y="5310659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angular 29"/>
          <p:cNvCxnSpPr>
            <a:stCxn id="28" idx="1"/>
            <a:endCxn id="27" idx="3"/>
          </p:cNvCxnSpPr>
          <p:nvPr/>
        </p:nvCxnSpPr>
        <p:spPr>
          <a:xfrm rot="10800000">
            <a:off x="2326935" y="4731647"/>
            <a:ext cx="612016" cy="71549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9" idx="1"/>
            <a:endCxn id="35" idx="3"/>
          </p:cNvCxnSpPr>
          <p:nvPr/>
        </p:nvCxnSpPr>
        <p:spPr>
          <a:xfrm rot="10800000">
            <a:off x="2323230" y="893632"/>
            <a:ext cx="1372211" cy="8085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71349" y="55311"/>
            <a:ext cx="2251881" cy="4950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solidFill>
                  <a:schemeClr val="tx1"/>
                </a:solidFill>
              </a:rPr>
              <a:t>TipoProducto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71348" y="542205"/>
            <a:ext cx="2251881" cy="70285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chemeClr val="tx1"/>
                </a:solidFill>
              </a:rPr>
              <a:t>PELICULA = 1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VIDEOJUEGO = 2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9729413" y="5329213"/>
            <a:ext cx="2251881" cy="4787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Plataforma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9731685" y="5799829"/>
            <a:ext cx="2251881" cy="99675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 dirty="0" smtClean="0">
                <a:solidFill>
                  <a:schemeClr val="tx1"/>
                </a:solidFill>
              </a:rPr>
              <a:t>XBOX = 1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PLAYSTATION= 2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WII= 3</a:t>
            </a:r>
          </a:p>
        </p:txBody>
      </p:sp>
      <p:sp>
        <p:nvSpPr>
          <p:cNvPr id="41" name="Rombo 40"/>
          <p:cNvSpPr/>
          <p:nvPr/>
        </p:nvSpPr>
        <p:spPr>
          <a:xfrm>
            <a:off x="8167236" y="5496706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angular 42"/>
          <p:cNvCxnSpPr>
            <a:stCxn id="40" idx="1"/>
            <a:endCxn id="41" idx="3"/>
          </p:cNvCxnSpPr>
          <p:nvPr/>
        </p:nvCxnSpPr>
        <p:spPr>
          <a:xfrm rot="10800000">
            <a:off x="8481135" y="5633185"/>
            <a:ext cx="1250551" cy="665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mbo 43"/>
          <p:cNvSpPr/>
          <p:nvPr/>
        </p:nvSpPr>
        <p:spPr>
          <a:xfrm>
            <a:off x="8167236" y="5132696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Conector angular 45"/>
          <p:cNvCxnSpPr>
            <a:stCxn id="18" idx="1"/>
            <a:endCxn id="44" idx="3"/>
          </p:cNvCxnSpPr>
          <p:nvPr/>
        </p:nvCxnSpPr>
        <p:spPr>
          <a:xfrm rot="10800000" flipV="1">
            <a:off x="8481135" y="4420018"/>
            <a:ext cx="1248279" cy="8491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mbo 47"/>
          <p:cNvSpPr/>
          <p:nvPr/>
        </p:nvSpPr>
        <p:spPr>
          <a:xfrm>
            <a:off x="263853" y="6110126"/>
            <a:ext cx="281579" cy="25224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/>
          <p:cNvSpPr txBox="1"/>
          <p:nvPr/>
        </p:nvSpPr>
        <p:spPr>
          <a:xfrm>
            <a:off x="561474" y="607170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Compuesto por</a:t>
            </a:r>
            <a:endParaRPr lang="es-CO" dirty="0"/>
          </a:p>
        </p:txBody>
      </p:sp>
      <p:sp>
        <p:nvSpPr>
          <p:cNvPr id="50" name="Triángulo isósceles 49"/>
          <p:cNvSpPr/>
          <p:nvPr/>
        </p:nvSpPr>
        <p:spPr>
          <a:xfrm>
            <a:off x="233928" y="6530219"/>
            <a:ext cx="327546" cy="26636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/>
          <p:cNvSpPr txBox="1"/>
          <p:nvPr/>
        </p:nvSpPr>
        <p:spPr>
          <a:xfrm>
            <a:off x="553454" y="648077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Es un</a:t>
            </a:r>
            <a:endParaRPr lang="es-CO" dirty="0"/>
          </a:p>
        </p:txBody>
      </p:sp>
      <p:sp>
        <p:nvSpPr>
          <p:cNvPr id="52" name="Rectángulo 51"/>
          <p:cNvSpPr/>
          <p:nvPr/>
        </p:nvSpPr>
        <p:spPr>
          <a:xfrm>
            <a:off x="4047050" y="586015"/>
            <a:ext cx="2251881" cy="4787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Producto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4049322" y="1056630"/>
            <a:ext cx="2251881" cy="178557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chemeClr val="tx1"/>
                </a:solidFill>
              </a:rPr>
              <a:t>+titulo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+tipo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+</a:t>
            </a:r>
            <a:r>
              <a:rPr lang="es-CO" dirty="0" err="1" smtClean="0">
                <a:solidFill>
                  <a:schemeClr val="tx1"/>
                </a:solidFill>
              </a:rPr>
              <a:t>precio_alquiler</a:t>
            </a:r>
            <a:endParaRPr lang="es-CO" dirty="0" smtClean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+</a:t>
            </a:r>
            <a:r>
              <a:rPr lang="es-CO" dirty="0" err="1" smtClean="0">
                <a:solidFill>
                  <a:schemeClr val="tx1"/>
                </a:solidFill>
              </a:rPr>
              <a:t>plazo_alquiler</a:t>
            </a:r>
            <a:endParaRPr lang="es-CO" dirty="0" smtClean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+alquilado</a:t>
            </a:r>
          </a:p>
        </p:txBody>
      </p:sp>
      <p:cxnSp>
        <p:nvCxnSpPr>
          <p:cNvPr id="59" name="Conector angular 58"/>
          <p:cNvCxnSpPr>
            <a:stCxn id="6" idx="3"/>
            <a:endCxn id="8" idx="0"/>
          </p:cNvCxnSpPr>
          <p:nvPr/>
        </p:nvCxnSpPr>
        <p:spPr>
          <a:xfrm rot="5400000">
            <a:off x="4349687" y="4054892"/>
            <a:ext cx="434400" cy="3692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7" idx="3"/>
            <a:endCxn id="10" idx="0"/>
          </p:cNvCxnSpPr>
          <p:nvPr/>
        </p:nvCxnSpPr>
        <p:spPr>
          <a:xfrm rot="16200000" flipH="1">
            <a:off x="6152920" y="3552298"/>
            <a:ext cx="418357" cy="13583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/>
          <p:cNvSpPr/>
          <p:nvPr/>
        </p:nvSpPr>
        <p:spPr>
          <a:xfrm>
            <a:off x="9392724" y="30309"/>
            <a:ext cx="2249609" cy="4787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Factura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392724" y="514686"/>
            <a:ext cx="2251881" cy="16927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chemeClr val="tx1"/>
                </a:solidFill>
              </a:rPr>
              <a:t>+productos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+cliente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+</a:t>
            </a:r>
            <a:r>
              <a:rPr lang="es-CO" dirty="0" err="1" smtClean="0">
                <a:solidFill>
                  <a:schemeClr val="tx1"/>
                </a:solidFill>
              </a:rPr>
              <a:t>fecha_alquiler</a:t>
            </a:r>
            <a:endParaRPr lang="es-CO" dirty="0" smtClean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+</a:t>
            </a:r>
            <a:r>
              <a:rPr lang="es-CO" dirty="0" err="1" smtClean="0">
                <a:solidFill>
                  <a:schemeClr val="tx1"/>
                </a:solidFill>
              </a:rPr>
              <a:t>fecha_devoluc</a:t>
            </a:r>
            <a:endParaRPr lang="es-CO" dirty="0" smtClean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+importe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79371" y="1426915"/>
            <a:ext cx="2251881" cy="4787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Alquilado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81643" y="1913572"/>
            <a:ext cx="2251881" cy="70285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 dirty="0" smtClean="0">
                <a:solidFill>
                  <a:schemeClr val="tx1"/>
                </a:solidFill>
              </a:rPr>
              <a:t>SI = true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NO = false</a:t>
            </a:r>
          </a:p>
        </p:txBody>
      </p:sp>
      <p:sp>
        <p:nvSpPr>
          <p:cNvPr id="71" name="Rombo 70"/>
          <p:cNvSpPr/>
          <p:nvPr/>
        </p:nvSpPr>
        <p:spPr>
          <a:xfrm>
            <a:off x="9092796" y="985628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Rombo 71"/>
          <p:cNvSpPr/>
          <p:nvPr/>
        </p:nvSpPr>
        <p:spPr>
          <a:xfrm>
            <a:off x="9082774" y="688489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4" name="Conector angular 73"/>
          <p:cNvCxnSpPr>
            <a:stCxn id="71" idx="2"/>
            <a:endCxn id="5" idx="3"/>
          </p:cNvCxnSpPr>
          <p:nvPr/>
        </p:nvCxnSpPr>
        <p:spPr>
          <a:xfrm rot="5400000">
            <a:off x="8536427" y="1569159"/>
            <a:ext cx="1023895" cy="4027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stCxn id="52" idx="3"/>
            <a:endCxn id="72" idx="1"/>
          </p:cNvCxnSpPr>
          <p:nvPr/>
        </p:nvCxnSpPr>
        <p:spPr>
          <a:xfrm flipV="1">
            <a:off x="6298931" y="824967"/>
            <a:ext cx="2783843" cy="4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mbo 81"/>
          <p:cNvSpPr/>
          <p:nvPr/>
        </p:nvSpPr>
        <p:spPr>
          <a:xfrm>
            <a:off x="3719504" y="2407874"/>
            <a:ext cx="313898" cy="2729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4" name="Conector angular 83"/>
          <p:cNvCxnSpPr>
            <a:stCxn id="69" idx="3"/>
            <a:endCxn id="82" idx="1"/>
          </p:cNvCxnSpPr>
          <p:nvPr/>
        </p:nvCxnSpPr>
        <p:spPr>
          <a:xfrm>
            <a:off x="2333524" y="2264999"/>
            <a:ext cx="1385980" cy="2793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/>
          <p:cNvSpPr txBox="1"/>
          <p:nvPr/>
        </p:nvSpPr>
        <p:spPr>
          <a:xfrm>
            <a:off x="2496719" y="-47800"/>
            <a:ext cx="3009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Diagrama de Clases</a:t>
            </a:r>
            <a:endParaRPr lang="es-CO" sz="2800" dirty="0"/>
          </a:p>
        </p:txBody>
      </p:sp>
      <p:sp>
        <p:nvSpPr>
          <p:cNvPr id="60" name="Rectángulo 59"/>
          <p:cNvSpPr/>
          <p:nvPr/>
        </p:nvSpPr>
        <p:spPr>
          <a:xfrm>
            <a:off x="3251885" y="6106351"/>
            <a:ext cx="2251881" cy="7516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err="1" smtClean="0">
                <a:solidFill>
                  <a:schemeClr val="tx1"/>
                </a:solidFill>
              </a:rPr>
              <a:t>agregarIntp</a:t>
            </a:r>
            <a:r>
              <a:rPr lang="es-CO" dirty="0" smtClean="0">
                <a:solidFill>
                  <a:schemeClr val="tx1"/>
                </a:solidFill>
              </a:rPr>
              <a:t>(</a:t>
            </a:r>
            <a:r>
              <a:rPr lang="es-CO" dirty="0" err="1" smtClean="0">
                <a:solidFill>
                  <a:schemeClr val="tx1"/>
                </a:solidFill>
              </a:rPr>
              <a:t>pos,elem</a:t>
            </a:r>
            <a:r>
              <a:rPr lang="es-CO" dirty="0" smtClean="0">
                <a:solidFill>
                  <a:schemeClr val="tx1"/>
                </a:solidFill>
              </a:rPr>
              <a:t>)</a:t>
            </a:r>
          </a:p>
          <a:p>
            <a:r>
              <a:rPr lang="es-CO" dirty="0" err="1" smtClean="0">
                <a:solidFill>
                  <a:schemeClr val="tx1"/>
                </a:solidFill>
              </a:rPr>
              <a:t>obtenerIntp</a:t>
            </a:r>
            <a:r>
              <a:rPr lang="es-CO" dirty="0" smtClean="0">
                <a:solidFill>
                  <a:schemeClr val="tx1"/>
                </a:solidFill>
              </a:rPr>
              <a:t>(pos)</a:t>
            </a:r>
          </a:p>
          <a:p>
            <a:r>
              <a:rPr lang="es-CO" dirty="0" err="1" smtClean="0">
                <a:solidFill>
                  <a:schemeClr val="tx1"/>
                </a:solidFill>
              </a:rPr>
              <a:t>obtenerLongitud</a:t>
            </a:r>
            <a:r>
              <a:rPr lang="es-CO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926233" y="5769661"/>
            <a:ext cx="2241003" cy="9937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 smtClean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9406694" y="2215365"/>
            <a:ext cx="2235639" cy="8968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err="1" smtClean="0">
                <a:solidFill>
                  <a:schemeClr val="tx1"/>
                </a:solidFill>
              </a:rPr>
              <a:t>alquilarProd</a:t>
            </a:r>
            <a:r>
              <a:rPr lang="es-CO" dirty="0" smtClean="0">
                <a:solidFill>
                  <a:schemeClr val="tx1"/>
                </a:solidFill>
              </a:rPr>
              <a:t>(</a:t>
            </a:r>
            <a:r>
              <a:rPr lang="es-CO" dirty="0" err="1" smtClean="0">
                <a:solidFill>
                  <a:schemeClr val="tx1"/>
                </a:solidFill>
              </a:rPr>
              <a:t>num</a:t>
            </a:r>
            <a:r>
              <a:rPr lang="es-CO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4047050" y="2840778"/>
            <a:ext cx="2256511" cy="85647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chemeClr val="tx1"/>
                </a:solidFill>
              </a:rPr>
              <a:t>listar()</a:t>
            </a:r>
          </a:p>
          <a:p>
            <a:r>
              <a:rPr lang="es-CO" dirty="0" err="1" smtClean="0">
                <a:solidFill>
                  <a:schemeClr val="tx1"/>
                </a:solidFill>
              </a:rPr>
              <a:t>mostrarFicha</a:t>
            </a:r>
            <a:r>
              <a:rPr lang="es-CO" dirty="0" smtClean="0">
                <a:solidFill>
                  <a:schemeClr val="tx1"/>
                </a:solidFill>
              </a:rPr>
              <a:t>(</a:t>
            </a:r>
            <a:r>
              <a:rPr lang="es-CO" dirty="0" err="1" smtClean="0">
                <a:solidFill>
                  <a:schemeClr val="tx1"/>
                </a:solidFill>
              </a:rPr>
              <a:t>num</a:t>
            </a:r>
            <a:r>
              <a:rPr lang="es-CO" dirty="0" smtClean="0">
                <a:solidFill>
                  <a:schemeClr val="tx1"/>
                </a:solidFill>
              </a:rPr>
              <a:t>)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agregar()</a:t>
            </a:r>
            <a:endParaRPr lang="es-CO" dirty="0" smtClean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6592850" y="3176192"/>
            <a:ext cx="2251881" cy="8960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chemeClr val="tx1"/>
                </a:solidFill>
              </a:rPr>
              <a:t>listar()</a:t>
            </a:r>
          </a:p>
          <a:p>
            <a:r>
              <a:rPr lang="es-CO" dirty="0" err="1" smtClean="0">
                <a:solidFill>
                  <a:schemeClr val="tx1"/>
                </a:solidFill>
              </a:rPr>
              <a:t>mostrarFicha</a:t>
            </a:r>
            <a:r>
              <a:rPr lang="es-CO" dirty="0" smtClean="0">
                <a:solidFill>
                  <a:schemeClr val="tx1"/>
                </a:solidFill>
              </a:rPr>
              <a:t>(</a:t>
            </a:r>
            <a:r>
              <a:rPr lang="es-CO" dirty="0" err="1" smtClean="0">
                <a:solidFill>
                  <a:schemeClr val="tx1"/>
                </a:solidFill>
              </a:rPr>
              <a:t>num</a:t>
            </a:r>
            <a:r>
              <a:rPr lang="es-CO" dirty="0" smtClean="0">
                <a:solidFill>
                  <a:schemeClr val="tx1"/>
                </a:solidFill>
              </a:rPr>
              <a:t>)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agregar()</a:t>
            </a:r>
          </a:p>
        </p:txBody>
      </p:sp>
    </p:spTree>
    <p:extLst>
      <p:ext uri="{BB962C8B-B14F-4D97-AF65-F5344CB8AC3E}">
        <p14:creationId xmlns:p14="http://schemas.microsoft.com/office/powerpoint/2010/main" val="2069360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225</Words>
  <Application>Microsoft Office PowerPoint</Application>
  <PresentationFormat>Panorámica</PresentationFormat>
  <Paragraphs>114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GUAYACANES</dc:creator>
  <cp:lastModifiedBy>GUAYACANES</cp:lastModifiedBy>
  <cp:revision>12</cp:revision>
  <dcterms:created xsi:type="dcterms:W3CDTF">2016-07-05T14:01:02Z</dcterms:created>
  <dcterms:modified xsi:type="dcterms:W3CDTF">2016-07-06T16:14:40Z</dcterms:modified>
</cp:coreProperties>
</file>