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4116E3-DE00-4C58-B5B5-AFCDF2DCC321}">
  <a:tblStyle styleId="{774116E3-DE00-4C58-B5B5-AFCDF2DCC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d44d07d65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d44d07d65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d44d07d65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d44d07d65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44d07d65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44d07d65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44d07d6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44d07d6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44d07d6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d44d07d6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d44d07d6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d44d07d6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d44d07d65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d44d07d65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d44d07d65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d44d07d6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44d07d65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44d07d65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d44d07d65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d44d07d65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44d07d65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44d07d65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16-Bit Barrel Shifter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Group members: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Char char="●"/>
            </a:pPr>
            <a:r>
              <a:rPr lang="en" sz="1800">
                <a:solidFill>
                  <a:schemeClr val="lt1"/>
                </a:solidFill>
              </a:rPr>
              <a:t>Miguel Alcala 20%</a:t>
            </a:r>
            <a:endParaRPr sz="1800">
              <a:solidFill>
                <a:schemeClr val="lt1"/>
              </a:solidFill>
            </a:endParaRPr>
          </a:p>
          <a:p>
            <a:pPr indent="-342900" lvl="0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●"/>
            </a:pPr>
            <a:r>
              <a:rPr lang="en" sz="1800">
                <a:solidFill>
                  <a:schemeClr val="lt1"/>
                </a:solidFill>
              </a:rPr>
              <a:t>Bryan Arciniega 20%</a:t>
            </a:r>
            <a:endParaRPr sz="1800">
              <a:solidFill>
                <a:schemeClr val="lt1"/>
              </a:solidFill>
            </a:endParaRPr>
          </a:p>
          <a:p>
            <a:pPr indent="-342900" lvl="0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Char char="●"/>
            </a:pPr>
            <a:r>
              <a:rPr lang="en" sz="1800">
                <a:solidFill>
                  <a:srgbClr val="FFFFFF"/>
                </a:solidFill>
              </a:rPr>
              <a:t>Armen Barseghyan 20%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Char char="●"/>
            </a:pPr>
            <a:r>
              <a:rPr lang="en" sz="1800">
                <a:solidFill>
                  <a:srgbClr val="FFFFFF"/>
                </a:solidFill>
              </a:rPr>
              <a:t>Sahaj Bhakta 20%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Char char="●"/>
            </a:pPr>
            <a:r>
              <a:rPr lang="en" sz="1800">
                <a:solidFill>
                  <a:srgbClr val="FFFFFF"/>
                </a:solidFill>
              </a:rPr>
              <a:t>Richard Chear 20%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Segment Display</a:t>
            </a:r>
            <a:endParaRPr/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Single display represents up to 4 bits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In total we can display 16 bits from switches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Numbers displayed are changed based on the bits being rotated or shifted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ctrTitle"/>
          </p:nvPr>
        </p:nvSpPr>
        <p:spPr>
          <a:xfrm>
            <a:off x="1275143" y="-219728"/>
            <a:ext cx="6593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318" name="Google Shape;318;p29"/>
          <p:cNvSpPr txBox="1"/>
          <p:nvPr>
            <p:ph idx="1" type="subTitle"/>
          </p:nvPr>
        </p:nvSpPr>
        <p:spPr>
          <a:xfrm>
            <a:off x="1436268" y="2170778"/>
            <a:ext cx="65937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>
                <a:solidFill>
                  <a:schemeClr val="lt1"/>
                </a:solidFill>
              </a:rPr>
              <a:t>Tried simulating all corner cases for the input of the barrel shifter.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ctrTitle"/>
          </p:nvPr>
        </p:nvSpPr>
        <p:spPr>
          <a:xfrm>
            <a:off x="1455568" y="127672"/>
            <a:ext cx="6593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4" name="Google Shape;324;p30"/>
          <p:cNvSpPr txBox="1"/>
          <p:nvPr>
            <p:ph idx="1" type="subTitle"/>
          </p:nvPr>
        </p:nvSpPr>
        <p:spPr>
          <a:xfrm>
            <a:off x="1407318" y="2257628"/>
            <a:ext cx="65937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>
                <a:solidFill>
                  <a:schemeClr val="lt1"/>
                </a:solidFill>
              </a:rPr>
              <a:t>This lab required </a:t>
            </a:r>
            <a:r>
              <a:rPr lang="en">
                <a:solidFill>
                  <a:schemeClr val="lt1"/>
                </a:solidFill>
              </a:rPr>
              <a:t>a lot</a:t>
            </a:r>
            <a:r>
              <a:rPr lang="en">
                <a:solidFill>
                  <a:schemeClr val="lt1"/>
                </a:solidFill>
              </a:rPr>
              <a:t> of knowledge from our previous labs</a:t>
            </a:r>
            <a:endParaRPr>
              <a:solidFill>
                <a:schemeClr val="lt1"/>
              </a:solidFill>
            </a:endParaRPr>
          </a:p>
          <a:p>
            <a: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Shifting, registers, timing, seven </a:t>
            </a:r>
            <a:r>
              <a:rPr lang="en"/>
              <a:t>segment</a:t>
            </a:r>
            <a:r>
              <a:rPr lang="en"/>
              <a:t> display, etc.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>
                <a:solidFill>
                  <a:schemeClr val="lt1"/>
                </a:solidFill>
              </a:rPr>
              <a:t>We faced challenges in our design process </a:t>
            </a:r>
            <a:endParaRPr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>
                <a:solidFill>
                  <a:schemeClr val="lt1"/>
                </a:solidFill>
              </a:rPr>
              <a:t>Needed to implement creativity and concepts from prior experiments to tackle problems</a:t>
            </a:r>
            <a:endParaRPr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>
                <a:solidFill>
                  <a:schemeClr val="lt1"/>
                </a:solidFill>
              </a:rPr>
              <a:t>We managed to get everything to work for the lab, except the testbench.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56060" y="283414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Barrel Shifter Behavior</a:t>
            </a:r>
            <a:endParaRPr sz="1900"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907934" y="1353190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barrel shifter inputs a 16-bit number &amp; outputs a new value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(Mode) Manual or Automatic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(Operation) Shift or Rotate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(Direction) Left or Right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Additional two switches control the amount of shift and rotation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Displays the value onto 4 seven segments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Challenge Faced in Design Process</a:t>
            </a:r>
            <a:endParaRPr sz="1900"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48" name="Google Shape;248;p21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enough switches to perform ALL operations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input value is 16 bit and we have 16 switches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Need switches for shift, rotate, and the numbers of bit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50" name="Google Shape;250;p21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500"/>
              <a:t>Create a register between the 16 bits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300"/>
              <a:t>Store value of first four switches (binary input to barrel shifter)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500"/>
              <a:t>Implemented a pair of switches to select which 4 bits to manipulate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Remaining switches dedicated to mode, operation, and amount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Components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7072925" y="2148950"/>
            <a:ext cx="16041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r>
              <a:rPr lang="en"/>
              <a:t> 15-</a:t>
            </a:r>
            <a:r>
              <a:rPr lang="en"/>
              <a:t>16: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or Automatic M</a:t>
            </a:r>
            <a:r>
              <a:rPr lang="en"/>
              <a:t>ode</a:t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5211000" y="2148950"/>
            <a:ext cx="16812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 13-14: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or Rotate;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or Right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517475" y="2148950"/>
            <a:ext cx="16041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 8-11: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Shift/rotate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</a:t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1823950" y="2148950"/>
            <a:ext cx="16041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 5-6: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which 4 bit begin provided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130425" y="2148950"/>
            <a:ext cx="16041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 1-4: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input to the barrel shifter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2519875" y="4231900"/>
            <a:ext cx="3742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*Switches 7 &amp; 12 act as placeholders*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857260" y="-11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Flowchart</a:t>
            </a:r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25" y="896189"/>
            <a:ext cx="6333536" cy="372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Process</a:t>
            </a:r>
            <a:endParaRPr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1027439" y="1454239"/>
            <a:ext cx="3487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Left Shift</a:t>
            </a:r>
            <a:endParaRPr/>
          </a:p>
        </p:txBody>
      </p:sp>
      <p:sp>
        <p:nvSpPr>
          <p:cNvPr id="274" name="Google Shape;274;p24"/>
          <p:cNvSpPr txBox="1"/>
          <p:nvPr>
            <p:ph idx="2" type="body"/>
          </p:nvPr>
        </p:nvSpPr>
        <p:spPr>
          <a:xfrm>
            <a:off x="855982" y="2072173"/>
            <a:ext cx="36588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Most-significant bit is lost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“0” bit inserted on opposite end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Single shift doubles original binary number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0010 → x1 shift → 0100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0010 → x2 shift → 1000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idx="3" type="body"/>
          </p:nvPr>
        </p:nvSpPr>
        <p:spPr>
          <a:xfrm>
            <a:off x="4800531" y="1454239"/>
            <a:ext cx="34851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Right Shift</a:t>
            </a:r>
            <a:endParaRPr/>
          </a:p>
        </p:txBody>
      </p:sp>
      <p:sp>
        <p:nvSpPr>
          <p:cNvPr id="276" name="Google Shape;276;p24"/>
          <p:cNvSpPr txBox="1"/>
          <p:nvPr>
            <p:ph idx="4" type="body"/>
          </p:nvPr>
        </p:nvSpPr>
        <p:spPr>
          <a:xfrm>
            <a:off x="4629075" y="2072173"/>
            <a:ext cx="36564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L</a:t>
            </a:r>
            <a:r>
              <a:rPr lang="en"/>
              <a:t>east-significant bit is lost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“0” bit inserted on opposite end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Single shift halves original binary number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1011 → x1shift → 0101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1011→ x2 shift → 0010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 Process</a:t>
            </a:r>
            <a:endParaRPr/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1027439" y="1509239"/>
            <a:ext cx="3487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Left Rotation</a:t>
            </a:r>
            <a:endParaRPr/>
          </a:p>
        </p:txBody>
      </p:sp>
      <p:sp>
        <p:nvSpPr>
          <p:cNvPr id="283" name="Google Shape;283;p25"/>
          <p:cNvSpPr txBox="1"/>
          <p:nvPr>
            <p:ph idx="2" type="body"/>
          </p:nvPr>
        </p:nvSpPr>
        <p:spPr>
          <a:xfrm>
            <a:off x="855982" y="2127173"/>
            <a:ext cx="36588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Binary value is initially shifted left by desired amount (switches 8-11)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Shifted value stored in register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Binary value is shifted right and stored in register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Shift = total bits - rotated bits</a:t>
            </a:r>
            <a:endParaRPr/>
          </a:p>
        </p:txBody>
      </p:sp>
      <p:sp>
        <p:nvSpPr>
          <p:cNvPr id="284" name="Google Shape;284;p25"/>
          <p:cNvSpPr txBox="1"/>
          <p:nvPr>
            <p:ph idx="3" type="body"/>
          </p:nvPr>
        </p:nvSpPr>
        <p:spPr>
          <a:xfrm>
            <a:off x="4800531" y="1509239"/>
            <a:ext cx="34851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Right Rotation</a:t>
            </a:r>
            <a:endParaRPr/>
          </a:p>
        </p:txBody>
      </p:sp>
      <p:sp>
        <p:nvSpPr>
          <p:cNvPr id="285" name="Google Shape;285;p25"/>
          <p:cNvSpPr txBox="1"/>
          <p:nvPr>
            <p:ph idx="4" type="body"/>
          </p:nvPr>
        </p:nvSpPr>
        <p:spPr>
          <a:xfrm>
            <a:off x="4629075" y="2127173"/>
            <a:ext cx="36564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Initial shift right by desired amount (switches 8-11)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Store in register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Shift left (difference between total and rotated bits)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Store in register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2" type="body"/>
          </p:nvPr>
        </p:nvSpPr>
        <p:spPr>
          <a:xfrm>
            <a:off x="811482" y="2090123"/>
            <a:ext cx="36588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500"/>
              <a:t>Switch positions of first 3 MSBs to LSB location</a:t>
            </a:r>
            <a:endParaRPr sz="1500"/>
          </a:p>
        </p:txBody>
      </p:sp>
      <p:sp>
        <p:nvSpPr>
          <p:cNvPr id="291" name="Google Shape;291;p26"/>
          <p:cNvSpPr txBox="1"/>
          <p:nvPr/>
        </p:nvSpPr>
        <p:spPr>
          <a:xfrm>
            <a:off x="1109675" y="540400"/>
            <a:ext cx="65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Example: 		</a:t>
            </a: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229 = (11100101)</a:t>
            </a:r>
            <a:r>
              <a:rPr baseline="-25000"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968875" y="324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{774116E3-DE00-4C58-B5B5-AFCDF2DCC321}</a:tableStyleId>
              </a:tblPr>
              <a:tblGrid>
                <a:gridCol w="1520225"/>
                <a:gridCol w="1520225"/>
              </a:tblGrid>
              <a:tr h="3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 = n &lt;&lt;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00101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 = n &gt;&gt; 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00000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111</a:t>
                      </a:r>
                      <a:r>
                        <a:rPr lang="en"/>
                        <a:t>   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Answer = A |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00101111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983064" y="1472189"/>
            <a:ext cx="3487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Left Rotate by 3 bits</a:t>
            </a:r>
            <a:endParaRPr/>
          </a:p>
        </p:txBody>
      </p:sp>
      <p:sp>
        <p:nvSpPr>
          <p:cNvPr id="294" name="Google Shape;294;p26"/>
          <p:cNvSpPr txBox="1"/>
          <p:nvPr>
            <p:ph idx="3" type="body"/>
          </p:nvPr>
        </p:nvSpPr>
        <p:spPr>
          <a:xfrm>
            <a:off x="4756156" y="1472189"/>
            <a:ext cx="34851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Right Rotate by  3 bits</a:t>
            </a:r>
            <a:endParaRPr/>
          </a:p>
        </p:txBody>
      </p:sp>
      <p:sp>
        <p:nvSpPr>
          <p:cNvPr id="295" name="Google Shape;295;p26"/>
          <p:cNvSpPr txBox="1"/>
          <p:nvPr>
            <p:ph idx="4" type="body"/>
          </p:nvPr>
        </p:nvSpPr>
        <p:spPr>
          <a:xfrm>
            <a:off x="4584700" y="2090123"/>
            <a:ext cx="36564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500"/>
              <a:t>Switch positions of first 3 LSBs to MSB location 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296" name="Google Shape;296;p26"/>
          <p:cNvGraphicFramePr/>
          <p:nvPr/>
        </p:nvGraphicFramePr>
        <p:xfrm>
          <a:off x="4728950" y="324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{774116E3-DE00-4C58-B5B5-AFCDF2DCC321}</a:tableStyleId>
              </a:tblPr>
              <a:tblGrid>
                <a:gridCol w="1520225"/>
                <a:gridCol w="1520225"/>
              </a:tblGrid>
              <a:tr h="3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 = n &gt;&gt;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000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11100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 = n &lt;&lt; 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101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00000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Answer = A |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10111100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857254" y="464350"/>
            <a:ext cx="3856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Barrel Shifter Modes</a:t>
            </a:r>
            <a:endParaRPr/>
          </a:p>
        </p:txBody>
      </p:sp>
      <p:sp>
        <p:nvSpPr>
          <p:cNvPr id="302" name="Google Shape;302;p27"/>
          <p:cNvSpPr txBox="1"/>
          <p:nvPr>
            <p:ph idx="1" type="body"/>
          </p:nvPr>
        </p:nvSpPr>
        <p:spPr>
          <a:xfrm>
            <a:off x="4847714" y="2534639"/>
            <a:ext cx="3487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Automatic/Manual</a:t>
            </a:r>
            <a:endParaRPr/>
          </a:p>
        </p:txBody>
      </p:sp>
      <p:sp>
        <p:nvSpPr>
          <p:cNvPr id="303" name="Google Shape;303;p27"/>
          <p:cNvSpPr txBox="1"/>
          <p:nvPr>
            <p:ph idx="2" type="body"/>
          </p:nvPr>
        </p:nvSpPr>
        <p:spPr>
          <a:xfrm>
            <a:off x="857257" y="2163623"/>
            <a:ext cx="36588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Low = no load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High = load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Was interpreted as: 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No load takes the settings from the inputs and ignores the counter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With load the shift/rotate amounts are ignored</a:t>
            </a:r>
            <a:endParaRPr/>
          </a:p>
        </p:txBody>
      </p:sp>
      <p:sp>
        <p:nvSpPr>
          <p:cNvPr id="304" name="Google Shape;304;p27"/>
          <p:cNvSpPr txBox="1"/>
          <p:nvPr>
            <p:ph idx="3" type="body"/>
          </p:nvPr>
        </p:nvSpPr>
        <p:spPr>
          <a:xfrm>
            <a:off x="857181" y="1371989"/>
            <a:ext cx="34851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305" name="Google Shape;305;p27"/>
          <p:cNvSpPr txBox="1"/>
          <p:nvPr>
            <p:ph idx="4" type="body"/>
          </p:nvPr>
        </p:nvSpPr>
        <p:spPr>
          <a:xfrm>
            <a:off x="4630275" y="3457449"/>
            <a:ext cx="3656400" cy="8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Low = Manual mode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High = Automatic mode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5009475" y="1314575"/>
            <a:ext cx="1449600" cy="10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Switches 15-16: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wentieth Century"/>
                <a:ea typeface="Twentieth Century"/>
                <a:cs typeface="Twentieth Century"/>
                <a:sym typeface="Twentieth Century"/>
              </a:rPr>
              <a:t>Manual or Automatic Mode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