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05"/>
    <p:restoredTop sz="96731" autoAdjust="0"/>
  </p:normalViewPr>
  <p:slideViewPr>
    <p:cSldViewPr snapToGrid="0">
      <p:cViewPr varScale="1">
        <p:scale>
          <a:sx n="182" d="100"/>
          <a:sy n="182" d="100"/>
        </p:scale>
        <p:origin x="184" y="504"/>
      </p:cViewPr>
      <p:guideLst>
        <p:guide orient="horz" pos="1620"/>
        <p:guide pos="2880"/>
      </p:guideLst>
    </p:cSldViewPr>
  </p:slid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6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2020/10/13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2020/10/13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EC62841-994C-804B-9F81-3FCE5A726ABD}"/>
              </a:ext>
            </a:extLst>
          </p:cNvPr>
          <p:cNvSpPr txBox="1"/>
          <p:nvPr/>
        </p:nvSpPr>
        <p:spPr>
          <a:xfrm>
            <a:off x="2593734" y="2110085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Kaiti TC" panose="02010600040101010101" pitchFamily="2" charset="-120"/>
                <a:ea typeface="Kaiti TC" panose="02010600040101010101" pitchFamily="2" charset="-120"/>
              </a:rPr>
              <a:t>2020 </a:t>
            </a:r>
            <a:r>
              <a:rPr kumimoji="1"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無線通訊網路 </a:t>
            </a:r>
            <a:r>
              <a:rPr kumimoji="1" lang="en-US" altLang="zh-TW" sz="2400" dirty="0">
                <a:latin typeface="Kaiti TC" panose="02010600040101010101" pitchFamily="2" charset="-120"/>
                <a:ea typeface="Kaiti TC" panose="02010600040101010101" pitchFamily="2" charset="-120"/>
              </a:rPr>
              <a:t>Project_1</a:t>
            </a:r>
            <a:endParaRPr kumimoji="1" lang="zh-TW" altLang="en-US" sz="24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66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35958-3629-924B-8D8C-B018CCB62ACA}"/>
              </a:ext>
            </a:extLst>
          </p:cNvPr>
          <p:cNvSpPr txBox="1">
            <a:spLocks/>
          </p:cNvSpPr>
          <p:nvPr/>
        </p:nvSpPr>
        <p:spPr>
          <a:xfrm>
            <a:off x="2092059" y="157449"/>
            <a:ext cx="4556274" cy="449410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TW" sz="2800" dirty="0"/>
              <a:t>Architecture</a:t>
            </a:r>
            <a:endParaRPr kumimoji="1" lang="zh-TW" altLang="en-US" sz="28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D64665A-5BEC-9443-B722-BFF93C330B81}"/>
              </a:ext>
            </a:extLst>
          </p:cNvPr>
          <p:cNvGrpSpPr/>
          <p:nvPr/>
        </p:nvGrpSpPr>
        <p:grpSpPr>
          <a:xfrm>
            <a:off x="1761866" y="976041"/>
            <a:ext cx="5620268" cy="3191418"/>
            <a:chOff x="125748" y="1071396"/>
            <a:chExt cx="5620268" cy="319141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922F133-D26A-364B-AE80-E5B011074687}"/>
                </a:ext>
              </a:extLst>
            </p:cNvPr>
            <p:cNvGrpSpPr/>
            <p:nvPr/>
          </p:nvGrpSpPr>
          <p:grpSpPr>
            <a:xfrm>
              <a:off x="125748" y="1071396"/>
              <a:ext cx="5620268" cy="3191418"/>
              <a:chOff x="267415" y="1071396"/>
              <a:chExt cx="5620268" cy="3191418"/>
            </a:xfrm>
          </p:grpSpPr>
          <p:sp>
            <p:nvSpPr>
              <p:cNvPr id="64" name="圓角矩形 63">
                <a:extLst>
                  <a:ext uri="{FF2B5EF4-FFF2-40B4-BE49-F238E27FC236}">
                    <a16:creationId xmlns:a16="http://schemas.microsoft.com/office/drawing/2014/main" id="{E1D87248-E69B-5A4D-8B75-264AF1BE70EA}"/>
                  </a:ext>
                </a:extLst>
              </p:cNvPr>
              <p:cNvSpPr/>
              <p:nvPr/>
            </p:nvSpPr>
            <p:spPr>
              <a:xfrm>
                <a:off x="267415" y="1072282"/>
                <a:ext cx="5620268" cy="3190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6E944AD2-8121-784E-9070-0982FBEDEC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3758" y="2604641"/>
                    <a:ext cx="2328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6E944AD2-8121-784E-9070-0982FBEDEC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58" y="2604641"/>
                    <a:ext cx="23288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316" r="-3157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D6C746D-D74A-424C-AAAC-2F34662E3A79}"/>
                  </a:ext>
                </a:extLst>
              </p:cNvPr>
              <p:cNvSpPr txBox="1"/>
              <p:nvPr/>
            </p:nvSpPr>
            <p:spPr>
              <a:xfrm>
                <a:off x="267415" y="2945720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Rate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11E080C2-186F-5745-B6B6-92DF1CA46DB9}"/>
                  </a:ext>
                </a:extLst>
              </p:cNvPr>
              <p:cNvCxnSpPr/>
              <p:nvPr/>
            </p:nvCxnSpPr>
            <p:spPr>
              <a:xfrm>
                <a:off x="1098595" y="2789307"/>
                <a:ext cx="6183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圓角矩形 7">
                <a:extLst>
                  <a:ext uri="{FF2B5EF4-FFF2-40B4-BE49-F238E27FC236}">
                    <a16:creationId xmlns:a16="http://schemas.microsoft.com/office/drawing/2014/main" id="{4A38707B-FA65-F24E-8C84-07D90D445828}"/>
                  </a:ext>
                </a:extLst>
              </p:cNvPr>
              <p:cNvSpPr/>
              <p:nvPr/>
            </p:nvSpPr>
            <p:spPr>
              <a:xfrm>
                <a:off x="1993260" y="2552015"/>
                <a:ext cx="1401203" cy="55258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F152FAE-E8C1-F041-A757-C77FB649EA49}"/>
                  </a:ext>
                </a:extLst>
              </p:cNvPr>
              <p:cNvCxnSpPr/>
              <p:nvPr/>
            </p:nvCxnSpPr>
            <p:spPr>
              <a:xfrm>
                <a:off x="2210348" y="2552015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0B24AB29-19FA-E446-B55F-030EC817EF27}"/>
                  </a:ext>
                </a:extLst>
              </p:cNvPr>
              <p:cNvCxnSpPr/>
              <p:nvPr/>
            </p:nvCxnSpPr>
            <p:spPr>
              <a:xfrm>
                <a:off x="2415375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A731ACF-7BEA-B94A-B123-BA10CED8077C}"/>
                  </a:ext>
                </a:extLst>
              </p:cNvPr>
              <p:cNvCxnSpPr/>
              <p:nvPr/>
            </p:nvCxnSpPr>
            <p:spPr>
              <a:xfrm>
                <a:off x="2612728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BA462C93-744E-EB42-B641-2D5911E84A51}"/>
                  </a:ext>
                </a:extLst>
              </p:cNvPr>
              <p:cNvCxnSpPr/>
              <p:nvPr/>
            </p:nvCxnSpPr>
            <p:spPr>
              <a:xfrm>
                <a:off x="2796923" y="2538838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20DEBF87-3B5F-BD44-A991-2A74051EC236}"/>
                  </a:ext>
                </a:extLst>
              </p:cNvPr>
              <p:cNvCxnSpPr/>
              <p:nvPr/>
            </p:nvCxnSpPr>
            <p:spPr>
              <a:xfrm>
                <a:off x="2983689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989026D-396B-054F-8CE1-BF07D549A257}"/>
                  </a:ext>
                </a:extLst>
              </p:cNvPr>
              <p:cNvCxnSpPr/>
              <p:nvPr/>
            </p:nvCxnSpPr>
            <p:spPr>
              <a:xfrm>
                <a:off x="3178472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CBE11D3-C481-E749-8944-1EF8D9F9F366}"/>
                  </a:ext>
                </a:extLst>
              </p:cNvPr>
              <p:cNvSpPr txBox="1"/>
              <p:nvPr/>
            </p:nvSpPr>
            <p:spPr>
              <a:xfrm>
                <a:off x="2400351" y="3176553"/>
                <a:ext cx="587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4077FD0-5FDA-814E-B02A-1371502C10CA}"/>
                  </a:ext>
                </a:extLst>
              </p:cNvPr>
              <p:cNvSpPr/>
              <p:nvPr/>
            </p:nvSpPr>
            <p:spPr>
              <a:xfrm>
                <a:off x="4065461" y="1828800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64DBF50-F8E1-0D4D-A21D-AABE34321916}"/>
                  </a:ext>
                </a:extLst>
              </p:cNvPr>
              <p:cNvSpPr/>
              <p:nvPr/>
            </p:nvSpPr>
            <p:spPr>
              <a:xfrm>
                <a:off x="4065461" y="2255985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9571CAF-8820-B04A-8EE3-78B8341D73DD}"/>
                  </a:ext>
                </a:extLst>
              </p:cNvPr>
              <p:cNvSpPr/>
              <p:nvPr/>
            </p:nvSpPr>
            <p:spPr>
              <a:xfrm>
                <a:off x="4065461" y="2683170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E07C4F40-D5A4-514C-A322-B408D83F5DCD}"/>
                  </a:ext>
                </a:extLst>
              </p:cNvPr>
              <p:cNvSpPr/>
              <p:nvPr/>
            </p:nvSpPr>
            <p:spPr>
              <a:xfrm>
                <a:off x="4065461" y="3604564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S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9878FB9-363A-F847-9DE5-50F6E6E0AE08}"/>
                  </a:ext>
                </a:extLst>
              </p:cNvPr>
              <p:cNvSpPr txBox="1"/>
              <p:nvPr/>
            </p:nvSpPr>
            <p:spPr>
              <a:xfrm>
                <a:off x="4131759" y="289955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A95E9FC-00F7-FF48-921F-EE33E4BB9D95}"/>
                  </a:ext>
                </a:extLst>
              </p:cNvPr>
              <p:cNvSpPr txBox="1"/>
              <p:nvPr/>
            </p:nvSpPr>
            <p:spPr>
              <a:xfrm>
                <a:off x="4128078" y="300428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E408090-3959-5B40-9CF3-82C41270E925}"/>
                  </a:ext>
                </a:extLst>
              </p:cNvPr>
              <p:cNvSpPr txBox="1"/>
              <p:nvPr/>
            </p:nvSpPr>
            <p:spPr>
              <a:xfrm>
                <a:off x="4127822" y="311990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2D923AE7-593E-E741-B41E-0364F1AEF784}"/>
                  </a:ext>
                </a:extLst>
              </p:cNvPr>
              <p:cNvCxnSpPr>
                <a:cxnSpLocks/>
                <a:stCxn id="8" idx="3"/>
                <a:endCxn id="17" idx="2"/>
              </p:cNvCxnSpPr>
              <p:nvPr/>
            </p:nvCxnSpPr>
            <p:spPr>
              <a:xfrm flipV="1">
                <a:off x="3394463" y="2003128"/>
                <a:ext cx="670998" cy="825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箭頭接點 27">
                <a:extLst>
                  <a:ext uri="{FF2B5EF4-FFF2-40B4-BE49-F238E27FC236}">
                    <a16:creationId xmlns:a16="http://schemas.microsoft.com/office/drawing/2014/main" id="{BA2C240C-A468-0447-B70A-00B476FCBE9F}"/>
                  </a:ext>
                </a:extLst>
              </p:cNvPr>
              <p:cNvCxnSpPr>
                <a:cxnSpLocks/>
                <a:stCxn id="8" idx="3"/>
                <a:endCxn id="19" idx="2"/>
              </p:cNvCxnSpPr>
              <p:nvPr/>
            </p:nvCxnSpPr>
            <p:spPr>
              <a:xfrm>
                <a:off x="3394463" y="2828309"/>
                <a:ext cx="670998" cy="29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D4A90951-4B58-3342-A01A-509DC11BA3B3}"/>
                  </a:ext>
                </a:extLst>
              </p:cNvPr>
              <p:cNvCxnSpPr>
                <a:cxnSpLocks/>
                <a:stCxn id="8" idx="3"/>
                <a:endCxn id="20" idx="2"/>
              </p:cNvCxnSpPr>
              <p:nvPr/>
            </p:nvCxnSpPr>
            <p:spPr>
              <a:xfrm>
                <a:off x="3394463" y="2828309"/>
                <a:ext cx="670998" cy="950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6A988F27-056A-6743-A9A9-69CB8260CA84}"/>
                  </a:ext>
                </a:extLst>
              </p:cNvPr>
              <p:cNvCxnSpPr>
                <a:cxnSpLocks/>
                <a:stCxn id="8" idx="3"/>
                <a:endCxn id="18" idx="2"/>
              </p:cNvCxnSpPr>
              <p:nvPr/>
            </p:nvCxnSpPr>
            <p:spPr>
              <a:xfrm flipV="1">
                <a:off x="3394463" y="2430313"/>
                <a:ext cx="670998" cy="3979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3267431-4755-F847-BC09-E48801D96F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27822" y="1229874"/>
                    <a:ext cx="2455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3267431-4755-F847-BC09-E48801D96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7822" y="1229874"/>
                    <a:ext cx="24551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0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FC7E36C-2B8B-5E42-B3CD-05B6C197B79D}"/>
                  </a:ext>
                </a:extLst>
              </p:cNvPr>
              <p:cNvSpPr txBox="1"/>
              <p:nvPr/>
            </p:nvSpPr>
            <p:spPr>
              <a:xfrm>
                <a:off x="3798404" y="1565432"/>
                <a:ext cx="9701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Rate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B710167-DC14-FA40-9790-64507B2A781A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4440431" y="2003128"/>
                <a:ext cx="670998" cy="773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200F013E-B2CF-6441-9C06-201708BDF3F8}"/>
                  </a:ext>
                </a:extLst>
              </p:cNvPr>
              <p:cNvCxnSpPr>
                <a:cxnSpLocks/>
                <a:endCxn id="20" idx="6"/>
              </p:cNvCxnSpPr>
              <p:nvPr/>
            </p:nvCxnSpPr>
            <p:spPr>
              <a:xfrm flipH="1">
                <a:off x="4440431" y="2766697"/>
                <a:ext cx="670998" cy="10121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箭頭接點 60">
                <a:extLst>
                  <a:ext uri="{FF2B5EF4-FFF2-40B4-BE49-F238E27FC236}">
                    <a16:creationId xmlns:a16="http://schemas.microsoft.com/office/drawing/2014/main" id="{2A85ABD8-4E0A-134E-A4DD-2A125D883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1429" y="2766697"/>
                <a:ext cx="657842" cy="101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1907442-11BA-4A4A-BFC5-451D5166F702}"/>
                  </a:ext>
                </a:extLst>
              </p:cNvPr>
              <p:cNvSpPr txBox="1"/>
              <p:nvPr/>
            </p:nvSpPr>
            <p:spPr>
              <a:xfrm>
                <a:off x="2310716" y="1071396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</a:t>
                </a:r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D1D4120-42DC-AB4E-8AA7-6CA03FA4B926}"/>
                </a:ext>
              </a:extLst>
            </p:cNvPr>
            <p:cNvSpPr txBox="1"/>
            <p:nvPr/>
          </p:nvSpPr>
          <p:spPr>
            <a:xfrm>
              <a:off x="4842051" y="2822590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Departure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039B66-8007-EC41-AE60-76647A906EED}"/>
              </a:ext>
            </a:extLst>
          </p:cNvPr>
          <p:cNvSpPr txBox="1"/>
          <p:nvPr/>
        </p:nvSpPr>
        <p:spPr>
          <a:xfrm>
            <a:off x="2895098" y="225380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B4E0E-7680-FC4E-AD95-46861A49E382}"/>
              </a:ext>
            </a:extLst>
          </p:cNvPr>
          <p:cNvSpPr txBox="1"/>
          <p:nvPr/>
        </p:nvSpPr>
        <p:spPr>
          <a:xfrm>
            <a:off x="852173" y="1271962"/>
            <a:ext cx="55515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模擬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Erlang B 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模型，計算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Blocking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製作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Blocking Probability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在每個時間單位紀錄三個事件</a:t>
            </a: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 Arrives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 Departs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is Blocked</a:t>
            </a:r>
            <a:endParaRPr kumimoji="1" lang="zh-TW" altLang="en-US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FA7F783-B9A3-094E-8794-D8B43BA92521}"/>
                  </a:ext>
                </a:extLst>
              </p:cNvPr>
              <p:cNvSpPr/>
              <p:nvPr/>
            </p:nvSpPr>
            <p:spPr>
              <a:xfrm>
                <a:off x="6403693" y="894423"/>
                <a:ext cx="2634054" cy="7550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Blocking Probability Define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</m:ctrlPr>
                        </m:fPr>
                        <m:num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# 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𝑜𝑓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 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𝑏𝑙𝑜𝑐𝑘𝑠</m:t>
                          </m:r>
                        </m:num>
                        <m:den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# 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𝑜𝑓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 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𝑎𝑟𝑟𝑖𝑣𝑎𝑙𝑠</m:t>
                          </m:r>
                        </m:den>
                      </m:f>
                    </m:oMath>
                  </m:oMathPara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FA7F783-B9A3-094E-8794-D8B43BA92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93" y="894423"/>
                <a:ext cx="2634054" cy="755079"/>
              </a:xfrm>
              <a:prstGeom prst="rect">
                <a:avLst/>
              </a:prstGeom>
              <a:blipFill>
                <a:blip r:embed="rId2"/>
                <a:stretch>
                  <a:fillRect l="-481" t="-1639"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3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259598-D211-1640-B801-B63A15B0B7FD}"/>
              </a:ext>
            </a:extLst>
          </p:cNvPr>
          <p:cNvSpPr/>
          <p:nvPr/>
        </p:nvSpPr>
        <p:spPr>
          <a:xfrm>
            <a:off x="2115691" y="313403"/>
            <a:ext cx="528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模擬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Erlang B 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模型，計算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Blocking Probability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ACE8FE7-4CDB-5944-99FA-F2B364186254}"/>
              </a:ext>
            </a:extLst>
          </p:cNvPr>
          <p:cNvGrpSpPr/>
          <p:nvPr/>
        </p:nvGrpSpPr>
        <p:grpSpPr>
          <a:xfrm>
            <a:off x="1198961" y="1052800"/>
            <a:ext cx="3661580" cy="3037900"/>
            <a:chOff x="1448873" y="1036749"/>
            <a:chExt cx="3661580" cy="30379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2D5D0E9-07E7-AA47-AABA-D350DB15CD9E}"/>
                </a:ext>
              </a:extLst>
            </p:cNvPr>
            <p:cNvGrpSpPr/>
            <p:nvPr/>
          </p:nvGrpSpPr>
          <p:grpSpPr>
            <a:xfrm>
              <a:off x="1448873" y="1036749"/>
              <a:ext cx="3661580" cy="1754326"/>
              <a:chOff x="779172" y="1171977"/>
              <a:chExt cx="3661580" cy="1754326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C882FA-2E89-0E40-8B7F-31483D7D2D91}"/>
                  </a:ext>
                </a:extLst>
              </p:cNvPr>
              <p:cNvSpPr txBox="1"/>
              <p:nvPr/>
            </p:nvSpPr>
            <p:spPr>
              <a:xfrm>
                <a:off x="779172" y="1171977"/>
                <a:ext cx="366158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# : 1, 5,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= 0 / Queue = 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0.01 call/s to 10 call/s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0.01 call/s </a:t>
                </a:r>
                <a:r>
                  <a:rPr kumimoji="1"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10.24 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00DB494D-D171-1249-AFD4-A42142B6D2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85776" y="2039326"/>
                    <a:ext cx="2328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00DB494D-D171-1249-AFD4-A42142B6D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776" y="2039326"/>
                    <a:ext cx="23288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3158D04C-9BCC-0444-861B-B97D2764BDC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3145" y="2298148"/>
                    <a:ext cx="2455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3158D04C-9BCC-0444-861B-B97D2764B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145" y="2298148"/>
                    <a:ext cx="24551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0" r="-19048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EADEF31-713C-6D46-BD54-F6EFAE7D0DCE}"/>
                </a:ext>
              </a:extLst>
            </p:cNvPr>
            <p:cNvSpPr txBox="1"/>
            <p:nvPr/>
          </p:nvSpPr>
          <p:spPr>
            <a:xfrm>
              <a:off x="1448873" y="2597321"/>
              <a:ext cx="265970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time: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100,000 time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times: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runs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7F300E-EC57-7445-9FB2-113E6763DF1A}"/>
              </a:ext>
            </a:extLst>
          </p:cNvPr>
          <p:cNvGrpSpPr/>
          <p:nvPr/>
        </p:nvGrpSpPr>
        <p:grpSpPr>
          <a:xfrm>
            <a:off x="5342222" y="895885"/>
            <a:ext cx="3706464" cy="3662050"/>
            <a:chOff x="5812939" y="689823"/>
            <a:chExt cx="3706464" cy="3662050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C33AA0DF-29BC-4A4B-9A11-0EC558A04727}"/>
                </a:ext>
              </a:extLst>
            </p:cNvPr>
            <p:cNvSpPr/>
            <p:nvPr/>
          </p:nvSpPr>
          <p:spPr>
            <a:xfrm>
              <a:off x="5866326" y="689823"/>
              <a:ext cx="3653077" cy="366205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03E6723-A7D2-A84C-A129-04620F81E211}"/>
                </a:ext>
              </a:extLst>
            </p:cNvPr>
            <p:cNvSpPr txBox="1"/>
            <p:nvPr/>
          </p:nvSpPr>
          <p:spPr>
            <a:xfrm>
              <a:off x="6821954" y="832650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 Code: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1B93BFF-E9B1-7F49-BAFE-668280D0F630}"/>
                </a:ext>
              </a:extLst>
            </p:cNvPr>
            <p:cNvSpPr txBox="1"/>
            <p:nvPr/>
          </p:nvSpPr>
          <p:spPr>
            <a:xfrm>
              <a:off x="5812939" y="1414540"/>
              <a:ext cx="37064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S=1 in [1, 5, 10]: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    = 0.01 call/s to 10call/s: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*= 10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for     = 0.01call/s to 10.24call/s: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*= 4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endPara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4F58AA-E0DA-484F-BB1C-2F8595CB3F3D}"/>
                    </a:ext>
                  </a:extLst>
                </p:cNvPr>
                <p:cNvSpPr txBox="1"/>
                <p:nvPr/>
              </p:nvSpPr>
              <p:spPr>
                <a:xfrm>
                  <a:off x="6415449" y="1691539"/>
                  <a:ext cx="23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4F58AA-E0DA-484F-BB1C-2F8595C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449" y="1691539"/>
                  <a:ext cx="2328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579" r="-315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AAC5FB-4ACA-AB4F-82CC-65BF4E008712}"/>
                    </a:ext>
                  </a:extLst>
                </p:cNvPr>
                <p:cNvSpPr txBox="1"/>
                <p:nvPr/>
              </p:nvSpPr>
              <p:spPr>
                <a:xfrm>
                  <a:off x="6343555" y="1922372"/>
                  <a:ext cx="23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AAC5FB-4ACA-AB4F-82CC-65BF4E008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555" y="1922372"/>
                  <a:ext cx="23288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79" r="-31579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F4FF2F3-335B-CA45-8C60-3A283B327388}"/>
                    </a:ext>
                  </a:extLst>
                </p:cNvPr>
                <p:cNvSpPr txBox="1"/>
                <p:nvPr/>
              </p:nvSpPr>
              <p:spPr>
                <a:xfrm>
                  <a:off x="6658307" y="2201129"/>
                  <a:ext cx="2455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F4FF2F3-335B-CA45-8C60-3A283B327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307" y="2201129"/>
                  <a:ext cx="24551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5000" b="-2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64C54F-74D4-AA4E-970A-000DAEA3308D}"/>
                    </a:ext>
                  </a:extLst>
                </p:cNvPr>
                <p:cNvSpPr txBox="1"/>
                <p:nvPr/>
              </p:nvSpPr>
              <p:spPr>
                <a:xfrm>
                  <a:off x="6576439" y="2494643"/>
                  <a:ext cx="2455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64C54F-74D4-AA4E-970A-000DAEA33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439" y="2494643"/>
                  <a:ext cx="24551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810" r="-1904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ACDF79D5-4CF3-BF42-8461-8D3EE532F841}"/>
                </a:ext>
              </a:extLst>
            </p:cNvPr>
            <p:cNvSpPr/>
            <p:nvPr/>
          </p:nvSpPr>
          <p:spPr>
            <a:xfrm>
              <a:off x="6583798" y="2909748"/>
              <a:ext cx="2082485" cy="1353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Implement Code.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02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A03438-5548-8845-BC09-153DE4F71047}"/>
              </a:ext>
            </a:extLst>
          </p:cNvPr>
          <p:cNvSpPr/>
          <p:nvPr/>
        </p:nvSpPr>
        <p:spPr>
          <a:xfrm>
            <a:off x="2958417" y="45947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製作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Blocking Probability Table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744FFFB-4A5F-6C4A-91CC-E01D6FD7D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5352"/>
              </p:ext>
            </p:extLst>
          </p:nvPr>
        </p:nvGraphicFramePr>
        <p:xfrm>
          <a:off x="1520425" y="1176856"/>
          <a:ext cx="6103148" cy="3263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5787">
                  <a:extLst>
                    <a:ext uri="{9D8B030D-6E8A-4147-A177-3AD203B41FA5}">
                      <a16:colId xmlns:a16="http://schemas.microsoft.com/office/drawing/2014/main" val="2505400527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2009406939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2616616741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166362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S(server #)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Blocking Probability and Erlang value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3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6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8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1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474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EF98D2-8D22-C445-BC87-9AFBA8BD93DC}"/>
              </a:ext>
            </a:extLst>
          </p:cNvPr>
          <p:cNvSpPr txBox="1"/>
          <p:nvPr/>
        </p:nvSpPr>
        <p:spPr>
          <a:xfrm>
            <a:off x="1549205" y="606996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請提供兩個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Tables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，分別是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Q=0 / Q=S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44DA5F-6954-2144-87A6-665285591431}"/>
                  </a:ext>
                </a:extLst>
              </p:cNvPr>
              <p:cNvSpPr txBox="1"/>
              <p:nvPr/>
            </p:nvSpPr>
            <p:spPr>
              <a:xfrm>
                <a:off x="3579574" y="18558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44DA5F-6954-2144-87A6-66528559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74" y="1855878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8883AE-3F4F-2841-9F88-4C05EF128D67}"/>
                  </a:ext>
                </a:extLst>
              </p:cNvPr>
              <p:cNvSpPr txBox="1"/>
              <p:nvPr/>
            </p:nvSpPr>
            <p:spPr>
              <a:xfrm>
                <a:off x="3866979" y="18443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8883AE-3F4F-2841-9F88-4C05EF12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979" y="18443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2D6146-EBC2-D143-93E0-B5858B425E71}"/>
                  </a:ext>
                </a:extLst>
              </p:cNvPr>
              <p:cNvSpPr txBox="1"/>
              <p:nvPr/>
            </p:nvSpPr>
            <p:spPr>
              <a:xfrm>
                <a:off x="5089716" y="18558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2D6146-EBC2-D143-93E0-B5858B42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16" y="1855878"/>
                <a:ext cx="177100" cy="276999"/>
              </a:xfrm>
              <a:prstGeom prst="rect">
                <a:avLst/>
              </a:prstGeom>
              <a:blipFill>
                <a:blip r:embed="rId4"/>
                <a:stretch>
                  <a:fillRect l="-26667" r="-33333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7AE7006-E534-4E46-9A03-3CDBAF63BEED}"/>
                  </a:ext>
                </a:extLst>
              </p:cNvPr>
              <p:cNvSpPr txBox="1"/>
              <p:nvPr/>
            </p:nvSpPr>
            <p:spPr>
              <a:xfrm>
                <a:off x="5377121" y="18443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7AE7006-E534-4E46-9A03-3CDBAF63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21" y="18443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241DF37-2945-764B-BC51-090C5BCDE540}"/>
                  </a:ext>
                </a:extLst>
              </p:cNvPr>
              <p:cNvSpPr txBox="1"/>
              <p:nvPr/>
            </p:nvSpPr>
            <p:spPr>
              <a:xfrm>
                <a:off x="6642722" y="186742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241DF37-2945-764B-BC51-090C5BCD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22" y="1867427"/>
                <a:ext cx="17710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4C09CB5-215D-C947-85E6-468933E3646B}"/>
                  </a:ext>
                </a:extLst>
              </p:cNvPr>
              <p:cNvSpPr txBox="1"/>
              <p:nvPr/>
            </p:nvSpPr>
            <p:spPr>
              <a:xfrm>
                <a:off x="6930127" y="185587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4C09CB5-215D-C947-85E6-468933E36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7" y="1855878"/>
                <a:ext cx="185756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F0011A2-E942-6148-A971-B3AD584C575F}"/>
                  </a:ext>
                </a:extLst>
              </p:cNvPr>
              <p:cNvSpPr txBox="1"/>
              <p:nvPr/>
            </p:nvSpPr>
            <p:spPr>
              <a:xfrm>
                <a:off x="3589099" y="40799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F0011A2-E942-6148-A971-B3AD584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99" y="4079978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75DB2B-E41D-2242-8502-43D9E8046711}"/>
                  </a:ext>
                </a:extLst>
              </p:cNvPr>
              <p:cNvSpPr txBox="1"/>
              <p:nvPr/>
            </p:nvSpPr>
            <p:spPr>
              <a:xfrm>
                <a:off x="3876504" y="40684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75DB2B-E41D-2242-8502-43D9E804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04" y="4068429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D631DA-FB8B-6A46-A5C8-29CFC67B60D7}"/>
                  </a:ext>
                </a:extLst>
              </p:cNvPr>
              <p:cNvSpPr txBox="1"/>
              <p:nvPr/>
            </p:nvSpPr>
            <p:spPr>
              <a:xfrm>
                <a:off x="5099241" y="40799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D631DA-FB8B-6A46-A5C8-29CFC67B6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41" y="4079978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A562A37-A9CF-EE40-916F-B26D300511EB}"/>
                  </a:ext>
                </a:extLst>
              </p:cNvPr>
              <p:cNvSpPr txBox="1"/>
              <p:nvPr/>
            </p:nvSpPr>
            <p:spPr>
              <a:xfrm>
                <a:off x="5386646" y="40684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A562A37-A9CF-EE40-916F-B26D30051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46" y="40684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FA9C7B-2C4C-7643-99CB-D52D43D30670}"/>
                  </a:ext>
                </a:extLst>
              </p:cNvPr>
              <p:cNvSpPr txBox="1"/>
              <p:nvPr/>
            </p:nvSpPr>
            <p:spPr>
              <a:xfrm>
                <a:off x="6652247" y="409152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FA9C7B-2C4C-7643-99CB-D52D43D3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47" y="4091527"/>
                <a:ext cx="177100" cy="276999"/>
              </a:xfrm>
              <a:prstGeom prst="rect">
                <a:avLst/>
              </a:prstGeom>
              <a:blipFill>
                <a:blip r:embed="rId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3DD524-5E97-D148-A687-43EA25EB83A3}"/>
                  </a:ext>
                </a:extLst>
              </p:cNvPr>
              <p:cNvSpPr txBox="1"/>
              <p:nvPr/>
            </p:nvSpPr>
            <p:spPr>
              <a:xfrm>
                <a:off x="6939652" y="407997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3DD524-5E97-D148-A687-43EA25E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52" y="4079978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6883E2-6935-2F42-B33C-BE3F9F3FCBA4}"/>
                  </a:ext>
                </a:extLst>
              </p:cNvPr>
              <p:cNvSpPr txBox="1"/>
              <p:nvPr/>
            </p:nvSpPr>
            <p:spPr>
              <a:xfrm>
                <a:off x="3574811" y="296554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6883E2-6935-2F42-B33C-BE3F9F3F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11" y="2965549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279AE11-886E-E04E-97ED-6C9D94F8FA6E}"/>
                  </a:ext>
                </a:extLst>
              </p:cNvPr>
              <p:cNvSpPr txBox="1"/>
              <p:nvPr/>
            </p:nvSpPr>
            <p:spPr>
              <a:xfrm>
                <a:off x="3862216" y="2954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279AE11-886E-E04E-97ED-6C9D94F8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16" y="2954000"/>
                <a:ext cx="185756" cy="276999"/>
              </a:xfrm>
              <a:prstGeom prst="rect">
                <a:avLst/>
              </a:prstGeom>
              <a:blipFill>
                <a:blip r:embed="rId10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3FEE34-B838-534F-A1ED-38B378E40383}"/>
                  </a:ext>
                </a:extLst>
              </p:cNvPr>
              <p:cNvSpPr txBox="1"/>
              <p:nvPr/>
            </p:nvSpPr>
            <p:spPr>
              <a:xfrm>
                <a:off x="5084953" y="296554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3FEE34-B838-534F-A1ED-38B378E4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53" y="2965549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484522-6451-D54F-A50D-81D8A164737D}"/>
                  </a:ext>
                </a:extLst>
              </p:cNvPr>
              <p:cNvSpPr txBox="1"/>
              <p:nvPr/>
            </p:nvSpPr>
            <p:spPr>
              <a:xfrm>
                <a:off x="5372358" y="2954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484522-6451-D54F-A50D-81D8A164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58" y="2954000"/>
                <a:ext cx="185756" cy="276999"/>
              </a:xfrm>
              <a:prstGeom prst="rect">
                <a:avLst/>
              </a:prstGeom>
              <a:blipFill>
                <a:blip r:embed="rId11"/>
                <a:stretch>
                  <a:fillRect l="-18750" r="-2500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06EEF25-EEF1-6640-8591-32B4B60B0DB0}"/>
                  </a:ext>
                </a:extLst>
              </p:cNvPr>
              <p:cNvSpPr txBox="1"/>
              <p:nvPr/>
            </p:nvSpPr>
            <p:spPr>
              <a:xfrm>
                <a:off x="6637959" y="297709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06EEF25-EEF1-6640-8591-32B4B60B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959" y="2977098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C44FAAD-0AFD-3A4B-B6F1-0DB1C95D14B1}"/>
                  </a:ext>
                </a:extLst>
              </p:cNvPr>
              <p:cNvSpPr txBox="1"/>
              <p:nvPr/>
            </p:nvSpPr>
            <p:spPr>
              <a:xfrm>
                <a:off x="6925364" y="296554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C44FAAD-0AFD-3A4B-B6F1-0DB1C95D1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364" y="2965549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125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6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CD5D8F-779F-8148-898E-E5F35FCCF1BD}"/>
              </a:ext>
            </a:extLst>
          </p:cNvPr>
          <p:cNvSpPr txBox="1"/>
          <p:nvPr/>
        </p:nvSpPr>
        <p:spPr>
          <a:xfrm>
            <a:off x="3864114" y="238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B1030B-3C93-3243-84E1-8EA8C4EA0E59}"/>
              </a:ext>
            </a:extLst>
          </p:cNvPr>
          <p:cNvSpPr txBox="1"/>
          <p:nvPr/>
        </p:nvSpPr>
        <p:spPr>
          <a:xfrm>
            <a:off x="1410237" y="1268569"/>
            <a:ext cx="6323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Probability Table 		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心得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							</a:t>
            </a: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GUI</a:t>
            </a:r>
            <a:r>
              <a:rPr kumimoji="1" lang="zh-TW" altLang="en-US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呈現</a:t>
            </a: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						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2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報告內容</a:t>
            </a:r>
            <a:endParaRPr lang="zh-TW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83" y="1268016"/>
            <a:ext cx="5186162" cy="250549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Blocking Probability Table 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Events Table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心得</a:t>
            </a:r>
            <a:endParaRPr lang="en-US" altLang="zh-TW" sz="2000" dirty="0"/>
          </a:p>
          <a:p>
            <a:pPr lvl="1"/>
            <a:r>
              <a:rPr lang="zh-TW" altLang="en-US" dirty="0"/>
              <a:t>簡單說明流程即可。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2000" dirty="0"/>
          </a:p>
          <a:p>
            <a:pPr marL="3429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093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Due Date : 10/27(Tue)</a:t>
            </a:r>
            <a:r>
              <a:rPr kumimoji="1" lang="zh-TW" altLang="en-US" sz="2000" dirty="0"/>
              <a:t> </a:t>
            </a:r>
            <a:r>
              <a:rPr lang="en" altLang="zh-TW" sz="2000" dirty="0"/>
              <a:t> 15:10 before class</a:t>
            </a:r>
          </a:p>
          <a:p>
            <a:endParaRPr kumimoji="1" lang="en" altLang="zh-TW" sz="2000" dirty="0"/>
          </a:p>
          <a:p>
            <a:r>
              <a:rPr kumimoji="1" lang="zh-TW" altLang="en-US" sz="2000" dirty="0"/>
              <a:t>繳交方式：</a:t>
            </a:r>
            <a:endParaRPr kumimoji="1" lang="en-US" altLang="zh-TW" sz="2000" dirty="0"/>
          </a:p>
          <a:p>
            <a:pPr lvl="1"/>
            <a:r>
              <a:rPr kumimoji="1" lang="en-US" altLang="zh-TW" sz="1600" dirty="0"/>
              <a:t>Moodle</a:t>
            </a:r>
            <a:r>
              <a:rPr kumimoji="1" lang="zh-TW" altLang="en-US" sz="1600" dirty="0"/>
              <a:t>上需繳交含有程式與心得的</a:t>
            </a:r>
            <a:r>
              <a:rPr kumimoji="1" lang="en-US" altLang="zh-TW" sz="1600" dirty="0"/>
              <a:t>zip</a:t>
            </a:r>
            <a:r>
              <a:rPr kumimoji="1" lang="zh-TW" altLang="en-US" sz="1600" dirty="0"/>
              <a:t>檔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格式如右圖</a:t>
            </a:r>
            <a:r>
              <a:rPr kumimoji="1" lang="en-US" altLang="zh-TW" sz="1600" dirty="0"/>
              <a:t>)</a:t>
            </a:r>
          </a:p>
          <a:p>
            <a:pPr lvl="1"/>
            <a:endParaRPr kumimoji="1" lang="en" altLang="zh-TW" sz="1600" dirty="0"/>
          </a:p>
          <a:p>
            <a:r>
              <a:rPr kumimoji="1" lang="en-US" altLang="zh-CN" sz="2000" dirty="0"/>
              <a:t>Demo</a:t>
            </a:r>
            <a:r>
              <a:rPr kumimoji="1" lang="zh-CN" altLang="en-US" sz="2000" dirty="0"/>
              <a:t>方式</a:t>
            </a:r>
            <a:r>
              <a:rPr kumimoji="1" lang="zh-TW" altLang="en-US" sz="2000" dirty="0"/>
              <a:t> ：</a:t>
            </a:r>
            <a:endParaRPr kumimoji="1" lang="en-US" altLang="zh-TW" sz="2000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 b="1" dirty="0">
                <a:solidFill>
                  <a:srgbClr val="FF0000"/>
                </a:solidFill>
              </a:rPr>
              <a:t>每週五（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10:00~14:00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）</a:t>
            </a:r>
            <a:r>
              <a:rPr kumimoji="1" lang="zh-CN" altLang="en-US" sz="1600" dirty="0"/>
              <a:t>至</a:t>
            </a:r>
            <a:r>
              <a:rPr kumimoji="1" lang="en-US" altLang="zh-CN" sz="1600" dirty="0"/>
              <a:t>65067</a:t>
            </a:r>
            <a:r>
              <a:rPr kumimoji="1" lang="zh-CN" altLang="en-US" sz="1600" dirty="0"/>
              <a:t>找助教</a:t>
            </a:r>
            <a:r>
              <a:rPr kumimoji="1" lang="en-US" altLang="zh-CN" sz="1600" dirty="0"/>
              <a:t>Demo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lvl="1"/>
            <a:r>
              <a:rPr kumimoji="1" lang="zh-TW" altLang="en-US" sz="1600" dirty="0"/>
              <a:t>詳情會再公布</a:t>
            </a:r>
            <a:endParaRPr kumimoji="1" lang="en-US" altLang="zh-CN" sz="1600" dirty="0"/>
          </a:p>
          <a:p>
            <a:pPr marL="342900" lvl="1" indent="0">
              <a:buNone/>
            </a:pPr>
            <a:endParaRPr kumimoji="1" lang="en-US" altLang="zh-TW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325" y="2120497"/>
            <a:ext cx="2542582" cy="67710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F70000000_report.pdf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Blocking Probability Table</a:t>
            </a:r>
            <a:endParaRPr lang="en-US" altLang="zh-TW" sz="11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100" dirty="0">
                <a:latin typeface="Arial" panose="020B0604020202020204" pitchFamily="34" charset="0"/>
              </a:rPr>
              <a:t> </a:t>
            </a:r>
            <a:r>
              <a:rPr lang="en-US" altLang="zh-TW" sz="1100" dirty="0">
                <a:latin typeface="Arial" panose="020B0604020202020204" pitchFamily="34" charset="0"/>
              </a:rPr>
              <a:t>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SRC</a:t>
            </a:r>
            <a:r>
              <a:rPr lang="zh-TW" alt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Code</a:t>
            </a: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49295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3363</TotalTime>
  <Words>362</Words>
  <Application>Microsoft Macintosh PowerPoint</Application>
  <PresentationFormat>如螢幕大小 (16:9)</PresentationFormat>
  <Paragraphs>125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Kaiti TC</vt:lpstr>
      <vt:lpstr>Arial</vt:lpstr>
      <vt:lpstr>Calibri</vt:lpstr>
      <vt:lpstr>Cambria Math</vt:lpstr>
      <vt:lpstr>Times New Roman</vt:lpstr>
      <vt:lpstr>國立成功大學(寬)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報告內容</vt:lpstr>
      <vt:lpstr>程式繳交方式與期限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cp:lastModifiedBy>潘崇智</cp:lastModifiedBy>
  <cp:revision>254</cp:revision>
  <dcterms:modified xsi:type="dcterms:W3CDTF">2020-10-13T10:05:36Z</dcterms:modified>
</cp:coreProperties>
</file>