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8" r:id="rId4"/>
    <p:sldId id="260" r:id="rId5"/>
    <p:sldId id="261" r:id="rId6"/>
    <p:sldId id="259" r:id="rId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461CB0"/>
    <a:srgbClr val="0033CC"/>
    <a:srgbClr val="D60093"/>
    <a:srgbClr val="ABB309"/>
    <a:srgbClr val="213315"/>
    <a:srgbClr val="944F2C"/>
    <a:srgbClr val="FF79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683"/>
    <p:restoredTop sz="86717" autoAdjust="0"/>
  </p:normalViewPr>
  <p:slideViewPr>
    <p:cSldViewPr snapToGrid="0">
      <p:cViewPr varScale="1">
        <p:scale>
          <a:sx n="174" d="100"/>
          <a:sy n="174" d="100"/>
        </p:scale>
        <p:origin x="376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520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2802623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790678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35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</a:lstStyle>
          <a:p>
            <a:fld id="{1E6BBA94-96AC-4DBC-9A4F-77EAAF19F42B}" type="datetime1">
              <a:rPr lang="zh-TW" altLang="en-US" smtClean="0"/>
              <a:pPr/>
              <a:t>2020/10/21</a:t>
            </a:fld>
            <a:endParaRPr lang="zh-TW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35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</a:lstStyle>
          <a:p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35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590260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E4881-5EA4-4137-93EE-489DC5B7F821}" type="datetime1">
              <a:rPr lang="zh-TW" altLang="en-US" smtClean="0"/>
              <a:t>2020/10/21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162126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87B03-B842-4A8E-8E70-4B07C01CE180}" type="datetime1">
              <a:rPr lang="zh-TW" altLang="en-US" smtClean="0"/>
              <a:t>2020/10/21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4071005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894B2-FA15-479E-9BFD-3D5F1E51B30D}" type="datetime1">
              <a:rPr lang="zh-TW" altLang="en-US" smtClean="0"/>
              <a:t>2020/10/21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188904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E4673-320E-4747-BD66-C6BEAB725AB1}" type="datetime1">
              <a:rPr lang="zh-TW" altLang="en-US" smtClean="0"/>
              <a:t>2020/10/21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7195795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19175-AAF2-4E1F-A627-EBF8A2C1AC64}" type="datetime1">
              <a:rPr lang="zh-TW" altLang="en-US" smtClean="0"/>
              <a:t>2020/10/21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67600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72832-C79A-41A0-B6A9-CBE17A3ACA1D}" type="datetime1">
              <a:rPr lang="zh-TW" altLang="en-US" smtClean="0"/>
              <a:t>2020/10/21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137120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30118-254C-47E1-B9B0-6AF00DD35478}" type="datetime1">
              <a:rPr lang="zh-TW" altLang="en-US" smtClean="0"/>
              <a:t>2020/10/21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0808011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182F8-94E6-44B8-A344-3782D1957739}" type="datetime1">
              <a:rPr lang="zh-TW" altLang="en-US" smtClean="0"/>
              <a:t>2020/10/21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7716608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4AF9F-C783-4509-A5B7-E2F8AB623B87}" type="datetime1">
              <a:rPr lang="zh-TW" altLang="en-US" smtClean="0"/>
              <a:t>2020/10/21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538150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10E9A-903A-4072-A652-67B953C2694D}" type="datetime1">
              <a:rPr lang="zh-TW" altLang="en-US" smtClean="0"/>
              <a:t>2020/10/21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729322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5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defRPr>
            </a:lvl1pPr>
          </a:lstStyle>
          <a:p>
            <a:fld id="{40495F23-D5CC-4E6C-8928-C70978268CD6}" type="datetime1">
              <a:rPr lang="zh-TW" altLang="en-US" smtClean="0"/>
              <a:pPr/>
              <a:t>2020/10/21</a:t>
            </a:fld>
            <a:endParaRPr lang="zh-TW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50">
                <a:solidFill>
                  <a:schemeClr val="tx1">
                    <a:tint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4767263"/>
            <a:ext cx="528637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5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defRPr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4956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anose="02020603050405020304" pitchFamily="18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anose="02020603050405020304" pitchFamily="18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anose="02020603050405020304" pitchFamily="18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anose="02020603050405020304" pitchFamily="18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anose="02020603050405020304" pitchFamily="18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anose="02020603050405020304" pitchFamily="18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CD1F98-9BFB-3545-AA5B-7CAF0135CB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TW" altLang="en-US" dirty="0"/>
              <a:t>無線通訊網路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29BF505-BDDF-8D49-B263-DCD2539933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TW" dirty="0"/>
              <a:t>Project2</a:t>
            </a:r>
            <a:r>
              <a:rPr kumimoji="1" lang="zh-TW" altLang="en-US" dirty="0"/>
              <a:t>說明</a:t>
            </a:r>
          </a:p>
        </p:txBody>
      </p:sp>
    </p:spTree>
    <p:extLst>
      <p:ext uri="{BB962C8B-B14F-4D97-AF65-F5344CB8AC3E}">
        <p14:creationId xmlns:p14="http://schemas.microsoft.com/office/powerpoint/2010/main" val="1886244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8">
            <a:extLst>
              <a:ext uri="{FF2B5EF4-FFF2-40B4-BE49-F238E27FC236}">
                <a16:creationId xmlns:a16="http://schemas.microsoft.com/office/drawing/2014/main" id="{CB68BE03-3418-4C42-8344-471CA30A54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3612676"/>
              </p:ext>
            </p:extLst>
          </p:nvPr>
        </p:nvGraphicFramePr>
        <p:xfrm>
          <a:off x="729858" y="1473401"/>
          <a:ext cx="3940450" cy="334291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394045">
                  <a:extLst>
                    <a:ext uri="{9D8B030D-6E8A-4147-A177-3AD203B41FA5}">
                      <a16:colId xmlns:a16="http://schemas.microsoft.com/office/drawing/2014/main" val="986353499"/>
                    </a:ext>
                  </a:extLst>
                </a:gridCol>
                <a:gridCol w="394045">
                  <a:extLst>
                    <a:ext uri="{9D8B030D-6E8A-4147-A177-3AD203B41FA5}">
                      <a16:colId xmlns:a16="http://schemas.microsoft.com/office/drawing/2014/main" val="1990331708"/>
                    </a:ext>
                  </a:extLst>
                </a:gridCol>
                <a:gridCol w="394045">
                  <a:extLst>
                    <a:ext uri="{9D8B030D-6E8A-4147-A177-3AD203B41FA5}">
                      <a16:colId xmlns:a16="http://schemas.microsoft.com/office/drawing/2014/main" val="993032046"/>
                    </a:ext>
                  </a:extLst>
                </a:gridCol>
                <a:gridCol w="394045">
                  <a:extLst>
                    <a:ext uri="{9D8B030D-6E8A-4147-A177-3AD203B41FA5}">
                      <a16:colId xmlns:a16="http://schemas.microsoft.com/office/drawing/2014/main" val="3844438049"/>
                    </a:ext>
                  </a:extLst>
                </a:gridCol>
                <a:gridCol w="394045">
                  <a:extLst>
                    <a:ext uri="{9D8B030D-6E8A-4147-A177-3AD203B41FA5}">
                      <a16:colId xmlns:a16="http://schemas.microsoft.com/office/drawing/2014/main" val="3841850373"/>
                    </a:ext>
                  </a:extLst>
                </a:gridCol>
                <a:gridCol w="394045">
                  <a:extLst>
                    <a:ext uri="{9D8B030D-6E8A-4147-A177-3AD203B41FA5}">
                      <a16:colId xmlns:a16="http://schemas.microsoft.com/office/drawing/2014/main" val="1929760248"/>
                    </a:ext>
                  </a:extLst>
                </a:gridCol>
                <a:gridCol w="394045">
                  <a:extLst>
                    <a:ext uri="{9D8B030D-6E8A-4147-A177-3AD203B41FA5}">
                      <a16:colId xmlns:a16="http://schemas.microsoft.com/office/drawing/2014/main" val="3177480663"/>
                    </a:ext>
                  </a:extLst>
                </a:gridCol>
                <a:gridCol w="394045">
                  <a:extLst>
                    <a:ext uri="{9D8B030D-6E8A-4147-A177-3AD203B41FA5}">
                      <a16:colId xmlns:a16="http://schemas.microsoft.com/office/drawing/2014/main" val="528028960"/>
                    </a:ext>
                  </a:extLst>
                </a:gridCol>
                <a:gridCol w="394045">
                  <a:extLst>
                    <a:ext uri="{9D8B030D-6E8A-4147-A177-3AD203B41FA5}">
                      <a16:colId xmlns:a16="http://schemas.microsoft.com/office/drawing/2014/main" val="3663365124"/>
                    </a:ext>
                  </a:extLst>
                </a:gridCol>
                <a:gridCol w="394045">
                  <a:extLst>
                    <a:ext uri="{9D8B030D-6E8A-4147-A177-3AD203B41FA5}">
                      <a16:colId xmlns:a16="http://schemas.microsoft.com/office/drawing/2014/main" val="1031789785"/>
                    </a:ext>
                  </a:extLst>
                </a:gridCol>
              </a:tblGrid>
              <a:tr h="334291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5453783"/>
                  </a:ext>
                </a:extLst>
              </a:tr>
              <a:tr h="334291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071722"/>
                  </a:ext>
                </a:extLst>
              </a:tr>
              <a:tr h="334291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4406970"/>
                  </a:ext>
                </a:extLst>
              </a:tr>
              <a:tr h="334291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3771139"/>
                  </a:ext>
                </a:extLst>
              </a:tr>
              <a:tr h="334291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5274680"/>
                  </a:ext>
                </a:extLst>
              </a:tr>
              <a:tr h="334291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4893405"/>
                  </a:ext>
                </a:extLst>
              </a:tr>
              <a:tr h="334291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9886591"/>
                  </a:ext>
                </a:extLst>
              </a:tr>
              <a:tr h="33429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8118045"/>
                  </a:ext>
                </a:extLst>
              </a:tr>
              <a:tr h="33429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6947064"/>
                  </a:ext>
                </a:extLst>
              </a:tr>
              <a:tr h="334291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1694607"/>
                  </a:ext>
                </a:extLst>
              </a:tr>
            </a:tbl>
          </a:graphicData>
        </a:graphic>
      </p:graphicFrame>
      <p:sp>
        <p:nvSpPr>
          <p:cNvPr id="2" name="標題 1">
            <a:extLst>
              <a:ext uri="{FF2B5EF4-FFF2-40B4-BE49-F238E27FC236}">
                <a16:creationId xmlns:a16="http://schemas.microsoft.com/office/drawing/2014/main" id="{0C449380-FC3F-9D41-BFA2-CFDA1467C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09756"/>
            <a:ext cx="7886700" cy="994172"/>
          </a:xfrm>
        </p:spPr>
        <p:txBody>
          <a:bodyPr/>
          <a:lstStyle/>
          <a:p>
            <a:r>
              <a:rPr kumimoji="1" lang="zh-TW" altLang="en-US" dirty="0"/>
              <a:t>參數與架構圖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EC22D1FA-57B4-6B41-8FF1-F6BA31840E01}"/>
              </a:ext>
            </a:extLst>
          </p:cNvPr>
          <p:cNvSpPr txBox="1"/>
          <p:nvPr/>
        </p:nvSpPr>
        <p:spPr>
          <a:xfrm>
            <a:off x="2336803" y="1028357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1000 m</a:t>
            </a:r>
            <a:endParaRPr kumimoji="1"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043F3B2A-F5C6-564C-A068-741CC0A09DA4}"/>
              </a:ext>
            </a:extLst>
          </p:cNvPr>
          <p:cNvSpPr txBox="1"/>
          <p:nvPr/>
        </p:nvSpPr>
        <p:spPr>
          <a:xfrm>
            <a:off x="5185376" y="1087727"/>
            <a:ext cx="3854370" cy="73866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1400" dirty="0">
                <a:latin typeface="Kaiti TC" panose="02010600040101010101" pitchFamily="2" charset="-120"/>
                <a:ea typeface="Kaiti TC" panose="02010600040101010101" pitchFamily="2" charset="-120"/>
              </a:rPr>
              <a:t>基地台</a:t>
            </a:r>
            <a:r>
              <a:rPr kumimoji="1" lang="zh-TW" altLang="en-US" sz="1400" dirty="0">
                <a:latin typeface="Kaiti TC" panose="02010600040101010101" pitchFamily="2" charset="-120"/>
                <a:ea typeface="Kaiti TC" panose="02010600040101010101" pitchFamily="2" charset="-120"/>
              </a:rPr>
              <a:t>參數</a:t>
            </a:r>
            <a:r>
              <a:rPr kumimoji="1" lang="en-US" altLang="zh-TW" sz="1400" dirty="0">
                <a:latin typeface="Kaiti TC" panose="02010600040101010101" pitchFamily="2" charset="-120"/>
                <a:ea typeface="Kaiti TC" panose="02010600040101010101" pitchFamily="2" charset="-120"/>
              </a:rPr>
              <a:t>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zh-TW" sz="1400" dirty="0">
                <a:latin typeface="Kaiti TC" panose="02010600040101010101" pitchFamily="2" charset="-120"/>
                <a:ea typeface="Kaiti TC" panose="02010600040101010101" pitchFamily="2" charset="-120"/>
              </a:rPr>
              <a:t>Pt = 100dBm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zh-TW" sz="1400" dirty="0" err="1">
                <a:latin typeface="Kaiti TC" panose="02010600040101010101" pitchFamily="2" charset="-120"/>
                <a:ea typeface="Kaiti TC" panose="02010600040101010101" pitchFamily="2" charset="-120"/>
              </a:rPr>
              <a:t>Pmin</a:t>
            </a:r>
            <a:r>
              <a:rPr kumimoji="1" lang="en-US" altLang="zh-TW" sz="1400" dirty="0">
                <a:latin typeface="Kaiti TC" panose="02010600040101010101" pitchFamily="2" charset="-120"/>
                <a:ea typeface="Kaiti TC" panose="02010600040101010101" pitchFamily="2" charset="-120"/>
              </a:rPr>
              <a:t> = -10dBm</a:t>
            </a:r>
          </a:p>
        </p:txBody>
      </p:sp>
      <p:pic>
        <p:nvPicPr>
          <p:cNvPr id="13" name="圖形 12" descr="行動通信基地台">
            <a:extLst>
              <a:ext uri="{FF2B5EF4-FFF2-40B4-BE49-F238E27FC236}">
                <a16:creationId xmlns:a16="http://schemas.microsoft.com/office/drawing/2014/main" id="{A96BC0DD-E966-B541-AA80-14005BF4DE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51634" y="2115039"/>
            <a:ext cx="338658" cy="338658"/>
          </a:xfrm>
          <a:prstGeom prst="rect">
            <a:avLst/>
          </a:prstGeom>
        </p:spPr>
      </p:pic>
      <p:pic>
        <p:nvPicPr>
          <p:cNvPr id="14" name="圖形 13" descr="行動通信基地台">
            <a:extLst>
              <a:ext uri="{FF2B5EF4-FFF2-40B4-BE49-F238E27FC236}">
                <a16:creationId xmlns:a16="http://schemas.microsoft.com/office/drawing/2014/main" id="{38A49165-D161-B743-8ECC-8536C78EAC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37061" y="2119790"/>
            <a:ext cx="338658" cy="338658"/>
          </a:xfrm>
          <a:prstGeom prst="rect">
            <a:avLst/>
          </a:prstGeom>
        </p:spPr>
      </p:pic>
      <p:pic>
        <p:nvPicPr>
          <p:cNvPr id="15" name="圖形 14" descr="行動通信基地台">
            <a:extLst>
              <a:ext uri="{FF2B5EF4-FFF2-40B4-BE49-F238E27FC236}">
                <a16:creationId xmlns:a16="http://schemas.microsoft.com/office/drawing/2014/main" id="{211161B1-8B7E-224A-868F-6767D381FD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52089" y="3792941"/>
            <a:ext cx="338658" cy="338658"/>
          </a:xfrm>
          <a:prstGeom prst="rect">
            <a:avLst/>
          </a:prstGeom>
        </p:spPr>
      </p:pic>
      <p:pic>
        <p:nvPicPr>
          <p:cNvPr id="16" name="圖形 15" descr="行動通信基地台">
            <a:extLst>
              <a:ext uri="{FF2B5EF4-FFF2-40B4-BE49-F238E27FC236}">
                <a16:creationId xmlns:a16="http://schemas.microsoft.com/office/drawing/2014/main" id="{990DE8C1-3693-7B41-90F7-84FCA4E37B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29754" y="3792941"/>
            <a:ext cx="338658" cy="33865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D892D889-5DBA-D148-9F8C-B4C6380C2464}"/>
                  </a:ext>
                </a:extLst>
              </p:cNvPr>
              <p:cNvSpPr txBox="1"/>
              <p:nvPr/>
            </p:nvSpPr>
            <p:spPr>
              <a:xfrm>
                <a:off x="5185376" y="2126928"/>
                <a:ext cx="3863526" cy="2406684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kumimoji="1" lang="zh-TW" altLang="en-US" sz="1400" dirty="0">
                    <a:latin typeface="Kaiti TC" panose="02010600040101010101" pitchFamily="2" charset="-120"/>
                    <a:ea typeface="Kaiti TC" panose="02010600040101010101" pitchFamily="2" charset="-120"/>
                  </a:rPr>
                  <a:t>車子參數：</a:t>
                </a:r>
                <a:endParaRPr kumimoji="1" lang="en-US" altLang="zh-TW" sz="1600" dirty="0">
                  <a:latin typeface="Kaiti TC" panose="02010600040101010101" pitchFamily="2" charset="-120"/>
                  <a:ea typeface="Kaiti TC" panose="02010600040101010101" pitchFamily="2" charset="-12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kumimoji="1" lang="en-US" altLang="zh-TW" sz="1400" dirty="0">
                    <a:latin typeface="Kaiti TC" panose="02010600040101010101" pitchFamily="2" charset="-120"/>
                    <a:ea typeface="Kaiti TC" panose="02010600040101010101" pitchFamily="2" charset="-120"/>
                  </a:rPr>
                  <a:t>⋋ =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zh-TW" sz="1400" i="1" smtClean="0">
                            <a:latin typeface="Cambria Math" panose="02040503050406030204" pitchFamily="18" charset="0"/>
                            <a:ea typeface="Kaiti TC" panose="02010600040101010101" pitchFamily="2" charset="-120"/>
                          </a:rPr>
                        </m:ctrlPr>
                      </m:fPr>
                      <m:num>
                        <m:r>
                          <a:rPr kumimoji="1" lang="en-US" altLang="zh-TW" sz="1400" b="0" i="1" smtClean="0">
                            <a:latin typeface="Cambria Math" panose="02040503050406030204" pitchFamily="18" charset="0"/>
                            <a:ea typeface="Kaiti TC" panose="02010600040101010101" pitchFamily="2" charset="-120"/>
                          </a:rPr>
                          <m:t>1</m:t>
                        </m:r>
                      </m:num>
                      <m:den>
                        <m:r>
                          <a:rPr kumimoji="1" lang="en-US" altLang="zh-TW" sz="1400" b="0" i="1" smtClean="0">
                            <a:latin typeface="Cambria Math" panose="02040503050406030204" pitchFamily="18" charset="0"/>
                            <a:ea typeface="Kaiti TC" panose="02010600040101010101" pitchFamily="2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kumimoji="1" lang="en-US" altLang="zh-TW" sz="1400" dirty="0">
                    <a:latin typeface="Kaiti TC" panose="02010600040101010101" pitchFamily="2" charset="-120"/>
                    <a:ea typeface="Kaiti TC" panose="02010600040101010101" pitchFamily="2" charset="-120"/>
                  </a:rPr>
                  <a:t> car/sec , 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zh-TW" sz="1400" i="1">
                            <a:latin typeface="Cambria Math" panose="02040503050406030204" pitchFamily="18" charset="0"/>
                            <a:ea typeface="Kaiti TC" panose="02010600040101010101" pitchFamily="2" charset="-120"/>
                          </a:rPr>
                        </m:ctrlPr>
                      </m:fPr>
                      <m:num>
                        <m:r>
                          <a:rPr kumimoji="1" lang="en-US" altLang="zh-TW" sz="1400" i="1">
                            <a:latin typeface="Cambria Math" panose="02040503050406030204" pitchFamily="18" charset="0"/>
                            <a:ea typeface="Kaiti TC" panose="02010600040101010101" pitchFamily="2" charset="-120"/>
                          </a:rPr>
                          <m:t>1</m:t>
                        </m:r>
                      </m:num>
                      <m:den>
                        <m:r>
                          <a:rPr kumimoji="1" lang="en-US" altLang="zh-TW" sz="1400" b="0" i="1" smtClean="0">
                            <a:latin typeface="Cambria Math" panose="02040503050406030204" pitchFamily="18" charset="0"/>
                            <a:ea typeface="Kaiti TC" panose="02010600040101010101" pitchFamily="2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kumimoji="1" lang="en-US" altLang="zh-TW" sz="1400" dirty="0">
                    <a:latin typeface="Kaiti TC" panose="02010600040101010101" pitchFamily="2" charset="-120"/>
                    <a:ea typeface="Kaiti TC" panose="02010600040101010101" pitchFamily="2" charset="-120"/>
                  </a:rPr>
                  <a:t> car/sec, 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zh-TW" sz="1400" i="1">
                            <a:latin typeface="Cambria Math" panose="02040503050406030204" pitchFamily="18" charset="0"/>
                            <a:ea typeface="Kaiti TC" panose="02010600040101010101" pitchFamily="2" charset="-120"/>
                          </a:rPr>
                        </m:ctrlPr>
                      </m:fPr>
                      <m:num>
                        <m:r>
                          <a:rPr kumimoji="1" lang="en-US" altLang="zh-TW" sz="1400" i="1">
                            <a:latin typeface="Cambria Math" panose="02040503050406030204" pitchFamily="18" charset="0"/>
                            <a:ea typeface="Kaiti TC" panose="02010600040101010101" pitchFamily="2" charset="-120"/>
                          </a:rPr>
                          <m:t>1</m:t>
                        </m:r>
                      </m:num>
                      <m:den>
                        <m:r>
                          <a:rPr kumimoji="1" lang="en-US" altLang="zh-TW" sz="1400" b="0" i="1" smtClean="0">
                            <a:latin typeface="Cambria Math" panose="02040503050406030204" pitchFamily="18" charset="0"/>
                            <a:ea typeface="Kaiti TC" panose="02010600040101010101" pitchFamily="2" charset="-120"/>
                          </a:rPr>
                          <m:t>5</m:t>
                        </m:r>
                      </m:den>
                    </m:f>
                  </m:oMath>
                </a14:m>
                <a:r>
                  <a:rPr kumimoji="1" lang="en-US" altLang="zh-TW" sz="1400" dirty="0">
                    <a:latin typeface="Kaiti TC" panose="02010600040101010101" pitchFamily="2" charset="-120"/>
                    <a:ea typeface="Kaiti TC" panose="02010600040101010101" pitchFamily="2" charset="-120"/>
                  </a:rPr>
                  <a:t> car/sec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kumimoji="1" lang="en-US" altLang="zh-TW" sz="1400" dirty="0">
                    <a:latin typeface="Kaiti TC" panose="02010600040101010101" pitchFamily="2" charset="-120"/>
                    <a:ea typeface="Kaiti TC" panose="02010600040101010101" pitchFamily="2" charset="-120"/>
                  </a:rPr>
                  <a:t>[ P(t) = 1 -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TW" sz="1400" i="1" smtClean="0">
                            <a:latin typeface="Cambria Math" panose="02040503050406030204" pitchFamily="18" charset="0"/>
                            <a:ea typeface="Kaiti TC" panose="02010600040101010101" pitchFamily="2" charset="-12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kumimoji="1" lang="en-US" altLang="zh-TW" sz="1400" b="0" i="0" smtClean="0">
                            <a:latin typeface="Cambria Math" panose="02040503050406030204" pitchFamily="18" charset="0"/>
                            <a:ea typeface="Kaiti TC" panose="02010600040101010101" pitchFamily="2" charset="-120"/>
                          </a:rPr>
                          <m:t>e</m:t>
                        </m:r>
                      </m:e>
                      <m:sup>
                        <m:r>
                          <a:rPr kumimoji="1" lang="en-US" altLang="zh-TW" sz="1400" b="0" i="1" smtClean="0">
                            <a:latin typeface="Cambria Math" panose="02040503050406030204" pitchFamily="18" charset="0"/>
                            <a:ea typeface="Kaiti TC" panose="02010600040101010101" pitchFamily="2" charset="-12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kumimoji="1" lang="en-US" altLang="zh-TW" sz="1400" dirty="0">
                            <a:latin typeface="Kaiti TC" panose="02010600040101010101" pitchFamily="2" charset="-120"/>
                            <a:ea typeface="Kaiti TC" panose="02010600040101010101" pitchFamily="2" charset="-120"/>
                          </a:rPr>
                          <m:t>⋋</m:t>
                        </m:r>
                        <m:r>
                          <m:rPr>
                            <m:nor/>
                          </m:rPr>
                          <a:rPr kumimoji="1" lang="en-US" altLang="zh-TW" sz="1400" b="0" i="0" dirty="0" smtClean="0">
                            <a:latin typeface="Kaiti TC" panose="02010600040101010101" pitchFamily="2" charset="-120"/>
                            <a:ea typeface="Kaiti TC" panose="02010600040101010101" pitchFamily="2" charset="-120"/>
                          </a:rPr>
                          <m:t>t</m:t>
                        </m:r>
                      </m:sup>
                    </m:sSup>
                  </m:oMath>
                </a14:m>
                <a:r>
                  <a:rPr kumimoji="1" lang="en-US" altLang="zh-TW" sz="1400" dirty="0">
                    <a:latin typeface="Kaiti TC" panose="02010600040101010101" pitchFamily="2" charset="-120"/>
                    <a:ea typeface="Kaiti TC" panose="02010600040101010101" pitchFamily="2" charset="-120"/>
                  </a:rPr>
                  <a:t> ]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kumimoji="1" lang="en-US" altLang="zh-TW" sz="1400" dirty="0">
                    <a:latin typeface="Kaiti TC" panose="02010600040101010101" pitchFamily="2" charset="-120"/>
                    <a:ea typeface="Kaiti TC" panose="02010600040101010101" pitchFamily="2" charset="-120"/>
                  </a:rPr>
                  <a:t>Velocity = 10m/s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kumimoji="1" lang="en-US" altLang="zh-TW" sz="1400" dirty="0">
                    <a:latin typeface="Kaiti TC" panose="02010600040101010101" pitchFamily="2" charset="-120"/>
                    <a:ea typeface="Kaiti TC" panose="02010600040101010101" pitchFamily="2" charset="-120"/>
                  </a:rPr>
                  <a:t>Direction prob: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kumimoji="1" lang="en-US" altLang="zh-TW" sz="1400" dirty="0">
                    <a:latin typeface="Kaiti TC" panose="02010600040101010101" pitchFamily="2" charset="-120"/>
                    <a:ea typeface="Kaiti TC" panose="02010600040101010101" pitchFamily="2" charset="-120"/>
                  </a:rPr>
                  <a:t>Straight  :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zh-TW" sz="1400" i="1" smtClean="0">
                            <a:latin typeface="Cambria Math" panose="02040503050406030204" pitchFamily="18" charset="0"/>
                            <a:ea typeface="Kaiti TC" panose="02010600040101010101" pitchFamily="2" charset="-120"/>
                          </a:rPr>
                        </m:ctrlPr>
                      </m:fPr>
                      <m:num>
                        <m:r>
                          <a:rPr kumimoji="1" lang="en-US" altLang="zh-TW" sz="1400" b="0" i="1" smtClean="0">
                            <a:latin typeface="Cambria Math" panose="02040503050406030204" pitchFamily="18" charset="0"/>
                            <a:ea typeface="Kaiti TC" panose="02010600040101010101" pitchFamily="2" charset="-120"/>
                          </a:rPr>
                          <m:t>1</m:t>
                        </m:r>
                      </m:num>
                      <m:den>
                        <m:r>
                          <a:rPr kumimoji="1" lang="en-US" altLang="zh-TW" sz="1400" b="0" i="1" smtClean="0">
                            <a:latin typeface="Cambria Math" panose="02040503050406030204" pitchFamily="18" charset="0"/>
                            <a:ea typeface="Kaiti TC" panose="02010600040101010101" pitchFamily="2" charset="-120"/>
                          </a:rPr>
                          <m:t>3</m:t>
                        </m:r>
                      </m:den>
                    </m:f>
                  </m:oMath>
                </a14:m>
                <a:endParaRPr kumimoji="1" lang="en-US" altLang="zh-TW" sz="1400" dirty="0">
                  <a:latin typeface="Kaiti TC" panose="02010600040101010101" pitchFamily="2" charset="-120"/>
                  <a:ea typeface="Kaiti TC" panose="02010600040101010101" pitchFamily="2" charset="-120"/>
                </a:endParaRP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kumimoji="1" lang="en-US" altLang="zh-TW" sz="1400" dirty="0">
                    <a:latin typeface="Kaiti TC" panose="02010600040101010101" pitchFamily="2" charset="-120"/>
                    <a:ea typeface="Kaiti TC" panose="02010600040101010101" pitchFamily="2" charset="-120"/>
                  </a:rPr>
                  <a:t>Right :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zh-TW" sz="1400" i="1" smtClean="0">
                            <a:latin typeface="Cambria Math" panose="02040503050406030204" pitchFamily="18" charset="0"/>
                            <a:ea typeface="Kaiti TC" panose="02010600040101010101" pitchFamily="2" charset="-120"/>
                          </a:rPr>
                        </m:ctrlPr>
                      </m:fPr>
                      <m:num>
                        <m:r>
                          <a:rPr kumimoji="1" lang="en-US" altLang="zh-TW" sz="1400" b="0" i="1" smtClean="0">
                            <a:latin typeface="Cambria Math" panose="02040503050406030204" pitchFamily="18" charset="0"/>
                            <a:ea typeface="Kaiti TC" panose="02010600040101010101" pitchFamily="2" charset="-120"/>
                          </a:rPr>
                          <m:t>1</m:t>
                        </m:r>
                      </m:num>
                      <m:den>
                        <m:r>
                          <a:rPr kumimoji="1" lang="en-US" altLang="zh-TW" sz="1400" b="0" i="1" smtClean="0">
                            <a:latin typeface="Cambria Math" panose="02040503050406030204" pitchFamily="18" charset="0"/>
                            <a:ea typeface="Kaiti TC" panose="02010600040101010101" pitchFamily="2" charset="-120"/>
                          </a:rPr>
                          <m:t>3</m:t>
                        </m:r>
                      </m:den>
                    </m:f>
                  </m:oMath>
                </a14:m>
                <a:endParaRPr kumimoji="1" lang="en-US" altLang="zh-TW" sz="1400" dirty="0">
                  <a:latin typeface="Kaiti TC" panose="02010600040101010101" pitchFamily="2" charset="-120"/>
                  <a:ea typeface="Kaiti TC" panose="02010600040101010101" pitchFamily="2" charset="-120"/>
                </a:endParaRP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kumimoji="1" lang="en-US" altLang="zh-TW" sz="1400" dirty="0">
                    <a:latin typeface="Kaiti TC" panose="02010600040101010101" pitchFamily="2" charset="-120"/>
                    <a:ea typeface="Kaiti TC" panose="02010600040101010101" pitchFamily="2" charset="-120"/>
                  </a:rPr>
                  <a:t>Left :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zh-TW" sz="1400" i="1" smtClean="0">
                            <a:latin typeface="Cambria Math" panose="02040503050406030204" pitchFamily="18" charset="0"/>
                            <a:ea typeface="Kaiti TC" panose="02010600040101010101" pitchFamily="2" charset="-120"/>
                          </a:rPr>
                        </m:ctrlPr>
                      </m:fPr>
                      <m:num>
                        <m:r>
                          <a:rPr kumimoji="1" lang="en-US" altLang="zh-TW" sz="1400" b="0" i="1" smtClean="0">
                            <a:latin typeface="Cambria Math" panose="02040503050406030204" pitchFamily="18" charset="0"/>
                            <a:ea typeface="Kaiti TC" panose="02010600040101010101" pitchFamily="2" charset="-120"/>
                          </a:rPr>
                          <m:t>1</m:t>
                        </m:r>
                      </m:num>
                      <m:den>
                        <m:r>
                          <a:rPr kumimoji="1" lang="en-US" altLang="zh-TW" sz="1400" b="0" i="1" smtClean="0">
                            <a:latin typeface="Cambria Math" panose="02040503050406030204" pitchFamily="18" charset="0"/>
                            <a:ea typeface="Kaiti TC" panose="02010600040101010101" pitchFamily="2" charset="-120"/>
                          </a:rPr>
                          <m:t>3</m:t>
                        </m:r>
                      </m:den>
                    </m:f>
                  </m:oMath>
                </a14:m>
                <a:endParaRPr kumimoji="1" lang="en-US" altLang="zh-TW" sz="1400" dirty="0">
                  <a:latin typeface="Kaiti TC" panose="02010600040101010101" pitchFamily="2" charset="-120"/>
                  <a:ea typeface="Kaiti TC" panose="02010600040101010101" pitchFamily="2" charset="-12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kumimoji="1" lang="zh-TW" altLang="en-US" sz="1400" dirty="0">
                  <a:latin typeface="Kaiti TC" panose="02010600040101010101" pitchFamily="2" charset="-120"/>
                  <a:ea typeface="Kaiti TC" panose="02010600040101010101" pitchFamily="2" charset="-120"/>
                </a:endParaRPr>
              </a:p>
            </p:txBody>
          </p:sp>
        </mc:Choice>
        <mc:Fallback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D892D889-5DBA-D148-9F8C-B4C6380C24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5376" y="2126928"/>
                <a:ext cx="3863526" cy="2406684"/>
              </a:xfrm>
              <a:prstGeom prst="rect">
                <a:avLst/>
              </a:prstGeom>
              <a:blipFill>
                <a:blip r:embed="rId4"/>
                <a:stretch>
                  <a:fillRect l="-328" t="-52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橢圓 17">
            <a:extLst>
              <a:ext uri="{FF2B5EF4-FFF2-40B4-BE49-F238E27FC236}">
                <a16:creationId xmlns:a16="http://schemas.microsoft.com/office/drawing/2014/main" id="{7FF12B70-84FC-6542-B7CF-BABEAAC6D79F}"/>
              </a:ext>
            </a:extLst>
          </p:cNvPr>
          <p:cNvSpPr/>
          <p:nvPr/>
        </p:nvSpPr>
        <p:spPr>
          <a:xfrm>
            <a:off x="3399186" y="1328528"/>
            <a:ext cx="170007" cy="18966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9" name="橢圓 18">
            <a:extLst>
              <a:ext uri="{FF2B5EF4-FFF2-40B4-BE49-F238E27FC236}">
                <a16:creationId xmlns:a16="http://schemas.microsoft.com/office/drawing/2014/main" id="{8B833CFD-B5CA-804A-B1A8-9B363D7ECDFD}"/>
              </a:ext>
            </a:extLst>
          </p:cNvPr>
          <p:cNvSpPr/>
          <p:nvPr/>
        </p:nvSpPr>
        <p:spPr>
          <a:xfrm>
            <a:off x="3780589" y="1334624"/>
            <a:ext cx="170007" cy="18966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0" name="橢圓 19">
            <a:extLst>
              <a:ext uri="{FF2B5EF4-FFF2-40B4-BE49-F238E27FC236}">
                <a16:creationId xmlns:a16="http://schemas.microsoft.com/office/drawing/2014/main" id="{4734247D-E77E-0449-863E-0325D8A6E866}"/>
              </a:ext>
            </a:extLst>
          </p:cNvPr>
          <p:cNvSpPr/>
          <p:nvPr/>
        </p:nvSpPr>
        <p:spPr>
          <a:xfrm>
            <a:off x="4164606" y="1334624"/>
            <a:ext cx="170007" cy="18966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1" name="橢圓 20">
            <a:extLst>
              <a:ext uri="{FF2B5EF4-FFF2-40B4-BE49-F238E27FC236}">
                <a16:creationId xmlns:a16="http://schemas.microsoft.com/office/drawing/2014/main" id="{E39B9B33-A40A-BE49-A6DC-2F46544E3A8C}"/>
              </a:ext>
            </a:extLst>
          </p:cNvPr>
          <p:cNvSpPr/>
          <p:nvPr/>
        </p:nvSpPr>
        <p:spPr>
          <a:xfrm>
            <a:off x="625361" y="1688309"/>
            <a:ext cx="170007" cy="18966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2" name="橢圓 21">
            <a:extLst>
              <a:ext uri="{FF2B5EF4-FFF2-40B4-BE49-F238E27FC236}">
                <a16:creationId xmlns:a16="http://schemas.microsoft.com/office/drawing/2014/main" id="{DA479A79-A6CB-324A-9339-23288656FA36}"/>
              </a:ext>
            </a:extLst>
          </p:cNvPr>
          <p:cNvSpPr/>
          <p:nvPr/>
        </p:nvSpPr>
        <p:spPr>
          <a:xfrm>
            <a:off x="628650" y="2032095"/>
            <a:ext cx="170007" cy="18966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3" name="橢圓 22">
            <a:extLst>
              <a:ext uri="{FF2B5EF4-FFF2-40B4-BE49-F238E27FC236}">
                <a16:creationId xmlns:a16="http://schemas.microsoft.com/office/drawing/2014/main" id="{5427ACAC-7BE8-5741-A0CB-087883460BD3}"/>
              </a:ext>
            </a:extLst>
          </p:cNvPr>
          <p:cNvSpPr/>
          <p:nvPr/>
        </p:nvSpPr>
        <p:spPr>
          <a:xfrm>
            <a:off x="625361" y="2371099"/>
            <a:ext cx="170007" cy="18966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1" name="橢圓 30">
            <a:extLst>
              <a:ext uri="{FF2B5EF4-FFF2-40B4-BE49-F238E27FC236}">
                <a16:creationId xmlns:a16="http://schemas.microsoft.com/office/drawing/2014/main" id="{63AB700E-0B54-6848-8D9B-F549DB41E46E}"/>
              </a:ext>
            </a:extLst>
          </p:cNvPr>
          <p:cNvSpPr/>
          <p:nvPr/>
        </p:nvSpPr>
        <p:spPr>
          <a:xfrm>
            <a:off x="707269" y="964300"/>
            <a:ext cx="170007" cy="18966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0F37BC29-ADA4-3747-8A96-9C564A272451}"/>
              </a:ext>
            </a:extLst>
          </p:cNvPr>
          <p:cNvSpPr txBox="1"/>
          <p:nvPr/>
        </p:nvSpPr>
        <p:spPr>
          <a:xfrm>
            <a:off x="805779" y="905246"/>
            <a:ext cx="12052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400" dirty="0"/>
              <a:t>: Car Entrance</a:t>
            </a:r>
            <a:endParaRPr kumimoji="1" lang="zh-TW" altLang="en-US" sz="1400" dirty="0"/>
          </a:p>
        </p:txBody>
      </p:sp>
      <p:sp>
        <p:nvSpPr>
          <p:cNvPr id="30" name="橢圓 29">
            <a:extLst>
              <a:ext uri="{FF2B5EF4-FFF2-40B4-BE49-F238E27FC236}">
                <a16:creationId xmlns:a16="http://schemas.microsoft.com/office/drawing/2014/main" id="{FBEF9255-1D3C-B44F-8BA4-189E6EC528DC}"/>
              </a:ext>
            </a:extLst>
          </p:cNvPr>
          <p:cNvSpPr/>
          <p:nvPr/>
        </p:nvSpPr>
        <p:spPr>
          <a:xfrm>
            <a:off x="2230217" y="1322432"/>
            <a:ext cx="170007" cy="18966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3" name="橢圓 32">
            <a:extLst>
              <a:ext uri="{FF2B5EF4-FFF2-40B4-BE49-F238E27FC236}">
                <a16:creationId xmlns:a16="http://schemas.microsoft.com/office/drawing/2014/main" id="{502C9628-B94B-294A-9A2B-249FADB37EF7}"/>
              </a:ext>
            </a:extLst>
          </p:cNvPr>
          <p:cNvSpPr/>
          <p:nvPr/>
        </p:nvSpPr>
        <p:spPr>
          <a:xfrm>
            <a:off x="2611620" y="1328528"/>
            <a:ext cx="170007" cy="18966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4" name="橢圓 33">
            <a:extLst>
              <a:ext uri="{FF2B5EF4-FFF2-40B4-BE49-F238E27FC236}">
                <a16:creationId xmlns:a16="http://schemas.microsoft.com/office/drawing/2014/main" id="{DF89AF7B-6246-FD42-A74E-86319FE038CE}"/>
              </a:ext>
            </a:extLst>
          </p:cNvPr>
          <p:cNvSpPr/>
          <p:nvPr/>
        </p:nvSpPr>
        <p:spPr>
          <a:xfrm>
            <a:off x="2995637" y="1328528"/>
            <a:ext cx="170007" cy="18966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5" name="橢圓 34">
            <a:extLst>
              <a:ext uri="{FF2B5EF4-FFF2-40B4-BE49-F238E27FC236}">
                <a16:creationId xmlns:a16="http://schemas.microsoft.com/office/drawing/2014/main" id="{A003753B-2BC2-054D-AB85-2B9ABB395D45}"/>
              </a:ext>
            </a:extLst>
          </p:cNvPr>
          <p:cNvSpPr/>
          <p:nvPr/>
        </p:nvSpPr>
        <p:spPr>
          <a:xfrm>
            <a:off x="1049037" y="1319351"/>
            <a:ext cx="170007" cy="18966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6" name="橢圓 35">
            <a:extLst>
              <a:ext uri="{FF2B5EF4-FFF2-40B4-BE49-F238E27FC236}">
                <a16:creationId xmlns:a16="http://schemas.microsoft.com/office/drawing/2014/main" id="{75646CAB-4388-9247-AED8-1901E4467025}"/>
              </a:ext>
            </a:extLst>
          </p:cNvPr>
          <p:cNvSpPr/>
          <p:nvPr/>
        </p:nvSpPr>
        <p:spPr>
          <a:xfrm>
            <a:off x="1430440" y="1325447"/>
            <a:ext cx="170007" cy="18966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7" name="橢圓 36">
            <a:extLst>
              <a:ext uri="{FF2B5EF4-FFF2-40B4-BE49-F238E27FC236}">
                <a16:creationId xmlns:a16="http://schemas.microsoft.com/office/drawing/2014/main" id="{BC520C8C-18F1-674D-8EEE-68011083D5CA}"/>
              </a:ext>
            </a:extLst>
          </p:cNvPr>
          <p:cNvSpPr/>
          <p:nvPr/>
        </p:nvSpPr>
        <p:spPr>
          <a:xfrm>
            <a:off x="1814457" y="1325447"/>
            <a:ext cx="170007" cy="18966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8" name="橢圓 37">
            <a:extLst>
              <a:ext uri="{FF2B5EF4-FFF2-40B4-BE49-F238E27FC236}">
                <a16:creationId xmlns:a16="http://schemas.microsoft.com/office/drawing/2014/main" id="{5EC318FE-4858-454F-85D5-BDC9A79CE369}"/>
              </a:ext>
            </a:extLst>
          </p:cNvPr>
          <p:cNvSpPr/>
          <p:nvPr/>
        </p:nvSpPr>
        <p:spPr>
          <a:xfrm>
            <a:off x="629209" y="2726310"/>
            <a:ext cx="170007" cy="18966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9" name="橢圓 38">
            <a:extLst>
              <a:ext uri="{FF2B5EF4-FFF2-40B4-BE49-F238E27FC236}">
                <a16:creationId xmlns:a16="http://schemas.microsoft.com/office/drawing/2014/main" id="{266C5720-0789-134B-B6E6-CAC08933E04D}"/>
              </a:ext>
            </a:extLst>
          </p:cNvPr>
          <p:cNvSpPr/>
          <p:nvPr/>
        </p:nvSpPr>
        <p:spPr>
          <a:xfrm>
            <a:off x="632498" y="3070096"/>
            <a:ext cx="170007" cy="18966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0" name="橢圓 39">
            <a:extLst>
              <a:ext uri="{FF2B5EF4-FFF2-40B4-BE49-F238E27FC236}">
                <a16:creationId xmlns:a16="http://schemas.microsoft.com/office/drawing/2014/main" id="{4F841BC2-2C34-FF4D-942D-E3CEFE639C89}"/>
              </a:ext>
            </a:extLst>
          </p:cNvPr>
          <p:cNvSpPr/>
          <p:nvPr/>
        </p:nvSpPr>
        <p:spPr>
          <a:xfrm>
            <a:off x="629209" y="3409100"/>
            <a:ext cx="170007" cy="18966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1" name="橢圓 40">
            <a:extLst>
              <a:ext uri="{FF2B5EF4-FFF2-40B4-BE49-F238E27FC236}">
                <a16:creationId xmlns:a16="http://schemas.microsoft.com/office/drawing/2014/main" id="{6C837955-F132-8041-BC37-8053255DAFE1}"/>
              </a:ext>
            </a:extLst>
          </p:cNvPr>
          <p:cNvSpPr/>
          <p:nvPr/>
        </p:nvSpPr>
        <p:spPr>
          <a:xfrm>
            <a:off x="625361" y="3727949"/>
            <a:ext cx="170007" cy="18966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2" name="橢圓 41">
            <a:extLst>
              <a:ext uri="{FF2B5EF4-FFF2-40B4-BE49-F238E27FC236}">
                <a16:creationId xmlns:a16="http://schemas.microsoft.com/office/drawing/2014/main" id="{28A5C134-1CA5-974B-A63C-EC0BED5CF871}"/>
              </a:ext>
            </a:extLst>
          </p:cNvPr>
          <p:cNvSpPr/>
          <p:nvPr/>
        </p:nvSpPr>
        <p:spPr>
          <a:xfrm>
            <a:off x="628650" y="4071735"/>
            <a:ext cx="170007" cy="18966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3" name="橢圓 42">
            <a:extLst>
              <a:ext uri="{FF2B5EF4-FFF2-40B4-BE49-F238E27FC236}">
                <a16:creationId xmlns:a16="http://schemas.microsoft.com/office/drawing/2014/main" id="{868BD015-BDA9-CD4B-A582-DCB819D7144F}"/>
              </a:ext>
            </a:extLst>
          </p:cNvPr>
          <p:cNvSpPr/>
          <p:nvPr/>
        </p:nvSpPr>
        <p:spPr>
          <a:xfrm>
            <a:off x="625361" y="4410739"/>
            <a:ext cx="170007" cy="18966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4" name="橢圓 43">
            <a:extLst>
              <a:ext uri="{FF2B5EF4-FFF2-40B4-BE49-F238E27FC236}">
                <a16:creationId xmlns:a16="http://schemas.microsoft.com/office/drawing/2014/main" id="{81AE5CBD-6E3E-A044-A05A-C086711E785B}"/>
              </a:ext>
            </a:extLst>
          </p:cNvPr>
          <p:cNvSpPr/>
          <p:nvPr/>
        </p:nvSpPr>
        <p:spPr>
          <a:xfrm>
            <a:off x="4585304" y="1688839"/>
            <a:ext cx="170007" cy="18966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5" name="橢圓 44">
            <a:extLst>
              <a:ext uri="{FF2B5EF4-FFF2-40B4-BE49-F238E27FC236}">
                <a16:creationId xmlns:a16="http://schemas.microsoft.com/office/drawing/2014/main" id="{140D584D-6A55-214B-A905-BD65EF4B6AEC}"/>
              </a:ext>
            </a:extLst>
          </p:cNvPr>
          <p:cNvSpPr/>
          <p:nvPr/>
        </p:nvSpPr>
        <p:spPr>
          <a:xfrm>
            <a:off x="4588593" y="2032625"/>
            <a:ext cx="170007" cy="18966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6" name="橢圓 45">
            <a:extLst>
              <a:ext uri="{FF2B5EF4-FFF2-40B4-BE49-F238E27FC236}">
                <a16:creationId xmlns:a16="http://schemas.microsoft.com/office/drawing/2014/main" id="{62742214-FDC8-CA46-9A95-E10C5415FCA9}"/>
              </a:ext>
            </a:extLst>
          </p:cNvPr>
          <p:cNvSpPr/>
          <p:nvPr/>
        </p:nvSpPr>
        <p:spPr>
          <a:xfrm>
            <a:off x="4585304" y="2371629"/>
            <a:ext cx="170007" cy="18966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7" name="橢圓 46">
            <a:extLst>
              <a:ext uri="{FF2B5EF4-FFF2-40B4-BE49-F238E27FC236}">
                <a16:creationId xmlns:a16="http://schemas.microsoft.com/office/drawing/2014/main" id="{64A4C7D3-38B9-6E4F-9CD0-748CC35BEFCF}"/>
              </a:ext>
            </a:extLst>
          </p:cNvPr>
          <p:cNvSpPr/>
          <p:nvPr/>
        </p:nvSpPr>
        <p:spPr>
          <a:xfrm>
            <a:off x="4589152" y="2726840"/>
            <a:ext cx="170007" cy="18966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8" name="橢圓 47">
            <a:extLst>
              <a:ext uri="{FF2B5EF4-FFF2-40B4-BE49-F238E27FC236}">
                <a16:creationId xmlns:a16="http://schemas.microsoft.com/office/drawing/2014/main" id="{A6FE2E35-AB2D-DB44-A097-ADB96B6A13DF}"/>
              </a:ext>
            </a:extLst>
          </p:cNvPr>
          <p:cNvSpPr/>
          <p:nvPr/>
        </p:nvSpPr>
        <p:spPr>
          <a:xfrm>
            <a:off x="4592441" y="3070626"/>
            <a:ext cx="170007" cy="18966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9" name="橢圓 48">
            <a:extLst>
              <a:ext uri="{FF2B5EF4-FFF2-40B4-BE49-F238E27FC236}">
                <a16:creationId xmlns:a16="http://schemas.microsoft.com/office/drawing/2014/main" id="{C064E768-02D8-F94D-812D-E8E1D3F06588}"/>
              </a:ext>
            </a:extLst>
          </p:cNvPr>
          <p:cNvSpPr/>
          <p:nvPr/>
        </p:nvSpPr>
        <p:spPr>
          <a:xfrm>
            <a:off x="4589152" y="3409630"/>
            <a:ext cx="170007" cy="18966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0" name="橢圓 49">
            <a:extLst>
              <a:ext uri="{FF2B5EF4-FFF2-40B4-BE49-F238E27FC236}">
                <a16:creationId xmlns:a16="http://schemas.microsoft.com/office/drawing/2014/main" id="{F2886F92-B89F-C648-BF57-B270CF0DF958}"/>
              </a:ext>
            </a:extLst>
          </p:cNvPr>
          <p:cNvSpPr/>
          <p:nvPr/>
        </p:nvSpPr>
        <p:spPr>
          <a:xfrm>
            <a:off x="4585304" y="3728479"/>
            <a:ext cx="170007" cy="18966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1" name="橢圓 50">
            <a:extLst>
              <a:ext uri="{FF2B5EF4-FFF2-40B4-BE49-F238E27FC236}">
                <a16:creationId xmlns:a16="http://schemas.microsoft.com/office/drawing/2014/main" id="{BE93B551-03CF-594B-937B-7B1C1BDB5F2A}"/>
              </a:ext>
            </a:extLst>
          </p:cNvPr>
          <p:cNvSpPr/>
          <p:nvPr/>
        </p:nvSpPr>
        <p:spPr>
          <a:xfrm>
            <a:off x="4588593" y="4072265"/>
            <a:ext cx="170007" cy="18966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2" name="橢圓 51">
            <a:extLst>
              <a:ext uri="{FF2B5EF4-FFF2-40B4-BE49-F238E27FC236}">
                <a16:creationId xmlns:a16="http://schemas.microsoft.com/office/drawing/2014/main" id="{EABB2E2C-A2AF-C249-AD7C-0D7FA226E4C2}"/>
              </a:ext>
            </a:extLst>
          </p:cNvPr>
          <p:cNvSpPr/>
          <p:nvPr/>
        </p:nvSpPr>
        <p:spPr>
          <a:xfrm>
            <a:off x="4585304" y="4411269"/>
            <a:ext cx="170007" cy="18966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3" name="橢圓 52">
            <a:extLst>
              <a:ext uri="{FF2B5EF4-FFF2-40B4-BE49-F238E27FC236}">
                <a16:creationId xmlns:a16="http://schemas.microsoft.com/office/drawing/2014/main" id="{46487492-E659-7340-A9DB-A2548F6E3750}"/>
              </a:ext>
            </a:extLst>
          </p:cNvPr>
          <p:cNvSpPr/>
          <p:nvPr/>
        </p:nvSpPr>
        <p:spPr>
          <a:xfrm>
            <a:off x="3399186" y="4715381"/>
            <a:ext cx="170007" cy="18966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4" name="橢圓 53">
            <a:extLst>
              <a:ext uri="{FF2B5EF4-FFF2-40B4-BE49-F238E27FC236}">
                <a16:creationId xmlns:a16="http://schemas.microsoft.com/office/drawing/2014/main" id="{1391487A-45F8-6E4C-A2D0-0E685202F7D1}"/>
              </a:ext>
            </a:extLst>
          </p:cNvPr>
          <p:cNvSpPr/>
          <p:nvPr/>
        </p:nvSpPr>
        <p:spPr>
          <a:xfrm>
            <a:off x="3780589" y="4721477"/>
            <a:ext cx="170007" cy="18966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5" name="橢圓 54">
            <a:extLst>
              <a:ext uri="{FF2B5EF4-FFF2-40B4-BE49-F238E27FC236}">
                <a16:creationId xmlns:a16="http://schemas.microsoft.com/office/drawing/2014/main" id="{EDDF5117-9BA8-E84E-88D1-625DA6B2A6D5}"/>
              </a:ext>
            </a:extLst>
          </p:cNvPr>
          <p:cNvSpPr/>
          <p:nvPr/>
        </p:nvSpPr>
        <p:spPr>
          <a:xfrm>
            <a:off x="4164606" y="4721477"/>
            <a:ext cx="170007" cy="18966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6" name="橢圓 55">
            <a:extLst>
              <a:ext uri="{FF2B5EF4-FFF2-40B4-BE49-F238E27FC236}">
                <a16:creationId xmlns:a16="http://schemas.microsoft.com/office/drawing/2014/main" id="{666F7D09-CE01-1F41-83F9-9D833AA415E2}"/>
              </a:ext>
            </a:extLst>
          </p:cNvPr>
          <p:cNvSpPr/>
          <p:nvPr/>
        </p:nvSpPr>
        <p:spPr>
          <a:xfrm>
            <a:off x="2230217" y="4709285"/>
            <a:ext cx="170007" cy="18966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7" name="橢圓 56">
            <a:extLst>
              <a:ext uri="{FF2B5EF4-FFF2-40B4-BE49-F238E27FC236}">
                <a16:creationId xmlns:a16="http://schemas.microsoft.com/office/drawing/2014/main" id="{8684E754-9E93-7349-A67F-37F476D78089}"/>
              </a:ext>
            </a:extLst>
          </p:cNvPr>
          <p:cNvSpPr/>
          <p:nvPr/>
        </p:nvSpPr>
        <p:spPr>
          <a:xfrm>
            <a:off x="2611620" y="4715381"/>
            <a:ext cx="170007" cy="18966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8" name="橢圓 57">
            <a:extLst>
              <a:ext uri="{FF2B5EF4-FFF2-40B4-BE49-F238E27FC236}">
                <a16:creationId xmlns:a16="http://schemas.microsoft.com/office/drawing/2014/main" id="{8C44F9D4-F9BF-D14E-B696-A4C6B707AA7C}"/>
              </a:ext>
            </a:extLst>
          </p:cNvPr>
          <p:cNvSpPr/>
          <p:nvPr/>
        </p:nvSpPr>
        <p:spPr>
          <a:xfrm>
            <a:off x="2995637" y="4715381"/>
            <a:ext cx="170007" cy="18966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9" name="橢圓 58">
            <a:extLst>
              <a:ext uri="{FF2B5EF4-FFF2-40B4-BE49-F238E27FC236}">
                <a16:creationId xmlns:a16="http://schemas.microsoft.com/office/drawing/2014/main" id="{19B85136-B5F3-4D47-8964-CCBDF4C0269C}"/>
              </a:ext>
            </a:extLst>
          </p:cNvPr>
          <p:cNvSpPr/>
          <p:nvPr/>
        </p:nvSpPr>
        <p:spPr>
          <a:xfrm>
            <a:off x="1049037" y="4706204"/>
            <a:ext cx="170007" cy="18966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60" name="橢圓 59">
            <a:extLst>
              <a:ext uri="{FF2B5EF4-FFF2-40B4-BE49-F238E27FC236}">
                <a16:creationId xmlns:a16="http://schemas.microsoft.com/office/drawing/2014/main" id="{AE2A6487-4696-1A4E-A740-36A36E14BB4E}"/>
              </a:ext>
            </a:extLst>
          </p:cNvPr>
          <p:cNvSpPr/>
          <p:nvPr/>
        </p:nvSpPr>
        <p:spPr>
          <a:xfrm>
            <a:off x="1430440" y="4712300"/>
            <a:ext cx="170007" cy="18966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61" name="橢圓 60">
            <a:extLst>
              <a:ext uri="{FF2B5EF4-FFF2-40B4-BE49-F238E27FC236}">
                <a16:creationId xmlns:a16="http://schemas.microsoft.com/office/drawing/2014/main" id="{21F53039-009B-614C-9CE8-0E8176D5A731}"/>
              </a:ext>
            </a:extLst>
          </p:cNvPr>
          <p:cNvSpPr/>
          <p:nvPr/>
        </p:nvSpPr>
        <p:spPr>
          <a:xfrm>
            <a:off x="1814457" y="4712300"/>
            <a:ext cx="170007" cy="18966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DED8339C-439B-E545-8756-8190D32C1557}"/>
              </a:ext>
            </a:extLst>
          </p:cNvPr>
          <p:cNvSpPr txBox="1"/>
          <p:nvPr/>
        </p:nvSpPr>
        <p:spPr>
          <a:xfrm>
            <a:off x="-97715" y="2977872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1000 m</a:t>
            </a:r>
            <a:endParaRPr kumimoji="1"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7BCE8D2A-B2DA-C54B-8DA3-47B0CE07CCCB}"/>
              </a:ext>
            </a:extLst>
          </p:cNvPr>
          <p:cNvSpPr txBox="1"/>
          <p:nvPr/>
        </p:nvSpPr>
        <p:spPr>
          <a:xfrm>
            <a:off x="1730131" y="4074534"/>
            <a:ext cx="750512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zh-TW" sz="1200" dirty="0"/>
              <a:t>(330,350)</a:t>
            </a:r>
            <a:endParaRPr kumimoji="1" lang="zh-TW" altLang="en-US" sz="1200" dirty="0"/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226163C8-8AC5-274F-B93C-A35FAF421335}"/>
              </a:ext>
            </a:extLst>
          </p:cNvPr>
          <p:cNvSpPr txBox="1"/>
          <p:nvPr/>
        </p:nvSpPr>
        <p:spPr>
          <a:xfrm>
            <a:off x="2916576" y="4131876"/>
            <a:ext cx="750512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zh-TW" sz="1200" dirty="0"/>
              <a:t>(640,310)</a:t>
            </a:r>
            <a:endParaRPr kumimoji="1" lang="zh-TW" altLang="en-US" sz="1200" dirty="0"/>
          </a:p>
        </p:txBody>
      </p: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BF689111-0050-734C-BB88-49B4D0BD151D}"/>
              </a:ext>
            </a:extLst>
          </p:cNvPr>
          <p:cNvSpPr txBox="1"/>
          <p:nvPr/>
        </p:nvSpPr>
        <p:spPr>
          <a:xfrm>
            <a:off x="1730131" y="2449597"/>
            <a:ext cx="750512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zh-TW" sz="1200" dirty="0"/>
              <a:t>(360,680)</a:t>
            </a:r>
            <a:endParaRPr kumimoji="1" lang="zh-TW" altLang="en-US" sz="1200" dirty="0"/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32666C5F-C50C-144D-8FBD-8597DFBF50F8}"/>
              </a:ext>
            </a:extLst>
          </p:cNvPr>
          <p:cNvSpPr txBox="1"/>
          <p:nvPr/>
        </p:nvSpPr>
        <p:spPr>
          <a:xfrm>
            <a:off x="2931134" y="2449311"/>
            <a:ext cx="750512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zh-TW" sz="1200" dirty="0"/>
              <a:t>(660,658)</a:t>
            </a:r>
            <a:endParaRPr kumimoji="1"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615779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E5DF55-23FC-BC45-BE1E-9B52B2B8F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程式要求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0A602F55-70D2-5744-BDF5-333B02378D73}"/>
              </a:ext>
            </a:extLst>
          </p:cNvPr>
          <p:cNvSpPr txBox="1"/>
          <p:nvPr/>
        </p:nvSpPr>
        <p:spPr>
          <a:xfrm>
            <a:off x="262408" y="1268016"/>
            <a:ext cx="4252441" cy="23083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TW" dirty="0">
                <a:highlight>
                  <a:srgbClr val="FFFF00"/>
                </a:highlight>
              </a:rPr>
              <a:t>Handoff Policy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zh-TW" dirty="0"/>
              <a:t>Best : </a:t>
            </a:r>
            <a:r>
              <a:rPr kumimoji="1" lang="en-US" altLang="zh-TW" dirty="0" err="1"/>
              <a:t>Pnew</a:t>
            </a:r>
            <a:r>
              <a:rPr kumimoji="1" lang="en-US" altLang="zh-TW" dirty="0"/>
              <a:t> &gt; </a:t>
            </a:r>
            <a:r>
              <a:rPr kumimoji="1" lang="en-US" altLang="zh-TW" dirty="0" err="1"/>
              <a:t>Pold</a:t>
            </a:r>
            <a:endParaRPr kumimoji="1" lang="en-US" altLang="zh-TW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kumimoji="1" lang="en-US" altLang="zh-TW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zh-TW" dirty="0"/>
              <a:t>Threshold : </a:t>
            </a:r>
            <a:r>
              <a:rPr kumimoji="1" lang="en-US" altLang="zh-TW" dirty="0" err="1"/>
              <a:t>Pnew</a:t>
            </a:r>
            <a:r>
              <a:rPr kumimoji="1" lang="en-US" altLang="zh-TW" dirty="0"/>
              <a:t> &gt; </a:t>
            </a:r>
            <a:r>
              <a:rPr kumimoji="1" lang="en-US" altLang="zh-TW" dirty="0" err="1"/>
              <a:t>Pold</a:t>
            </a:r>
            <a:r>
              <a:rPr kumimoji="1" lang="en-US" altLang="zh-TW" dirty="0"/>
              <a:t> &amp; </a:t>
            </a:r>
            <a:r>
              <a:rPr kumimoji="1" lang="en-US" altLang="zh-TW" dirty="0" err="1"/>
              <a:t>Pold</a:t>
            </a:r>
            <a:r>
              <a:rPr kumimoji="1" lang="en-US" altLang="zh-TW" dirty="0"/>
              <a:t> &lt; 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kumimoji="1" lang="en-US" altLang="zh-TW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zh-TW" dirty="0"/>
              <a:t>Entropy : </a:t>
            </a:r>
            <a:r>
              <a:rPr kumimoji="1" lang="en-US" altLang="zh-TW" dirty="0" err="1"/>
              <a:t>Pnew</a:t>
            </a:r>
            <a:r>
              <a:rPr kumimoji="1" lang="en-US" altLang="zh-TW" dirty="0"/>
              <a:t> &gt; </a:t>
            </a:r>
            <a:r>
              <a:rPr kumimoji="1" lang="en-US" altLang="zh-TW" dirty="0" err="1"/>
              <a:t>Pold</a:t>
            </a:r>
            <a:r>
              <a:rPr kumimoji="1" lang="en-US" altLang="zh-TW" dirty="0"/>
              <a:t> + 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kumimoji="1" lang="en-US" altLang="zh-TW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zh-TW" dirty="0"/>
              <a:t>Your Policy</a:t>
            </a:r>
            <a:endParaRPr kumimoji="1"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2817FF2-CF56-CE4D-9FC7-263E6F13A9A4}"/>
              </a:ext>
            </a:extLst>
          </p:cNvPr>
          <p:cNvSpPr txBox="1"/>
          <p:nvPr/>
        </p:nvSpPr>
        <p:spPr>
          <a:xfrm>
            <a:off x="4572000" y="1268016"/>
            <a:ext cx="4030675" cy="230832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kumimoji="1" lang="zh-CN" altLang="en-US" dirty="0">
                <a:latin typeface="Kaiti TC" panose="02010600040101010101" pitchFamily="2" charset="-120"/>
                <a:ea typeface="Kaiti TC" panose="02010600040101010101" pitchFamily="2" charset="-120"/>
              </a:rPr>
              <a:t>根據架構圖與</a:t>
            </a:r>
            <a:r>
              <a:rPr kumimoji="1" lang="en-US" altLang="zh-CN" dirty="0">
                <a:latin typeface="Kaiti TC" panose="02010600040101010101" pitchFamily="2" charset="-120"/>
                <a:ea typeface="Kaiti TC" panose="02010600040101010101" pitchFamily="2" charset="-120"/>
              </a:rPr>
              <a:t>Handoff Policy</a:t>
            </a:r>
            <a:r>
              <a:rPr kumimoji="1" lang="zh-CN" altLang="en-US" dirty="0">
                <a:latin typeface="Kaiti TC" panose="02010600040101010101" pitchFamily="2" charset="-120"/>
                <a:ea typeface="Kaiti TC" panose="02010600040101010101" pitchFamily="2" charset="-120"/>
              </a:rPr>
              <a:t>去模擬一整天</a:t>
            </a:r>
            <a:r>
              <a:rPr kumimoji="1" lang="en-US" altLang="zh-CN" dirty="0">
                <a:latin typeface="Kaiti TC" panose="02010600040101010101" pitchFamily="2" charset="-120"/>
                <a:ea typeface="Kaiti TC" panose="02010600040101010101" pitchFamily="2" charset="-120"/>
              </a:rPr>
              <a:t>(86400sec)</a:t>
            </a:r>
            <a:r>
              <a:rPr kumimoji="1" lang="zh-CN" altLang="en-US" dirty="0">
                <a:latin typeface="Kaiti TC" panose="02010600040101010101" pitchFamily="2" charset="-120"/>
                <a:ea typeface="Kaiti TC" panose="02010600040101010101" pitchFamily="2" charset="-120"/>
              </a:rPr>
              <a:t>各</a:t>
            </a:r>
            <a:r>
              <a:rPr kumimoji="1" lang="en-US" altLang="zh-CN" dirty="0">
                <a:latin typeface="Kaiti TC" panose="02010600040101010101" pitchFamily="2" charset="-120"/>
                <a:ea typeface="Kaiti TC" panose="02010600040101010101" pitchFamily="2" charset="-120"/>
              </a:rPr>
              <a:t>Policy</a:t>
            </a:r>
            <a:r>
              <a:rPr kumimoji="1" lang="zh-TW" altLang="en-US" dirty="0">
                <a:latin typeface="Kaiti TC" panose="02010600040101010101" pitchFamily="2" charset="-120"/>
                <a:ea typeface="Kaiti TC" panose="02010600040101010101" pitchFamily="2" charset="-120"/>
              </a:rPr>
              <a:t> </a:t>
            </a:r>
            <a:r>
              <a:rPr kumimoji="1" lang="en-US" altLang="zh-TW" dirty="0">
                <a:latin typeface="Kaiti TC" panose="02010600040101010101" pitchFamily="2" charset="-120"/>
                <a:ea typeface="Kaiti TC" panose="02010600040101010101" pitchFamily="2" charset="-120"/>
              </a:rPr>
              <a:t>Handoff</a:t>
            </a:r>
            <a:r>
              <a:rPr kumimoji="1" lang="zh-CN" altLang="en-US" dirty="0">
                <a:latin typeface="Kaiti TC" panose="02010600040101010101" pitchFamily="2" charset="-120"/>
                <a:ea typeface="Kaiti TC" panose="02010600040101010101" pitchFamily="2" charset="-120"/>
              </a:rPr>
              <a:t>的次數。</a:t>
            </a:r>
            <a:endParaRPr kumimoji="1" lang="en-US" altLang="zh-CN" dirty="0">
              <a:latin typeface="Kaiti TC" panose="02010600040101010101" pitchFamily="2" charset="-120"/>
              <a:ea typeface="Kaiti TC" panose="02010600040101010101" pitchFamily="2" charset="-120"/>
            </a:endParaRPr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dirty="0">
                <a:latin typeface="Kaiti TC" panose="02010600040101010101" pitchFamily="2" charset="-120"/>
                <a:ea typeface="Kaiti TC" panose="02010600040101010101" pitchFamily="2" charset="-120"/>
              </a:rPr>
              <a:t>在不同的</a:t>
            </a:r>
            <a:r>
              <a:rPr kumimoji="1" lang="en-US" altLang="zh-TW" dirty="0">
                <a:latin typeface="Kaiti TC" panose="02010600040101010101" pitchFamily="2" charset="-120"/>
                <a:ea typeface="Kaiti TC" panose="02010600040101010101" pitchFamily="2" charset="-120"/>
              </a:rPr>
              <a:t>⋋</a:t>
            </a:r>
            <a:r>
              <a:rPr kumimoji="1" lang="zh-TW" altLang="en-US" dirty="0">
                <a:latin typeface="Kaiti TC" panose="02010600040101010101" pitchFamily="2" charset="-120"/>
                <a:ea typeface="Kaiti TC" panose="02010600040101010101" pitchFamily="2" charset="-120"/>
              </a:rPr>
              <a:t>下，找出最佳的</a:t>
            </a:r>
            <a:r>
              <a:rPr kumimoji="1" lang="en-US" altLang="zh-TW" dirty="0">
                <a:latin typeface="Kaiti TC" panose="02010600040101010101" pitchFamily="2" charset="-120"/>
                <a:ea typeface="Kaiti TC" panose="02010600040101010101" pitchFamily="2" charset="-120"/>
              </a:rPr>
              <a:t>E </a:t>
            </a:r>
            <a:r>
              <a:rPr kumimoji="1" lang="zh-TW" altLang="en-US" dirty="0">
                <a:latin typeface="Kaiti TC" panose="02010600040101010101" pitchFamily="2" charset="-120"/>
                <a:ea typeface="Kaiti TC" panose="02010600040101010101" pitchFamily="2" charset="-120"/>
              </a:rPr>
              <a:t>與</a:t>
            </a:r>
            <a:r>
              <a:rPr kumimoji="1" lang="en-US" altLang="zh-TW" dirty="0">
                <a:latin typeface="Kaiti TC" panose="02010600040101010101" pitchFamily="2" charset="-120"/>
                <a:ea typeface="Kaiti TC" panose="02010600040101010101" pitchFamily="2" charset="-120"/>
              </a:rPr>
              <a:t> T</a:t>
            </a:r>
          </a:p>
          <a:p>
            <a:pPr marL="342900" indent="-342900">
              <a:buFont typeface="+mj-lt"/>
              <a:buAutoNum type="arabicPeriod"/>
            </a:pPr>
            <a:endParaRPr kumimoji="1" lang="en-US" altLang="zh-CN" dirty="0">
              <a:latin typeface="Kaiti TC" panose="02010600040101010101" pitchFamily="2" charset="-120"/>
              <a:ea typeface="Kaiti TC" panose="02010600040101010101" pitchFamily="2" charset="-120"/>
            </a:endParaRPr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dirty="0">
                <a:latin typeface="Kaiti TC" panose="02010600040101010101" pitchFamily="2" charset="-120"/>
                <a:ea typeface="Kaiti TC" panose="02010600040101010101" pitchFamily="2" charset="-120"/>
              </a:rPr>
              <a:t>繪出各</a:t>
            </a:r>
            <a:r>
              <a:rPr kumimoji="1" lang="en-US" altLang="zh-CN" dirty="0">
                <a:latin typeface="Kaiti TC" panose="02010600040101010101" pitchFamily="2" charset="-120"/>
                <a:ea typeface="Kaiti TC" panose="02010600040101010101" pitchFamily="2" charset="-120"/>
              </a:rPr>
              <a:t>Policy</a:t>
            </a:r>
            <a:r>
              <a:rPr kumimoji="1" lang="zh-CN" altLang="en-US" dirty="0">
                <a:latin typeface="Kaiti TC" panose="02010600040101010101" pitchFamily="2" charset="-120"/>
                <a:ea typeface="Kaiti TC" panose="02010600040101010101" pitchFamily="2" charset="-120"/>
              </a:rPr>
              <a:t>下不同</a:t>
            </a:r>
            <a:r>
              <a:rPr kumimoji="1" lang="en-US" altLang="zh-TW" dirty="0">
                <a:latin typeface="Kaiti TC" panose="02010600040101010101" pitchFamily="2" charset="-120"/>
                <a:ea typeface="Kaiti TC" panose="02010600040101010101" pitchFamily="2" charset="-120"/>
              </a:rPr>
              <a:t>⋋</a:t>
            </a:r>
            <a:r>
              <a:rPr kumimoji="1" lang="zh-TW" altLang="en-US" dirty="0">
                <a:latin typeface="Kaiti TC" panose="02010600040101010101" pitchFamily="2" charset="-120"/>
                <a:ea typeface="Kaiti TC" panose="02010600040101010101" pitchFamily="2" charset="-120"/>
              </a:rPr>
              <a:t>的</a:t>
            </a:r>
            <a:r>
              <a:rPr kumimoji="1" lang="zh-CN" altLang="en-US" dirty="0">
                <a:latin typeface="Kaiti TC" panose="02010600040101010101" pitchFamily="2" charset="-120"/>
                <a:ea typeface="Kaiti TC" panose="02010600040101010101" pitchFamily="2" charset="-120"/>
              </a:rPr>
              <a:t>圖表，</a:t>
            </a:r>
            <a:r>
              <a:rPr kumimoji="1" lang="en-US" altLang="zh-CN" dirty="0">
                <a:latin typeface="Kaiti TC" panose="02010600040101010101" pitchFamily="2" charset="-120"/>
                <a:ea typeface="Kaiti TC" panose="02010600040101010101" pitchFamily="2" charset="-120"/>
              </a:rPr>
              <a:t>X</a:t>
            </a:r>
            <a:r>
              <a:rPr kumimoji="1" lang="zh-CN" altLang="en-US" dirty="0">
                <a:latin typeface="Kaiti TC" panose="02010600040101010101" pitchFamily="2" charset="-120"/>
                <a:ea typeface="Kaiti TC" panose="02010600040101010101" pitchFamily="2" charset="-120"/>
              </a:rPr>
              <a:t>軸為時間</a:t>
            </a:r>
            <a:r>
              <a:rPr kumimoji="1" lang="en-US" altLang="zh-CN" dirty="0">
                <a:latin typeface="Kaiti TC" panose="02010600040101010101" pitchFamily="2" charset="-120"/>
                <a:ea typeface="Kaiti TC" panose="02010600040101010101" pitchFamily="2" charset="-120"/>
              </a:rPr>
              <a:t>(sec)</a:t>
            </a:r>
            <a:r>
              <a:rPr kumimoji="1" lang="zh-CN" altLang="en-US" dirty="0">
                <a:latin typeface="Kaiti TC" panose="02010600040101010101" pitchFamily="2" charset="-120"/>
                <a:ea typeface="Kaiti TC" panose="02010600040101010101" pitchFamily="2" charset="-120"/>
              </a:rPr>
              <a:t>，</a:t>
            </a:r>
            <a:r>
              <a:rPr kumimoji="1" lang="en-US" altLang="zh-CN" dirty="0">
                <a:latin typeface="Kaiti TC" panose="02010600040101010101" pitchFamily="2" charset="-120"/>
                <a:ea typeface="Kaiti TC" panose="02010600040101010101" pitchFamily="2" charset="-120"/>
              </a:rPr>
              <a:t>Y</a:t>
            </a:r>
            <a:r>
              <a:rPr kumimoji="1" lang="zh-CN" altLang="en-US" dirty="0">
                <a:latin typeface="Kaiti TC" panose="02010600040101010101" pitchFamily="2" charset="-120"/>
                <a:ea typeface="Kaiti TC" panose="02010600040101010101" pitchFamily="2" charset="-120"/>
              </a:rPr>
              <a:t>軸為每秒</a:t>
            </a:r>
            <a:r>
              <a:rPr kumimoji="1" lang="en-US" altLang="zh-CN" dirty="0">
                <a:latin typeface="Kaiti TC" panose="02010600040101010101" pitchFamily="2" charset="-120"/>
                <a:ea typeface="Kaiti TC" panose="02010600040101010101" pitchFamily="2" charset="-120"/>
              </a:rPr>
              <a:t>Handoff</a:t>
            </a:r>
            <a:r>
              <a:rPr kumimoji="1" lang="zh-CN" altLang="en-US" dirty="0">
                <a:latin typeface="Kaiti TC" panose="02010600040101010101" pitchFamily="2" charset="-120"/>
                <a:ea typeface="Kaiti TC" panose="02010600040101010101" pitchFamily="2" charset="-120"/>
              </a:rPr>
              <a:t>次數。</a:t>
            </a:r>
            <a:endParaRPr kumimoji="1" lang="en-US" altLang="zh-CN" dirty="0">
              <a:latin typeface="Kaiti TC" panose="02010600040101010101" pitchFamily="2" charset="-120"/>
              <a:ea typeface="Kaiti TC" panose="02010600040101010101" pitchFamily="2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55653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7F693-C126-4E16-AFF2-F9BA7A10F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Kaiti TC" panose="02010600040101010101" pitchFamily="2" charset="-120"/>
                <a:ea typeface="Kaiti TC" panose="02010600040101010101" pitchFamily="2" charset="-120"/>
              </a:rPr>
              <a:t>評分方式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8C50D-B4D5-4090-8F63-0C27C80C10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圖表</a:t>
            </a:r>
            <a:r>
              <a:rPr lang="en-US" altLang="zh-TW" dirty="0"/>
              <a:t>(12</a:t>
            </a:r>
            <a:r>
              <a:rPr lang="zh-TW" altLang="en-US" dirty="0"/>
              <a:t>張</a:t>
            </a:r>
            <a:r>
              <a:rPr lang="en-US" altLang="zh-TW" dirty="0"/>
              <a:t> )			40</a:t>
            </a:r>
          </a:p>
          <a:p>
            <a:r>
              <a:rPr lang="zh-TW" altLang="en-US" dirty="0"/>
              <a:t>報告</a:t>
            </a:r>
            <a:r>
              <a:rPr lang="en-US" altLang="zh-TW" dirty="0"/>
              <a:t>				10</a:t>
            </a:r>
          </a:p>
          <a:p>
            <a:r>
              <a:rPr lang="en-US" altLang="zh-TW" dirty="0"/>
              <a:t>Best Policy</a:t>
            </a:r>
            <a:r>
              <a:rPr lang="zh-TW" altLang="en-US" dirty="0"/>
              <a:t>正確性</a:t>
            </a:r>
            <a:r>
              <a:rPr lang="en-US" altLang="zh-TW" dirty="0"/>
              <a:t>		10</a:t>
            </a:r>
          </a:p>
          <a:p>
            <a:r>
              <a:rPr lang="en-US" altLang="zh-TW" dirty="0"/>
              <a:t>Threshold Policy</a:t>
            </a:r>
            <a:r>
              <a:rPr lang="zh-TW" altLang="en-US" dirty="0"/>
              <a:t>正確性</a:t>
            </a:r>
            <a:r>
              <a:rPr lang="en-US" altLang="zh-TW" dirty="0"/>
              <a:t>	10</a:t>
            </a:r>
          </a:p>
          <a:p>
            <a:r>
              <a:rPr lang="en-US" altLang="zh-TW" dirty="0"/>
              <a:t>Entropy Policy</a:t>
            </a:r>
            <a:r>
              <a:rPr lang="zh-TW" altLang="en-US" dirty="0"/>
              <a:t>正確性</a:t>
            </a:r>
            <a:r>
              <a:rPr lang="en-US" altLang="zh-TW" dirty="0"/>
              <a:t>		10</a:t>
            </a:r>
          </a:p>
          <a:p>
            <a:r>
              <a:rPr lang="en-US" altLang="zh-TW" dirty="0"/>
              <a:t>Your Policy</a:t>
            </a:r>
          </a:p>
          <a:p>
            <a:pPr lvl="1"/>
            <a:r>
              <a:rPr lang="zh-TW" altLang="en-US" dirty="0"/>
              <a:t>正確性</a:t>
            </a:r>
            <a:r>
              <a:rPr lang="en-US" altLang="zh-TW" dirty="0"/>
              <a:t>				10</a:t>
            </a:r>
          </a:p>
          <a:p>
            <a:pPr lvl="1"/>
            <a:r>
              <a:rPr lang="zh-TW" altLang="en-US" dirty="0"/>
              <a:t>特點</a:t>
            </a:r>
            <a:r>
              <a:rPr lang="en-US" altLang="zh-TW" dirty="0"/>
              <a:t>				10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31654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3660D-2586-4BDC-8651-CA3925C6A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報告格式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2730F0-0C1E-4A90-BA63-D205A25CF7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圖表</a:t>
            </a:r>
            <a:r>
              <a:rPr lang="en-US" altLang="zh-TW" dirty="0"/>
              <a:t>(12</a:t>
            </a:r>
            <a:r>
              <a:rPr lang="zh-TW" altLang="en-US" dirty="0"/>
              <a:t>張</a:t>
            </a:r>
            <a:r>
              <a:rPr lang="en-US" altLang="zh-TW" dirty="0"/>
              <a:t>)</a:t>
            </a:r>
          </a:p>
          <a:p>
            <a:endParaRPr lang="en-US" altLang="zh-TW" dirty="0"/>
          </a:p>
          <a:p>
            <a:r>
              <a:rPr lang="en-US" altLang="zh-TW" dirty="0"/>
              <a:t>Introduction to your policy</a:t>
            </a:r>
          </a:p>
          <a:p>
            <a:pPr lvl="1"/>
            <a:r>
              <a:rPr lang="zh-TW" altLang="en-US" dirty="0"/>
              <a:t>說明你的</a:t>
            </a:r>
            <a:r>
              <a:rPr lang="en-US" altLang="zh-TW" dirty="0"/>
              <a:t>policy</a:t>
            </a:r>
            <a:r>
              <a:rPr lang="zh-TW" altLang="en-US" dirty="0"/>
              <a:t>與其他三個</a:t>
            </a:r>
            <a:r>
              <a:rPr lang="en-US" altLang="zh-TW" dirty="0"/>
              <a:t>policy</a:t>
            </a:r>
            <a:r>
              <a:rPr lang="zh-TW" altLang="en-US" dirty="0"/>
              <a:t>之間的好壞優劣</a:t>
            </a:r>
            <a:endParaRPr lang="en-US" altLang="zh-TW" dirty="0"/>
          </a:p>
          <a:p>
            <a:pPr lvl="1"/>
            <a:r>
              <a:rPr lang="zh-TW" altLang="en-US" dirty="0"/>
              <a:t>只要能說出特點就可以拿到</a:t>
            </a:r>
            <a:r>
              <a:rPr lang="en-US" altLang="zh-TW" dirty="0"/>
              <a:t>10</a:t>
            </a:r>
            <a:r>
              <a:rPr lang="zh-TW" altLang="en-US" dirty="0"/>
              <a:t>分</a:t>
            </a:r>
            <a:endParaRPr lang="en-US" altLang="zh-TW" dirty="0"/>
          </a:p>
          <a:p>
            <a:pPr lvl="1"/>
            <a:r>
              <a:rPr lang="zh-TW" altLang="en-US" dirty="0"/>
              <a:t>簡單說明即可，字數不用太多</a:t>
            </a:r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631749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75A478-97CD-164B-9C79-90E9A624F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程式繳交方式與期限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A3D7765-14A7-C342-8784-4EDB4FD771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026048"/>
          </a:xfrm>
        </p:spPr>
        <p:txBody>
          <a:bodyPr>
            <a:normAutofit lnSpcReduction="10000"/>
          </a:bodyPr>
          <a:lstStyle/>
          <a:p>
            <a:r>
              <a:rPr kumimoji="1" lang="en-US" altLang="zh-TW" dirty="0"/>
              <a:t>Due Date : 11/17(Tue)</a:t>
            </a:r>
            <a:r>
              <a:rPr kumimoji="1" lang="zh-TW" altLang="en-US" dirty="0"/>
              <a:t> </a:t>
            </a:r>
            <a:r>
              <a:rPr lang="en" altLang="zh-TW" dirty="0"/>
              <a:t> 15:10 before class</a:t>
            </a:r>
          </a:p>
          <a:p>
            <a:endParaRPr kumimoji="1" lang="en" altLang="zh-TW" dirty="0"/>
          </a:p>
          <a:p>
            <a:r>
              <a:rPr kumimoji="1" lang="zh-TW" altLang="en-US" dirty="0"/>
              <a:t>繳交方式：</a:t>
            </a:r>
            <a:endParaRPr kumimoji="1" lang="en-US" altLang="zh-TW" dirty="0"/>
          </a:p>
          <a:p>
            <a:pPr lvl="1"/>
            <a:r>
              <a:rPr kumimoji="1" lang="en-US" altLang="zh-TW" dirty="0"/>
              <a:t>Moodle</a:t>
            </a:r>
            <a:r>
              <a:rPr kumimoji="1" lang="zh-TW" altLang="en-US" dirty="0"/>
              <a:t>上需繳交含有程式與報告的</a:t>
            </a:r>
            <a:r>
              <a:rPr kumimoji="1" lang="en-US" altLang="zh-TW" dirty="0"/>
              <a:t>zip</a:t>
            </a:r>
            <a:r>
              <a:rPr kumimoji="1" lang="zh-TW" altLang="en-US" dirty="0"/>
              <a:t>檔</a:t>
            </a:r>
            <a:r>
              <a:rPr kumimoji="1" lang="en-US" altLang="zh-TW" dirty="0"/>
              <a:t>(</a:t>
            </a:r>
            <a:r>
              <a:rPr kumimoji="1" lang="zh-TW" altLang="en-US" dirty="0"/>
              <a:t>格式如右圖</a:t>
            </a:r>
            <a:r>
              <a:rPr kumimoji="1" lang="en-US" altLang="zh-TW" dirty="0"/>
              <a:t>)</a:t>
            </a:r>
          </a:p>
          <a:p>
            <a:pPr lvl="1"/>
            <a:r>
              <a:rPr kumimoji="1" lang="en-US" altLang="zh-TW" dirty="0"/>
              <a:t>11/17</a:t>
            </a:r>
            <a:r>
              <a:rPr kumimoji="1" lang="zh-TW" altLang="en-US" dirty="0"/>
              <a:t>上課需繳交書面報告</a:t>
            </a:r>
            <a:endParaRPr kumimoji="1" lang="en-US" altLang="zh-TW" dirty="0"/>
          </a:p>
          <a:p>
            <a:pPr lvl="1"/>
            <a:endParaRPr kumimoji="1" lang="en" altLang="zh-TW" dirty="0"/>
          </a:p>
          <a:p>
            <a:r>
              <a:rPr kumimoji="1" lang="en-US" altLang="zh-CN" dirty="0"/>
              <a:t>Demo</a:t>
            </a:r>
            <a:r>
              <a:rPr kumimoji="1" lang="zh-CN" altLang="en-US" dirty="0"/>
              <a:t>方式</a:t>
            </a:r>
            <a:r>
              <a:rPr kumimoji="1" lang="zh-TW" altLang="en-US" dirty="0"/>
              <a:t> ：</a:t>
            </a:r>
            <a:endParaRPr kumimoji="1" lang="en-US" altLang="zh-TW" dirty="0"/>
          </a:p>
          <a:p>
            <a:pPr lvl="1"/>
            <a:r>
              <a:rPr kumimoji="1" lang="zh-CN" altLang="en-US" dirty="0"/>
              <a:t>每週五（</a:t>
            </a:r>
            <a:r>
              <a:rPr kumimoji="1" lang="en-US" altLang="zh-CN" dirty="0"/>
              <a:t>10:00~14:00</a:t>
            </a:r>
            <a:r>
              <a:rPr kumimoji="1" lang="zh-CN" altLang="en-US" dirty="0"/>
              <a:t>）至</a:t>
            </a:r>
            <a:r>
              <a:rPr kumimoji="1" lang="en-US" altLang="zh-CN" dirty="0"/>
              <a:t>65067</a:t>
            </a:r>
            <a:r>
              <a:rPr kumimoji="1" lang="zh-CN" altLang="en-US" dirty="0"/>
              <a:t>找助教</a:t>
            </a:r>
            <a:r>
              <a:rPr kumimoji="1" lang="en-US" altLang="zh-CN" dirty="0"/>
              <a:t>Demo</a:t>
            </a:r>
            <a:r>
              <a:rPr kumimoji="1" lang="zh-CN" altLang="en-US" dirty="0"/>
              <a:t>。</a:t>
            </a:r>
            <a:endParaRPr kumimoji="1" lang="en-US" altLang="zh-CN" dirty="0"/>
          </a:p>
          <a:p>
            <a:pPr lvl="1"/>
            <a:r>
              <a:rPr kumimoji="1" lang="zh-TW" altLang="en-US" dirty="0"/>
              <a:t>詳情會再公布</a:t>
            </a:r>
            <a:endParaRPr kumimoji="1" lang="en-US" altLang="zh-CN" dirty="0"/>
          </a:p>
          <a:p>
            <a:pPr marL="342900" lvl="1" indent="0">
              <a:buNone/>
            </a:pPr>
            <a:endParaRPr kumimoji="1" lang="en-US" altLang="zh-TW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D7C6426-A379-A34B-AF16-590DF3F9943B}"/>
              </a:ext>
            </a:extLst>
          </p:cNvPr>
          <p:cNvSpPr txBox="1"/>
          <p:nvPr/>
        </p:nvSpPr>
        <p:spPr>
          <a:xfrm>
            <a:off x="628650" y="3142750"/>
            <a:ext cx="9348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TW" dirty="0">
              <a:latin typeface="Kaiti TC" panose="02010600040101010101" pitchFamily="2" charset="-120"/>
              <a:ea typeface="Kaiti TC" panose="02010600040101010101" pitchFamily="2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kumimoji="1" lang="zh-TW" altLang="en-US" dirty="0">
              <a:latin typeface="Kaiti TC" panose="02010600040101010101" pitchFamily="2" charset="-120"/>
              <a:ea typeface="Kaiti TC" panose="02010600040101010101" pitchFamily="2" charset="-12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990148C-4F20-4150-AAAB-B80DDCD06F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7102" y="2110085"/>
            <a:ext cx="2020901" cy="923330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200" dirty="0">
                <a:latin typeface="Arial" panose="020B0604020202020204" pitchFamily="34" charset="0"/>
              </a:rPr>
              <a:t>F70000000_project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200" dirty="0">
                <a:latin typeface="Arial" panose="020B0604020202020204" pitchFamily="34" charset="0"/>
              </a:rPr>
              <a:t> ├── F70000000_report.pdf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200" dirty="0">
                <a:latin typeface="Arial" panose="020B0604020202020204" pitchFamily="34" charset="0"/>
              </a:rPr>
              <a:t> ├── SRC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200" dirty="0">
                <a:latin typeface="Arial" panose="020B0604020202020204" pitchFamily="34" charset="0"/>
              </a:rPr>
              <a:t> │         ├── …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200" dirty="0">
                <a:latin typeface="Arial" panose="020B0604020202020204" pitchFamily="34" charset="0"/>
              </a:rPr>
              <a:t> │         ├── …</a:t>
            </a:r>
            <a:endParaRPr kumimoji="0" lang="zh-TW" altLang="zh-TW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1447485"/>
      </p:ext>
    </p:extLst>
  </p:cSld>
  <p:clrMapOvr>
    <a:masterClrMapping/>
  </p:clrMapOvr>
</p:sld>
</file>

<file path=ppt/theme/theme1.xml><?xml version="1.0" encoding="utf-8"?>
<a:theme xmlns:a="http://schemas.openxmlformats.org/drawingml/2006/main" name="國立成功大學(寬)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國立成功大學(寬)" id="{6C7018D8-C92C-4D67-99A7-DAC9DC637372}" vid="{C4D413DE-5706-4E66-A442-6A4DE55EF987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USCC佈景主題</Template>
  <TotalTime>3159</TotalTime>
  <Words>337</Words>
  <Application>Microsoft Macintosh PowerPoint</Application>
  <PresentationFormat>如螢幕大小 (16:9)</PresentationFormat>
  <Paragraphs>65</Paragraphs>
  <Slides>6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3" baseType="lpstr">
      <vt:lpstr>標楷體</vt:lpstr>
      <vt:lpstr>Kaiti TC</vt:lpstr>
      <vt:lpstr>Arial</vt:lpstr>
      <vt:lpstr>Calibri</vt:lpstr>
      <vt:lpstr>Cambria Math</vt:lpstr>
      <vt:lpstr>Times New Roman</vt:lpstr>
      <vt:lpstr>國立成功大學(寬)</vt:lpstr>
      <vt:lpstr>無線通訊網路</vt:lpstr>
      <vt:lpstr>參數與架構圖</vt:lpstr>
      <vt:lpstr>程式要求</vt:lpstr>
      <vt:lpstr>評分方式</vt:lpstr>
      <vt:lpstr>報告格式</vt:lpstr>
      <vt:lpstr>程式繳交方式與期限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中科院期中報告</dc:title>
  <dc:creator>田亦心</dc:creator>
  <cp:lastModifiedBy>潘崇智</cp:lastModifiedBy>
  <cp:revision>218</cp:revision>
  <dcterms:modified xsi:type="dcterms:W3CDTF">2020-10-21T08:42:01Z</dcterms:modified>
</cp:coreProperties>
</file>