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f2f5e1ac_4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2f2f5e1ac_4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f2f5e1ac_4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f2f5e1ac_4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f2f5e1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f2f5e1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2f2f5e1a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2f2f5e1a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2f2f5e1a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2f2f5e1a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2f2f5e1ac_4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2f2f5e1ac_4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f2f5e1a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f2f5e1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f2f5e1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f2f5e1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f2f5e1a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f2f5e1a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f2f5e1a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2f2f5e1a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f2f5e1a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f2f5e1a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f2f5e1ac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f2f5e1ac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f2f5e1a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f2f5e1a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f2f5e1ac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f2f5e1ac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f2f5e1ac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f2f5e1ac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2f2f5e1ac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2f2f5e1ac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2f2f5e1ac_4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2f2f5e1ac_4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lnSpc>
                <a:spcPct val="100000"/>
              </a:lnSpc>
              <a:spcBef>
                <a:spcPts val="0"/>
              </a:spcBef>
              <a:spcAft>
                <a:spcPts val="0"/>
              </a:spcAft>
              <a:buSzPts val="1300"/>
              <a:buChar char="●"/>
              <a:defRPr sz="1400"/>
            </a:lvl1pPr>
            <a:lvl2pPr indent="-298450" lvl="1" marL="914400">
              <a:spcBef>
                <a:spcPts val="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s://medium.com/towards-artificial-intelligence/the-architecture-and-implementation-of-vgg-16-b050e5a5920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hyperlink" Target="https://www.researchgate.net/figure/The-architecture-of-ResNet50-and-deep-learning-model-flowchart-a-b-Architecture-of_fig1_33476709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hyperlink" Target="https://sh-tsang.medium.com/review-nasnet-neural-architecture-search-network-image-classification-23139ea0425d" TargetMode="External"/><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trolukovich/food11-image-dataset?fbclid=IwAR1BzfiE4vI8FLctFxuMxv8IW3AUX1DWcJ6K05fbyjdFE8qx4SivFsf3vK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drive/folders/1B7hV_5AwNI20hMkNJ-MeEbEuahqH3tW0?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0450" y="3971675"/>
            <a:ext cx="5017500" cy="766200"/>
          </a:xfrm>
          <a:prstGeom prst="rect">
            <a:avLst/>
          </a:prstGeom>
          <a:effectLst>
            <a:outerShdw blurRad="142875" rotWithShape="0" algn="bl">
              <a:srgbClr val="FFFFFF">
                <a:alpha val="34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zh-TW" sz="1700">
                <a:solidFill>
                  <a:srgbClr val="666666"/>
                </a:solidFill>
                <a:latin typeface="Arial"/>
                <a:ea typeface="Arial"/>
                <a:cs typeface="Arial"/>
                <a:sym typeface="Arial"/>
              </a:rPr>
              <a:t>Introduction to Image Processing, Computer Vision and Deep Learning</a:t>
            </a:r>
            <a:endParaRPr sz="3000">
              <a:solidFill>
                <a:srgbClr val="666666"/>
              </a:solidFill>
            </a:endParaRPr>
          </a:p>
          <a:p>
            <a:pPr indent="0" lvl="0" marL="0" rtl="0" algn="l">
              <a:spcBef>
                <a:spcPts val="0"/>
              </a:spcBef>
              <a:spcAft>
                <a:spcPts val="0"/>
              </a:spcAft>
              <a:buNone/>
            </a:pPr>
            <a:r>
              <a:t/>
            </a:r>
            <a:endParaRPr>
              <a:solidFill>
                <a:srgbClr val="666666"/>
              </a:solidFill>
            </a:endParaRPr>
          </a:p>
        </p:txBody>
      </p:sp>
      <p:sp>
        <p:nvSpPr>
          <p:cNvPr id="135" name="Google Shape;135;p13"/>
          <p:cNvSpPr txBox="1"/>
          <p:nvPr>
            <p:ph idx="1" type="subTitle"/>
          </p:nvPr>
        </p:nvSpPr>
        <p:spPr>
          <a:xfrm>
            <a:off x="5067950" y="2658075"/>
            <a:ext cx="3013800" cy="2079900"/>
          </a:xfrm>
          <a:prstGeom prst="rect">
            <a:avLst/>
          </a:prstGeom>
          <a:effectLst>
            <a:outerShdw blurRad="42863" rotWithShape="0" algn="bl">
              <a:srgbClr val="93C47D">
                <a:alpha val="68000"/>
              </a:srgbClr>
            </a:outerShdw>
            <a:reflection blurRad="0" dir="5400000" dist="352425"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1600">
                <a:latin typeface="Merriweather"/>
                <a:ea typeface="Merriweather"/>
                <a:cs typeface="Merriweather"/>
                <a:sym typeface="Merriweather"/>
              </a:rPr>
              <a:t>E94076047 </a:t>
            </a:r>
            <a:r>
              <a:rPr b="1" lang="zh-TW" sz="1800">
                <a:latin typeface="Merriweather"/>
                <a:ea typeface="Merriweather"/>
                <a:cs typeface="Merriweather"/>
                <a:sym typeface="Merriweather"/>
              </a:rPr>
              <a:t>楊莙葦 工科系</a:t>
            </a:r>
            <a:endParaRPr b="1" sz="1800">
              <a:latin typeface="Merriweather"/>
              <a:ea typeface="Merriweather"/>
              <a:cs typeface="Merriweather"/>
              <a:sym typeface="Merriweather"/>
            </a:endParaRPr>
          </a:p>
          <a:p>
            <a:pPr indent="0" lvl="0" marL="0" rtl="0" algn="l">
              <a:lnSpc>
                <a:spcPct val="115000"/>
              </a:lnSpc>
              <a:spcBef>
                <a:spcPts val="0"/>
              </a:spcBef>
              <a:spcAft>
                <a:spcPts val="0"/>
              </a:spcAft>
              <a:buNone/>
            </a:pPr>
            <a:r>
              <a:rPr b="1" lang="zh-TW" sz="1600">
                <a:latin typeface="Merriweather"/>
                <a:ea typeface="Merriweather"/>
                <a:cs typeface="Merriweather"/>
                <a:sym typeface="Merriweather"/>
              </a:rPr>
              <a:t>E94076055 </a:t>
            </a:r>
            <a:r>
              <a:rPr b="1" lang="zh-TW" sz="1800">
                <a:latin typeface="Merriweather"/>
                <a:ea typeface="Merriweather"/>
                <a:cs typeface="Merriweather"/>
                <a:sym typeface="Merriweather"/>
              </a:rPr>
              <a:t>黃柏叡 工科系</a:t>
            </a:r>
            <a:endParaRPr b="1" sz="1800">
              <a:latin typeface="Merriweather"/>
              <a:ea typeface="Merriweather"/>
              <a:cs typeface="Merriweather"/>
              <a:sym typeface="Merriweather"/>
            </a:endParaRPr>
          </a:p>
          <a:p>
            <a:pPr indent="0" lvl="0" marL="0" rtl="0" algn="l">
              <a:lnSpc>
                <a:spcPct val="115000"/>
              </a:lnSpc>
              <a:spcBef>
                <a:spcPts val="0"/>
              </a:spcBef>
              <a:spcAft>
                <a:spcPts val="0"/>
              </a:spcAft>
              <a:buNone/>
            </a:pPr>
            <a:r>
              <a:rPr b="1" lang="zh-TW" sz="1600">
                <a:latin typeface="Merriweather"/>
                <a:ea typeface="Merriweather"/>
                <a:cs typeface="Merriweather"/>
                <a:sym typeface="Merriweather"/>
              </a:rPr>
              <a:t>E94074029 </a:t>
            </a:r>
            <a:r>
              <a:rPr b="1" lang="zh-TW" sz="1800">
                <a:latin typeface="Merriweather"/>
                <a:ea typeface="Merriweather"/>
                <a:cs typeface="Merriweather"/>
                <a:sym typeface="Merriweather"/>
              </a:rPr>
              <a:t>江羿賢 資訊系</a:t>
            </a:r>
            <a:endParaRPr b="1" sz="1800">
              <a:latin typeface="Merriweather"/>
              <a:ea typeface="Merriweather"/>
              <a:cs typeface="Merriweather"/>
              <a:sym typeface="Merriweather"/>
            </a:endParaRPr>
          </a:p>
          <a:p>
            <a:pPr indent="0" lvl="0" marL="0" rtl="0" algn="l">
              <a:lnSpc>
                <a:spcPct val="115000"/>
              </a:lnSpc>
              <a:spcBef>
                <a:spcPts val="0"/>
              </a:spcBef>
              <a:spcAft>
                <a:spcPts val="0"/>
              </a:spcAft>
              <a:buNone/>
            </a:pPr>
            <a:r>
              <a:rPr b="1" lang="zh-TW" sz="1600">
                <a:latin typeface="Merriweather"/>
                <a:ea typeface="Merriweather"/>
                <a:cs typeface="Merriweather"/>
                <a:sym typeface="Merriweather"/>
              </a:rPr>
              <a:t>E94076097 </a:t>
            </a:r>
            <a:r>
              <a:rPr b="1" lang="zh-TW" sz="1800">
                <a:latin typeface="Merriweather"/>
                <a:ea typeface="Merriweather"/>
                <a:cs typeface="Merriweather"/>
                <a:sym typeface="Merriweather"/>
              </a:rPr>
              <a:t>廖聲享 工科系</a:t>
            </a:r>
            <a:endParaRPr b="1" sz="1800">
              <a:latin typeface="Merriweather"/>
              <a:ea typeface="Merriweather"/>
              <a:cs typeface="Merriweather"/>
              <a:sym typeface="Merriweather"/>
            </a:endParaRPr>
          </a:p>
          <a:p>
            <a:pPr indent="0" lvl="0" marL="0" marR="0" rtl="0" algn="l">
              <a:lnSpc>
                <a:spcPct val="115000"/>
              </a:lnSpc>
              <a:spcBef>
                <a:spcPts val="0"/>
              </a:spcBef>
              <a:spcAft>
                <a:spcPts val="0"/>
              </a:spcAft>
              <a:buNone/>
            </a:pPr>
            <a:r>
              <a:rPr b="1" lang="zh-TW" sz="1600">
                <a:latin typeface="Merriweather"/>
                <a:ea typeface="Merriweather"/>
                <a:cs typeface="Merriweather"/>
                <a:sym typeface="Merriweather"/>
              </a:rPr>
              <a:t>E</a:t>
            </a:r>
            <a:r>
              <a:rPr b="1" lang="zh-TW" sz="1600">
                <a:latin typeface="Merriweather"/>
                <a:ea typeface="Merriweather"/>
                <a:cs typeface="Merriweather"/>
                <a:sym typeface="Merriweather"/>
              </a:rPr>
              <a:t>94076</a:t>
            </a:r>
            <a:r>
              <a:rPr b="1" lang="zh-TW" sz="1900">
                <a:latin typeface="Merriweather"/>
                <a:ea typeface="Merriweather"/>
                <a:cs typeface="Merriweather"/>
                <a:sym typeface="Merriweather"/>
              </a:rPr>
              <a:t>110 </a:t>
            </a:r>
            <a:r>
              <a:rPr b="1" lang="zh-TW" sz="1800">
                <a:latin typeface="Calibri"/>
                <a:ea typeface="Calibri"/>
                <a:cs typeface="Calibri"/>
                <a:sym typeface="Calibri"/>
              </a:rPr>
              <a:t>蕭天</a:t>
            </a:r>
            <a:r>
              <a:rPr b="1" lang="zh-TW" sz="1800">
                <a:latin typeface="Calibri"/>
                <a:ea typeface="Calibri"/>
                <a:cs typeface="Calibri"/>
                <a:sym typeface="Calibri"/>
              </a:rPr>
              <a:t>鴻 </a:t>
            </a:r>
            <a:r>
              <a:rPr b="1" lang="zh-TW" sz="1800">
                <a:latin typeface="Merriweather"/>
                <a:ea typeface="Merriweather"/>
                <a:cs typeface="Merriweather"/>
                <a:sym typeface="Merriweather"/>
              </a:rPr>
              <a:t>工科系</a:t>
            </a:r>
            <a:endParaRPr b="1" sz="1800">
              <a:latin typeface="Merriweather"/>
              <a:ea typeface="Merriweather"/>
              <a:cs typeface="Merriweather"/>
              <a:sym typeface="Merriweather"/>
            </a:endParaRPr>
          </a:p>
          <a:p>
            <a:pPr indent="0" lvl="0" marL="0" rtl="0" algn="l">
              <a:lnSpc>
                <a:spcPct val="115000"/>
              </a:lnSpc>
              <a:spcBef>
                <a:spcPts val="0"/>
              </a:spcBef>
              <a:spcAft>
                <a:spcPts val="0"/>
              </a:spcAft>
              <a:buNone/>
            </a:pPr>
            <a:r>
              <a:rPr b="1" lang="zh-TW" sz="1800">
                <a:latin typeface="Merriweather"/>
                <a:ea typeface="Merriweather"/>
                <a:cs typeface="Merriweather"/>
                <a:sym typeface="Merriweather"/>
              </a:rPr>
              <a:t>E</a:t>
            </a:r>
            <a:r>
              <a:rPr b="1" lang="zh-TW" sz="1600">
                <a:latin typeface="Merriweather"/>
                <a:ea typeface="Merriweather"/>
                <a:cs typeface="Merriweather"/>
                <a:sym typeface="Merriweather"/>
              </a:rPr>
              <a:t>94076039 </a:t>
            </a:r>
            <a:r>
              <a:rPr b="1" lang="zh-TW" sz="1800">
                <a:latin typeface="Merriweather"/>
                <a:ea typeface="Merriweather"/>
                <a:cs typeface="Merriweather"/>
                <a:sym typeface="Merriweather"/>
              </a:rPr>
              <a:t>鄒騰元 工科系</a:t>
            </a:r>
            <a:endParaRPr b="1" sz="1800">
              <a:latin typeface="Merriweather"/>
              <a:ea typeface="Merriweather"/>
              <a:cs typeface="Merriweather"/>
              <a:sym typeface="Merriweather"/>
            </a:endParaRPr>
          </a:p>
        </p:txBody>
      </p:sp>
      <p:sp>
        <p:nvSpPr>
          <p:cNvPr id="136" name="Google Shape;136;p13"/>
          <p:cNvSpPr txBox="1"/>
          <p:nvPr/>
        </p:nvSpPr>
        <p:spPr>
          <a:xfrm>
            <a:off x="3790750" y="2368800"/>
            <a:ext cx="5004900" cy="405900"/>
          </a:xfrm>
          <a:prstGeom prst="rect">
            <a:avLst/>
          </a:prstGeom>
          <a:noFill/>
          <a:ln>
            <a:noFill/>
          </a:ln>
          <a:effectLst>
            <a:outerShdw blurRad="42863" rotWithShape="0" algn="bl">
              <a:srgbClr val="FFFF00">
                <a:alpha val="6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Montserrat"/>
                <a:ea typeface="Montserrat"/>
                <a:cs typeface="Montserrat"/>
                <a:sym typeface="Montserrat"/>
              </a:rPr>
              <a:t>keywords: Food, Deep Learning, Health management</a:t>
            </a:r>
            <a:endParaRPr>
              <a:solidFill>
                <a:srgbClr val="FFFFFF"/>
              </a:solidFill>
              <a:latin typeface="Montserrat"/>
              <a:ea typeface="Montserrat"/>
              <a:cs typeface="Montserrat"/>
              <a:sym typeface="Montserrat"/>
            </a:endParaRPr>
          </a:p>
        </p:txBody>
      </p:sp>
      <p:sp>
        <p:nvSpPr>
          <p:cNvPr id="137" name="Google Shape;137;p13"/>
          <p:cNvSpPr txBox="1"/>
          <p:nvPr/>
        </p:nvSpPr>
        <p:spPr>
          <a:xfrm>
            <a:off x="3790750" y="621650"/>
            <a:ext cx="4290900" cy="1747200"/>
          </a:xfrm>
          <a:prstGeom prst="rect">
            <a:avLst/>
          </a:prstGeom>
          <a:noFill/>
          <a:ln>
            <a:noFill/>
          </a:ln>
          <a:effectLst>
            <a:outerShdw blurRad="271463" rotWithShape="0" algn="bl">
              <a:srgbClr val="A4C2F4"/>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TW" sz="4200">
                <a:solidFill>
                  <a:schemeClr val="lt1"/>
                </a:solidFill>
                <a:latin typeface="Montserrat"/>
                <a:ea typeface="Montserrat"/>
                <a:cs typeface="Montserrat"/>
                <a:sym typeface="Montserrat"/>
              </a:rPr>
              <a:t>Final Project</a:t>
            </a:r>
            <a:endParaRPr sz="4200">
              <a:solidFill>
                <a:schemeClr val="lt1"/>
              </a:solidFill>
              <a:latin typeface="Montserrat"/>
              <a:ea typeface="Montserrat"/>
              <a:cs typeface="Montserrat"/>
              <a:sym typeface="Montserrat"/>
            </a:endParaRPr>
          </a:p>
          <a:p>
            <a:pPr indent="0" lvl="0" marL="0" rtl="0" algn="l">
              <a:spcBef>
                <a:spcPts val="0"/>
              </a:spcBef>
              <a:spcAft>
                <a:spcPts val="0"/>
              </a:spcAft>
              <a:buNone/>
            </a:pPr>
            <a:r>
              <a:rPr lang="zh-TW" sz="4200">
                <a:solidFill>
                  <a:schemeClr val="lt1"/>
                </a:solidFill>
                <a:latin typeface="Montserrat"/>
                <a:ea typeface="Montserrat"/>
                <a:cs typeface="Montserrat"/>
                <a:sym typeface="Montserrat"/>
              </a:rPr>
              <a:t>the 51st Group</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title="圖表"/>
          <p:cNvPicPr preferRelativeResize="0"/>
          <p:nvPr/>
        </p:nvPicPr>
        <p:blipFill>
          <a:blip r:embed="rId3">
            <a:alphaModFix/>
          </a:blip>
          <a:stretch>
            <a:fillRect/>
          </a:stretch>
        </p:blipFill>
        <p:spPr>
          <a:xfrm>
            <a:off x="2095200" y="1306800"/>
            <a:ext cx="5446800" cy="3366000"/>
          </a:xfrm>
          <a:prstGeom prst="rect">
            <a:avLst/>
          </a:prstGeom>
          <a:noFill/>
          <a:ln>
            <a:noFill/>
          </a:ln>
        </p:spPr>
      </p:pic>
      <p:sp>
        <p:nvSpPr>
          <p:cNvPr id="189" name="Google Shape;189;p22"/>
          <p:cNvSpPr txBox="1"/>
          <p:nvPr>
            <p:ph type="title"/>
          </p:nvPr>
        </p:nvSpPr>
        <p:spPr>
          <a:xfrm>
            <a:off x="1297500" y="393750"/>
            <a:ext cx="7038900" cy="914100"/>
          </a:xfrm>
          <a:prstGeom prst="rect">
            <a:avLst/>
          </a:prstGeom>
          <a:effectLst>
            <a:outerShdw blurRad="114300"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Compare : Time used </a:t>
            </a:r>
            <a:r>
              <a:rPr lang="zh-TW" sz="1700"/>
              <a:t>(mins/epochs)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2053000"/>
            <a:ext cx="5496300" cy="1148700"/>
          </a:xfrm>
          <a:prstGeom prst="rect">
            <a:avLst/>
          </a:prstGeom>
          <a:effectLst>
            <a:outerShdw blurRad="185738"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sz="2400"/>
              <a:t>3. Deep Learning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127275" y="583300"/>
            <a:ext cx="3498300" cy="1044900"/>
          </a:xfrm>
          <a:prstGeom prst="rect">
            <a:avLst/>
          </a:prstGeom>
          <a:effectLst>
            <a:outerShdw blurRad="114300" rotWithShape="0" algn="bl">
              <a:srgbClr val="93C47D"/>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TW" sz="2000"/>
              <a:t>VGG16:</a:t>
            </a:r>
            <a:endParaRPr sz="2000"/>
          </a:p>
        </p:txBody>
      </p:sp>
      <p:pic>
        <p:nvPicPr>
          <p:cNvPr id="200" name="Google Shape;200;p24"/>
          <p:cNvPicPr preferRelativeResize="0"/>
          <p:nvPr/>
        </p:nvPicPr>
        <p:blipFill>
          <a:blip r:embed="rId3">
            <a:alphaModFix/>
          </a:blip>
          <a:stretch>
            <a:fillRect/>
          </a:stretch>
        </p:blipFill>
        <p:spPr>
          <a:xfrm>
            <a:off x="1208675" y="1116150"/>
            <a:ext cx="3813900" cy="2911200"/>
          </a:xfrm>
          <a:prstGeom prst="rect">
            <a:avLst/>
          </a:prstGeom>
          <a:noFill/>
          <a:ln>
            <a:noFill/>
          </a:ln>
        </p:spPr>
      </p:pic>
      <p:pic>
        <p:nvPicPr>
          <p:cNvPr id="201" name="Google Shape;201;p24"/>
          <p:cNvPicPr preferRelativeResize="0"/>
          <p:nvPr/>
        </p:nvPicPr>
        <p:blipFill>
          <a:blip r:embed="rId4">
            <a:alphaModFix/>
          </a:blip>
          <a:stretch>
            <a:fillRect/>
          </a:stretch>
        </p:blipFill>
        <p:spPr>
          <a:xfrm>
            <a:off x="5261900" y="1116150"/>
            <a:ext cx="3250575" cy="1483950"/>
          </a:xfrm>
          <a:prstGeom prst="rect">
            <a:avLst/>
          </a:prstGeom>
          <a:noFill/>
          <a:ln>
            <a:noFill/>
          </a:ln>
        </p:spPr>
      </p:pic>
      <p:sp>
        <p:nvSpPr>
          <p:cNvPr id="202" name="Google Shape;202;p24"/>
          <p:cNvSpPr txBox="1"/>
          <p:nvPr/>
        </p:nvSpPr>
        <p:spPr>
          <a:xfrm>
            <a:off x="157500" y="4228550"/>
            <a:ext cx="8829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lt1"/>
                </a:solidFill>
                <a:latin typeface="Lato"/>
                <a:ea typeface="Lato"/>
                <a:cs typeface="Lato"/>
                <a:sym typeface="Lato"/>
              </a:rPr>
              <a:t>Reference: </a:t>
            </a:r>
            <a:r>
              <a:rPr lang="zh-TW" u="sng">
                <a:solidFill>
                  <a:schemeClr val="hlink"/>
                </a:solidFill>
                <a:latin typeface="Lato"/>
                <a:ea typeface="Lato"/>
                <a:cs typeface="Lato"/>
                <a:sym typeface="Lato"/>
                <a:hlinkClick r:id="rId5"/>
              </a:rPr>
              <a:t>https://medium.com/towards-artificial-intelligence/the-architecture-and-implementation-of-vgg-16-b050e5a5920b</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1339550" y="1071725"/>
            <a:ext cx="3796550" cy="3521900"/>
          </a:xfrm>
          <a:prstGeom prst="rect">
            <a:avLst/>
          </a:prstGeom>
          <a:noFill/>
          <a:ln>
            <a:noFill/>
          </a:ln>
        </p:spPr>
      </p:pic>
      <p:pic>
        <p:nvPicPr>
          <p:cNvPr id="208" name="Google Shape;208;p25"/>
          <p:cNvPicPr preferRelativeResize="0"/>
          <p:nvPr/>
        </p:nvPicPr>
        <p:blipFill>
          <a:blip r:embed="rId4">
            <a:alphaModFix/>
          </a:blip>
          <a:stretch>
            <a:fillRect/>
          </a:stretch>
        </p:blipFill>
        <p:spPr>
          <a:xfrm>
            <a:off x="5476525" y="1071725"/>
            <a:ext cx="3148550" cy="1952625"/>
          </a:xfrm>
          <a:prstGeom prst="rect">
            <a:avLst/>
          </a:prstGeom>
          <a:noFill/>
          <a:ln>
            <a:noFill/>
          </a:ln>
        </p:spPr>
      </p:pic>
      <p:sp>
        <p:nvSpPr>
          <p:cNvPr id="209" name="Google Shape;209;p25"/>
          <p:cNvSpPr txBox="1"/>
          <p:nvPr/>
        </p:nvSpPr>
        <p:spPr>
          <a:xfrm>
            <a:off x="157800" y="4593625"/>
            <a:ext cx="87222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lt1"/>
                </a:solidFill>
                <a:latin typeface="Lato"/>
                <a:ea typeface="Lato"/>
                <a:cs typeface="Lato"/>
                <a:sym typeface="Lato"/>
              </a:rPr>
              <a:t>Reference:</a:t>
            </a:r>
            <a:r>
              <a:rPr lang="zh-TW" u="sng">
                <a:solidFill>
                  <a:schemeClr val="hlink"/>
                </a:solidFill>
                <a:latin typeface="Lato"/>
                <a:ea typeface="Lato"/>
                <a:cs typeface="Lato"/>
                <a:sym typeface="Lato"/>
                <a:hlinkClick r:id="rId5"/>
              </a:rPr>
              <a:t>https://www.researchgate.net/figure/The-architecture-of-ResNet50-and-deep-learning-model-flowchart-a-b-Architecture-of_fig1_334767096</a:t>
            </a:r>
            <a:endParaRPr>
              <a:latin typeface="Lato"/>
              <a:ea typeface="Lato"/>
              <a:cs typeface="Lato"/>
              <a:sym typeface="Lato"/>
            </a:endParaRPr>
          </a:p>
        </p:txBody>
      </p:sp>
      <p:sp>
        <p:nvSpPr>
          <p:cNvPr id="210" name="Google Shape;210;p25"/>
          <p:cNvSpPr txBox="1"/>
          <p:nvPr>
            <p:ph idx="1" type="body"/>
          </p:nvPr>
        </p:nvSpPr>
        <p:spPr>
          <a:xfrm>
            <a:off x="1127275" y="583300"/>
            <a:ext cx="3498300" cy="1044900"/>
          </a:xfrm>
          <a:prstGeom prst="rect">
            <a:avLst/>
          </a:prstGeom>
          <a:effectLst>
            <a:outerShdw blurRad="114300" rotWithShape="0" algn="bl">
              <a:srgbClr val="93C47D"/>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TW" sz="2000"/>
              <a:t>ResNet50</a:t>
            </a:r>
            <a:r>
              <a:rPr lang="zh-TW" sz="2000"/>
              <a: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4254750" y="170225"/>
            <a:ext cx="3812000" cy="2718601"/>
          </a:xfrm>
          <a:prstGeom prst="rect">
            <a:avLst/>
          </a:prstGeom>
          <a:noFill/>
          <a:ln>
            <a:noFill/>
          </a:ln>
        </p:spPr>
      </p:pic>
      <p:sp>
        <p:nvSpPr>
          <p:cNvPr id="216" name="Google Shape;216;p26"/>
          <p:cNvSpPr txBox="1"/>
          <p:nvPr/>
        </p:nvSpPr>
        <p:spPr>
          <a:xfrm>
            <a:off x="187400" y="4583800"/>
            <a:ext cx="84219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lt1"/>
                </a:solidFill>
                <a:latin typeface="Lato"/>
                <a:ea typeface="Lato"/>
                <a:cs typeface="Lato"/>
                <a:sym typeface="Lato"/>
              </a:rPr>
              <a:t>Reference:</a:t>
            </a:r>
            <a:r>
              <a:rPr lang="zh-TW" u="sng">
                <a:solidFill>
                  <a:schemeClr val="hlink"/>
                </a:solidFill>
                <a:latin typeface="Lato"/>
                <a:ea typeface="Lato"/>
                <a:cs typeface="Lato"/>
                <a:sym typeface="Lato"/>
                <a:hlinkClick r:id="rId4"/>
              </a:rPr>
              <a:t>https://sh-tsang.medium.com/review-nasnet-neural-architecture-search-network-image-classification-23139ea0425d</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17" name="Google Shape;217;p26"/>
          <p:cNvPicPr preferRelativeResize="0"/>
          <p:nvPr/>
        </p:nvPicPr>
        <p:blipFill>
          <a:blip r:embed="rId5">
            <a:alphaModFix/>
          </a:blip>
          <a:stretch>
            <a:fillRect/>
          </a:stretch>
        </p:blipFill>
        <p:spPr>
          <a:xfrm>
            <a:off x="1182125" y="2977474"/>
            <a:ext cx="6931325" cy="1517675"/>
          </a:xfrm>
          <a:prstGeom prst="rect">
            <a:avLst/>
          </a:prstGeom>
          <a:noFill/>
          <a:ln>
            <a:noFill/>
          </a:ln>
        </p:spPr>
      </p:pic>
      <p:sp>
        <p:nvSpPr>
          <p:cNvPr id="218" name="Google Shape;218;p26"/>
          <p:cNvSpPr txBox="1"/>
          <p:nvPr>
            <p:ph idx="1" type="body"/>
          </p:nvPr>
        </p:nvSpPr>
        <p:spPr>
          <a:xfrm>
            <a:off x="1127275" y="583300"/>
            <a:ext cx="3498300" cy="1044900"/>
          </a:xfrm>
          <a:prstGeom prst="rect">
            <a:avLst/>
          </a:prstGeom>
          <a:effectLst>
            <a:outerShdw blurRad="114300" rotWithShape="0" algn="bl">
              <a:srgbClr val="93C47D"/>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TW" sz="2000"/>
              <a:t>NASNetLarge</a:t>
            </a:r>
            <a:r>
              <a:rPr lang="zh-TW" sz="2000"/>
              <a: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23850" y="2053000"/>
            <a:ext cx="5496300" cy="1148700"/>
          </a:xfrm>
          <a:prstGeom prst="rect">
            <a:avLst/>
          </a:prstGeom>
          <a:effectLst>
            <a:outerShdw blurRad="185738"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sz="2400"/>
              <a:t>4. Experimental Result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TW"/>
              <a:t>Experimental Result - Correct Examples</a:t>
            </a:r>
            <a:endParaRPr/>
          </a:p>
        </p:txBody>
      </p:sp>
      <p:pic>
        <p:nvPicPr>
          <p:cNvPr id="229" name="Google Shape;229;p28"/>
          <p:cNvPicPr preferRelativeResize="0"/>
          <p:nvPr/>
        </p:nvPicPr>
        <p:blipFill>
          <a:blip r:embed="rId3">
            <a:alphaModFix/>
          </a:blip>
          <a:stretch>
            <a:fillRect/>
          </a:stretch>
        </p:blipFill>
        <p:spPr>
          <a:xfrm>
            <a:off x="3131113" y="1603713"/>
            <a:ext cx="2733675" cy="227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TW"/>
              <a:t>Experimental Result - Incorrect Examples</a:t>
            </a:r>
            <a:endParaRPr/>
          </a:p>
        </p:txBody>
      </p:sp>
      <p:pic>
        <p:nvPicPr>
          <p:cNvPr id="235" name="Google Shape;235;p29"/>
          <p:cNvPicPr preferRelativeResize="0"/>
          <p:nvPr/>
        </p:nvPicPr>
        <p:blipFill>
          <a:blip r:embed="rId3">
            <a:alphaModFix/>
          </a:blip>
          <a:stretch>
            <a:fillRect/>
          </a:stretch>
        </p:blipFill>
        <p:spPr>
          <a:xfrm>
            <a:off x="3150288" y="1629113"/>
            <a:ext cx="2562225" cy="231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a:effectLst>
            <a:outerShdw blurRad="171450"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5. Conclusion</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a:t>在</a:t>
            </a:r>
            <a:r>
              <a:rPr lang="zh-TW"/>
              <a:t>訓練完模型之後準確率算滿不錯的，比預期的好很多，也就是可以算是滿準確的去分析這幾種食物的類別了，也可以在往後的未來使用這個模型來去辨識食物的種類，並且也可以紀錄自己或他人今天吃了甚麼來對飲食做出管理，如果可以搭載資料庫等系統更可以使醫療機構對於飲食的管理有一套更方便的系統可以去做使用。</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zh-TW"/>
              <a:t>在</a:t>
            </a:r>
            <a:r>
              <a:rPr lang="zh-TW"/>
              <a:t>做完這次的project之後我們這組學到非常多東西，也更對Deep learning有更進一步的認識以及了解，希望在往後的未來，也可以多多學習有關這些領域的知識以及課程，讓我們能夠在往後的未來能夠做出越來越好的作品，並且可以為相關產業做出一些貢獻。</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823850" y="2053000"/>
            <a:ext cx="5496300" cy="1148700"/>
          </a:xfrm>
          <a:prstGeom prst="rect">
            <a:avLst/>
          </a:prstGeom>
          <a:effectLst>
            <a:outerShdw blurRad="171450" rotWithShape="0" algn="bl">
              <a:srgbClr val="B6D7A8"/>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The Classifacation of Food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2053000"/>
            <a:ext cx="5496300" cy="1148700"/>
          </a:xfrm>
          <a:prstGeom prst="rect">
            <a:avLst/>
          </a:prstGeom>
          <a:effectLst>
            <a:outerShdw blurRad="171450" rotWithShape="0" algn="bl">
              <a:srgbClr val="93C47D"/>
            </a:outerShdw>
          </a:effectLst>
        </p:spPr>
        <p:txBody>
          <a:bodyPr anchorCtr="0" anchor="ctr" bIns="91425" lIns="91425" spcFirstLastPara="1" rIns="91425" wrap="square" tIns="91425">
            <a:noAutofit/>
          </a:bodyPr>
          <a:lstStyle/>
          <a:p>
            <a:pPr indent="-406400" lvl="0" marL="457200" rtl="0" algn="l">
              <a:spcBef>
                <a:spcPts val="0"/>
              </a:spcBef>
              <a:spcAft>
                <a:spcPts val="0"/>
              </a:spcAft>
              <a:buSzPts val="2800"/>
              <a:buAutoNum type="arabicPeriod"/>
            </a:pPr>
            <a:r>
              <a:rPr lang="zh-TW"/>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effectLst>
            <a:outerShdw blurRad="142875"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Classify the following 11 kind</a:t>
            </a:r>
            <a:r>
              <a:rPr lang="zh-TW"/>
              <a:t>s</a:t>
            </a:r>
            <a:r>
              <a:rPr lang="zh-TW"/>
              <a:t> of foods</a:t>
            </a:r>
            <a:endParaRPr/>
          </a:p>
        </p:txBody>
      </p:sp>
      <p:sp>
        <p:nvSpPr>
          <p:cNvPr id="153" name="Google Shape;153;p16"/>
          <p:cNvSpPr txBox="1"/>
          <p:nvPr>
            <p:ph idx="1" type="body"/>
          </p:nvPr>
        </p:nvSpPr>
        <p:spPr>
          <a:xfrm>
            <a:off x="1297500" y="1567550"/>
            <a:ext cx="34983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TW" sz="1400"/>
              <a:t>Bread</a:t>
            </a:r>
            <a:endParaRPr sz="1400"/>
          </a:p>
          <a:p>
            <a:pPr indent="-317500" lvl="0" marL="457200" rtl="0" algn="l">
              <a:lnSpc>
                <a:spcPct val="150000"/>
              </a:lnSpc>
              <a:spcBef>
                <a:spcPts val="0"/>
              </a:spcBef>
              <a:spcAft>
                <a:spcPts val="0"/>
              </a:spcAft>
              <a:buSzPts val="1400"/>
              <a:buChar char="●"/>
            </a:pPr>
            <a:r>
              <a:rPr lang="zh-TW" sz="1400"/>
              <a:t>Dairy product</a:t>
            </a:r>
            <a:endParaRPr sz="1400"/>
          </a:p>
          <a:p>
            <a:pPr indent="-317500" lvl="0" marL="457200" rtl="0" algn="l">
              <a:lnSpc>
                <a:spcPct val="150000"/>
              </a:lnSpc>
              <a:spcBef>
                <a:spcPts val="0"/>
              </a:spcBef>
              <a:spcAft>
                <a:spcPts val="0"/>
              </a:spcAft>
              <a:buSzPts val="1400"/>
              <a:buChar char="●"/>
            </a:pPr>
            <a:r>
              <a:rPr lang="zh-TW" sz="1400"/>
              <a:t>Dessert</a:t>
            </a:r>
            <a:endParaRPr sz="1400"/>
          </a:p>
          <a:p>
            <a:pPr indent="-317500" lvl="0" marL="457200" rtl="0" algn="l">
              <a:lnSpc>
                <a:spcPct val="150000"/>
              </a:lnSpc>
              <a:spcBef>
                <a:spcPts val="0"/>
              </a:spcBef>
              <a:spcAft>
                <a:spcPts val="0"/>
              </a:spcAft>
              <a:buSzPts val="1400"/>
              <a:buChar char="●"/>
            </a:pPr>
            <a:r>
              <a:rPr lang="zh-TW" sz="1400"/>
              <a:t>Egg</a:t>
            </a:r>
            <a:endParaRPr sz="1400"/>
          </a:p>
          <a:p>
            <a:pPr indent="-317500" lvl="0" marL="457200" rtl="0" algn="l">
              <a:lnSpc>
                <a:spcPct val="150000"/>
              </a:lnSpc>
              <a:spcBef>
                <a:spcPts val="0"/>
              </a:spcBef>
              <a:spcAft>
                <a:spcPts val="0"/>
              </a:spcAft>
              <a:buSzPts val="1400"/>
              <a:buChar char="●"/>
            </a:pPr>
            <a:r>
              <a:rPr lang="zh-TW" sz="1400"/>
              <a:t>Fried food</a:t>
            </a:r>
            <a:endParaRPr sz="1400"/>
          </a:p>
          <a:p>
            <a:pPr indent="-317500" lvl="0" marL="457200" rtl="0" algn="l">
              <a:lnSpc>
                <a:spcPct val="150000"/>
              </a:lnSpc>
              <a:spcBef>
                <a:spcPts val="0"/>
              </a:spcBef>
              <a:spcAft>
                <a:spcPts val="0"/>
              </a:spcAft>
              <a:buSzPts val="1400"/>
              <a:buChar char="●"/>
            </a:pPr>
            <a:r>
              <a:rPr lang="zh-TW"/>
              <a:t>Meat</a:t>
            </a:r>
            <a:endParaRPr sz="1400"/>
          </a:p>
        </p:txBody>
      </p:sp>
      <p:sp>
        <p:nvSpPr>
          <p:cNvPr id="154" name="Google Shape;154;p16"/>
          <p:cNvSpPr txBox="1"/>
          <p:nvPr/>
        </p:nvSpPr>
        <p:spPr>
          <a:xfrm>
            <a:off x="1959600" y="4381225"/>
            <a:ext cx="52248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chemeClr val="lt1"/>
                </a:solidFill>
                <a:latin typeface="Lato"/>
                <a:ea typeface="Lato"/>
                <a:cs typeface="Lato"/>
                <a:sym typeface="Lato"/>
              </a:rPr>
              <a:t>dataset download from kaggle : </a:t>
            </a:r>
            <a:r>
              <a:rPr lang="zh-TW" u="sng">
                <a:solidFill>
                  <a:schemeClr val="hlink"/>
                </a:solidFill>
                <a:latin typeface="Lato"/>
                <a:ea typeface="Lato"/>
                <a:cs typeface="Lato"/>
                <a:sym typeface="Lato"/>
                <a:hlinkClick r:id="rId3"/>
              </a:rPr>
              <a:t>Food-11 image dataset</a:t>
            </a:r>
            <a:endParaRPr>
              <a:solidFill>
                <a:schemeClr val="lt1"/>
              </a:solidFill>
              <a:latin typeface="Lato"/>
              <a:ea typeface="Lato"/>
              <a:cs typeface="Lato"/>
              <a:sym typeface="Lato"/>
            </a:endParaRPr>
          </a:p>
        </p:txBody>
      </p:sp>
      <p:sp>
        <p:nvSpPr>
          <p:cNvPr id="155" name="Google Shape;155;p16"/>
          <p:cNvSpPr txBox="1"/>
          <p:nvPr>
            <p:ph idx="1" type="body"/>
          </p:nvPr>
        </p:nvSpPr>
        <p:spPr>
          <a:xfrm>
            <a:off x="3884700" y="1567550"/>
            <a:ext cx="34983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TW" sz="1400"/>
              <a:t>Noodles-Pasta</a:t>
            </a:r>
            <a:endParaRPr sz="1400"/>
          </a:p>
          <a:p>
            <a:pPr indent="-317500" lvl="0" marL="457200" rtl="0" algn="l">
              <a:lnSpc>
                <a:spcPct val="150000"/>
              </a:lnSpc>
              <a:spcBef>
                <a:spcPts val="0"/>
              </a:spcBef>
              <a:spcAft>
                <a:spcPts val="0"/>
              </a:spcAft>
              <a:buSzPts val="1400"/>
              <a:buChar char="●"/>
            </a:pPr>
            <a:r>
              <a:rPr lang="zh-TW" sz="1400"/>
              <a:t>Rice</a:t>
            </a:r>
            <a:endParaRPr sz="1400"/>
          </a:p>
          <a:p>
            <a:pPr indent="-317500" lvl="0" marL="457200" rtl="0" algn="l">
              <a:lnSpc>
                <a:spcPct val="150000"/>
              </a:lnSpc>
              <a:spcBef>
                <a:spcPts val="0"/>
              </a:spcBef>
              <a:spcAft>
                <a:spcPts val="0"/>
              </a:spcAft>
              <a:buSzPts val="1400"/>
              <a:buChar char="●"/>
            </a:pPr>
            <a:r>
              <a:rPr lang="zh-TW" sz="1400"/>
              <a:t>Seafood</a:t>
            </a:r>
            <a:endParaRPr sz="1400"/>
          </a:p>
          <a:p>
            <a:pPr indent="-317500" lvl="0" marL="457200" rtl="0" algn="l">
              <a:lnSpc>
                <a:spcPct val="150000"/>
              </a:lnSpc>
              <a:spcBef>
                <a:spcPts val="0"/>
              </a:spcBef>
              <a:spcAft>
                <a:spcPts val="0"/>
              </a:spcAft>
              <a:buSzPts val="1400"/>
              <a:buChar char="●"/>
            </a:pPr>
            <a:r>
              <a:rPr lang="zh-TW" sz="1400"/>
              <a:t>Soup</a:t>
            </a:r>
            <a:endParaRPr sz="1400"/>
          </a:p>
          <a:p>
            <a:pPr indent="-317500" lvl="0" marL="457200" rtl="0" algn="l">
              <a:lnSpc>
                <a:spcPct val="150000"/>
              </a:lnSpc>
              <a:spcBef>
                <a:spcPts val="0"/>
              </a:spcBef>
              <a:spcAft>
                <a:spcPts val="0"/>
              </a:spcAft>
              <a:buSzPts val="1400"/>
              <a:buChar char="●"/>
            </a:pPr>
            <a:r>
              <a:rPr lang="zh-TW" sz="1400"/>
              <a:t>Vegetable-Fruit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297500" y="525450"/>
            <a:ext cx="7038900" cy="441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TW"/>
              <a:t>Motivation:</a:t>
            </a:r>
            <a:endParaRPr/>
          </a:p>
          <a:p>
            <a:pPr indent="0" lvl="0" marL="457200" rtl="0" algn="l">
              <a:spcBef>
                <a:spcPts val="0"/>
              </a:spcBef>
              <a:spcAft>
                <a:spcPts val="0"/>
              </a:spcAft>
              <a:buNone/>
            </a:pPr>
            <a:r>
              <a:rPr lang="zh-TW"/>
              <a:t>在</a:t>
            </a:r>
            <a:r>
              <a:rPr lang="zh-TW"/>
              <a:t>吃東西想記錄的時候，就可以先把他拍照起來，之後再回去可以一次快速做分析，不用再自己一張一張慢慢看，可以更快速且進一步的了解到底吃了甚麼! 對於飲食的控管有一定程度的幫助，進一步可以結合app檢視飲食狀況，可以促進人們改善自己的飲食習慣以及變得更健康。</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zh-TW"/>
              <a:t>Objective:</a:t>
            </a:r>
            <a:endParaRPr/>
          </a:p>
          <a:p>
            <a:pPr indent="0" lvl="0" marL="457200" rtl="0" algn="l">
              <a:spcBef>
                <a:spcPts val="0"/>
              </a:spcBef>
              <a:spcAft>
                <a:spcPts val="0"/>
              </a:spcAft>
              <a:buNone/>
            </a:pPr>
            <a:r>
              <a:rPr lang="zh-TW"/>
              <a:t>可以辨識11種日常會碰到的食物來對其做辨識，種類是如剛剛所示那11種Bread,Dairy product…...，只要是有那上述11種食物清楚的出現在照片中，就能夠辨識，而在這邊是在local端做運算</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zh-TW"/>
              <a:t>Contribution:</a:t>
            </a:r>
            <a:endParaRPr/>
          </a:p>
          <a:p>
            <a:pPr indent="0" lvl="0" marL="457200" rtl="0" algn="l">
              <a:spcBef>
                <a:spcPts val="0"/>
              </a:spcBef>
              <a:spcAft>
                <a:spcPts val="0"/>
              </a:spcAft>
              <a:buNone/>
            </a:pPr>
            <a:r>
              <a:rPr lang="zh-TW"/>
              <a:t>使用訓練模型的作法，來做影像辨識。而其實有時候看醫生時，會需要了解之前吃了甚麼東西，而使用拍照的方式，可以更快的記錄下飲食的內容，不管是自己要就診時，或是醫院需要方便記錄時可以參考，減少人力紀錄的麻煩，如果有大量的需求，更可以建立資料庫來自動做出資料的分析以及自動產生報表</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zh-TW"/>
              <a:t>module link:</a:t>
            </a:r>
            <a:endParaRPr/>
          </a:p>
          <a:p>
            <a:pPr indent="0" lvl="0" marL="0" rtl="0" algn="l">
              <a:spcBef>
                <a:spcPts val="0"/>
              </a:spcBef>
              <a:spcAft>
                <a:spcPts val="0"/>
              </a:spcAft>
              <a:buNone/>
            </a:pPr>
            <a:r>
              <a:rPr lang="zh-TW" u="sng">
                <a:solidFill>
                  <a:schemeClr val="hlink"/>
                </a:solidFill>
                <a:hlinkClick r:id="rId3"/>
              </a:rPr>
              <a:t>https://drive.google.com/drive/folders/1B7hV_5AwNI20hMkNJ-MeEbEuahqH3tW0?usp=sharing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23850" y="2053000"/>
            <a:ext cx="5804400" cy="1148700"/>
          </a:xfrm>
          <a:prstGeom prst="rect">
            <a:avLst/>
          </a:prstGeom>
          <a:effectLst>
            <a:outerShdw blurRad="185738"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2</a:t>
            </a:r>
            <a:r>
              <a:rPr lang="zh-TW"/>
              <a:t>. System Framework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a:effectLst>
            <a:outerShdw blurRad="114300"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Model 1</a:t>
            </a:r>
            <a:r>
              <a:rPr lang="zh-TW"/>
              <a:t>：</a:t>
            </a:r>
            <a:r>
              <a:rPr lang="zh-TW"/>
              <a:t>ResNet50</a:t>
            </a:r>
            <a:endParaRPr/>
          </a:p>
        </p:txBody>
      </p:sp>
      <p:pic>
        <p:nvPicPr>
          <p:cNvPr id="171" name="Google Shape;171;p19" title="圖表"/>
          <p:cNvPicPr preferRelativeResize="0"/>
          <p:nvPr/>
        </p:nvPicPr>
        <p:blipFill>
          <a:blip r:embed="rId3">
            <a:alphaModFix/>
          </a:blip>
          <a:stretch>
            <a:fillRect/>
          </a:stretch>
        </p:blipFill>
        <p:spPr>
          <a:xfrm>
            <a:off x="2094026" y="1307850"/>
            <a:ext cx="5445849" cy="33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a:effectLst>
            <a:outerShdw blurRad="114300"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Model 2</a:t>
            </a:r>
            <a:r>
              <a:rPr lang="zh-TW"/>
              <a:t>：VGG16</a:t>
            </a:r>
            <a:endParaRPr/>
          </a:p>
        </p:txBody>
      </p:sp>
      <p:pic>
        <p:nvPicPr>
          <p:cNvPr id="177" name="Google Shape;177;p20" title="圖表"/>
          <p:cNvPicPr preferRelativeResize="0"/>
          <p:nvPr/>
        </p:nvPicPr>
        <p:blipFill>
          <a:blip r:embed="rId3">
            <a:alphaModFix/>
          </a:blip>
          <a:stretch>
            <a:fillRect/>
          </a:stretch>
        </p:blipFill>
        <p:spPr>
          <a:xfrm>
            <a:off x="2095200" y="1307850"/>
            <a:ext cx="5446800" cy="336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a:effectLst>
            <a:outerShdw blurRad="114300" rotWithShape="0" algn="bl">
              <a:srgbClr val="93C47D"/>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zh-TW"/>
              <a:t>Model 3：NASNetLarge</a:t>
            </a:r>
            <a:endParaRPr/>
          </a:p>
        </p:txBody>
      </p:sp>
      <p:pic>
        <p:nvPicPr>
          <p:cNvPr id="183" name="Google Shape;183;p21" title="圖表"/>
          <p:cNvPicPr preferRelativeResize="0"/>
          <p:nvPr/>
        </p:nvPicPr>
        <p:blipFill>
          <a:blip r:embed="rId3">
            <a:alphaModFix/>
          </a:blip>
          <a:stretch>
            <a:fillRect/>
          </a:stretch>
        </p:blipFill>
        <p:spPr>
          <a:xfrm>
            <a:off x="2095200" y="1306800"/>
            <a:ext cx="5446800" cy="336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