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xls" ContentType="application/vnd.ms-exce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314" r:id="rId3"/>
    <p:sldId id="312" r:id="rId4"/>
    <p:sldId id="316" r:id="rId5"/>
    <p:sldId id="317" r:id="rId6"/>
    <p:sldId id="319" r:id="rId7"/>
    <p:sldId id="320" r:id="rId8"/>
    <p:sldId id="321" r:id="rId9"/>
    <p:sldId id="322" r:id="rId10"/>
    <p:sldId id="323" r:id="rId11"/>
    <p:sldId id="329" r:id="rId12"/>
    <p:sldId id="284" r:id="rId13"/>
    <p:sldId id="293" r:id="rId14"/>
    <p:sldId id="290" r:id="rId15"/>
    <p:sldId id="295" r:id="rId16"/>
    <p:sldId id="291" r:id="rId17"/>
    <p:sldId id="324" r:id="rId18"/>
    <p:sldId id="292" r:id="rId19"/>
    <p:sldId id="285" r:id="rId20"/>
    <p:sldId id="315" r:id="rId21"/>
    <p:sldId id="294" r:id="rId22"/>
    <p:sldId id="288" r:id="rId23"/>
    <p:sldId id="296" r:id="rId24"/>
    <p:sldId id="325" r:id="rId25"/>
    <p:sldId id="297" r:id="rId26"/>
    <p:sldId id="299" r:id="rId27"/>
    <p:sldId id="300" r:id="rId28"/>
    <p:sldId id="326" r:id="rId29"/>
    <p:sldId id="327" r:id="rId30"/>
    <p:sldId id="32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11" autoAdjust="0"/>
    <p:restoredTop sz="94590" autoAdjust="0"/>
  </p:normalViewPr>
  <p:slideViewPr>
    <p:cSldViewPr snapToGrid="0" snapToObjects="1">
      <p:cViewPr varScale="1">
        <p:scale>
          <a:sx n="116" d="100"/>
          <a:sy n="116" d="100"/>
        </p:scale>
        <p:origin x="-6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8EB8-6C07-F640-A584-96FDD6FAADD9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6040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6.tif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elational_database_management_syste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DBS	</a:t>
            </a:r>
            <a:br>
              <a:rPr lang="en-US" sz="6000" dirty="0" smtClean="0"/>
            </a:br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err="1" smtClean="0">
                <a:solidFill>
                  <a:schemeClr val="tx1"/>
                </a:solidFill>
              </a:rPr>
              <a:t>jcabibbo</a:t>
            </a:r>
            <a:r>
              <a:rPr lang="en-US" smtClean="0">
                <a:solidFill>
                  <a:schemeClr val="tx1"/>
                </a:solidFill>
              </a:rPr>
              <a:t>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 on Delete</a:t>
            </a:r>
          </a:p>
          <a:p>
            <a:r>
              <a:rPr lang="en-US" dirty="0" smtClean="0"/>
              <a:t>Cascade on Update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 </a:t>
            </a:r>
            <a:r>
              <a:rPr lang="en-US" dirty="0" err="1" smtClean="0"/>
              <a:t>vs</a:t>
            </a:r>
            <a:r>
              <a:rPr lang="en-US" dirty="0" smtClean="0"/>
              <a:t> 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functions work across columns.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conact(firstname</a:t>
            </a:r>
            <a:r>
              <a:rPr lang="en-US" dirty="0" smtClean="0"/>
              <a:t>, ‘ ‘ </a:t>
            </a:r>
            <a:r>
              <a:rPr lang="en-US" dirty="0" err="1" smtClean="0"/>
              <a:t>lastname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Aggregate function work across rows.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avg(age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CRUD queries are fine, but they don’t paint a very good picture.</a:t>
            </a:r>
          </a:p>
          <a:p>
            <a:r>
              <a:rPr lang="en-US" smtClean="0"/>
              <a:t>More often than not you don’t need every detail, just a mile-high view.</a:t>
            </a:r>
          </a:p>
          <a:p>
            <a:r>
              <a:rPr lang="en-US" smtClean="0"/>
              <a:t>Database engines are very good at summarizing data, so let them do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54230" cy="4525963"/>
          </a:xfrm>
        </p:spPr>
        <p:txBody>
          <a:bodyPr numCol="1">
            <a:normAutofit/>
          </a:bodyPr>
          <a:lstStyle/>
          <a:p>
            <a:r>
              <a:rPr lang="en-US" dirty="0" err="1" smtClean="0">
                <a:latin typeface="Gill Sans Light" charset="0"/>
                <a:cs typeface="ＭＳ Ｐゴシック" charset="-128"/>
              </a:rPr>
              <a:t>Avg</a:t>
            </a:r>
            <a:endParaRPr lang="en-US" dirty="0" smtClean="0">
              <a:latin typeface="Gill Sans Light" charset="0"/>
              <a:cs typeface="ＭＳ Ｐゴシック" charset="-128"/>
            </a:endParaRP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Sum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Min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Max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Count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Std, </a:t>
            </a:r>
            <a:r>
              <a:rPr lang="en-US" dirty="0" err="1" smtClean="0">
                <a:latin typeface="Gill Sans Light" charset="0"/>
                <a:cs typeface="ＭＳ Ｐゴシック" charset="-128"/>
              </a:rPr>
              <a:t>StdDev</a:t>
            </a:r>
            <a:endParaRPr lang="en-US" dirty="0" smtClean="0">
              <a:latin typeface="Gill Sans Light" charset="0"/>
              <a:cs typeface="ＭＳ Ｐゴシック" charset="-128"/>
            </a:endParaRP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Variance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1430" y="1600200"/>
            <a:ext cx="417537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29184">
              <a:spcBef>
                <a:spcPts val="768"/>
              </a:spcBef>
              <a:buFont typeface="Arial"/>
              <a:buChar char="•"/>
            </a:pPr>
            <a:r>
              <a:rPr lang="en-US" sz="3200" dirty="0" smtClean="0">
                <a:latin typeface="Gill Sans Light" charset="0"/>
                <a:cs typeface="ＭＳ Ｐゴシック" charset="-128"/>
              </a:rPr>
              <a:t> </a:t>
            </a:r>
            <a:r>
              <a:rPr lang="en-US" sz="3200" dirty="0" err="1" smtClean="0">
                <a:latin typeface="Gill Sans Light" charset="0"/>
                <a:cs typeface="ＭＳ Ｐゴシック" charset="-128"/>
              </a:rPr>
              <a:t>Bit_And</a:t>
            </a:r>
            <a:endParaRPr lang="en-US" sz="3200" dirty="0" smtClean="0">
              <a:latin typeface="Gill Sans Light" charset="0"/>
              <a:cs typeface="ＭＳ Ｐゴシック" charset="-128"/>
            </a:endParaRPr>
          </a:p>
          <a:p>
            <a:pPr marL="329184">
              <a:spcBef>
                <a:spcPts val="768"/>
              </a:spcBef>
              <a:buFont typeface="Arial"/>
              <a:buChar char="•"/>
            </a:pPr>
            <a:r>
              <a:rPr lang="en-US" sz="3200" dirty="0" smtClean="0">
                <a:latin typeface="Gill Sans Light" charset="0"/>
                <a:cs typeface="ＭＳ Ｐゴシック" charset="-128"/>
              </a:rPr>
              <a:t> </a:t>
            </a:r>
            <a:r>
              <a:rPr lang="en-US" sz="3200" dirty="0" err="1" smtClean="0">
                <a:latin typeface="Gill Sans Light" charset="0"/>
                <a:cs typeface="ＭＳ Ｐゴシック" charset="-128"/>
              </a:rPr>
              <a:t>Bit_Or</a:t>
            </a:r>
            <a:endParaRPr lang="en-US" sz="3200" dirty="0" smtClean="0">
              <a:latin typeface="Gill Sans Light" charset="0"/>
              <a:cs typeface="ＭＳ Ｐゴシック" charset="-128"/>
            </a:endParaRPr>
          </a:p>
          <a:p>
            <a:pPr marL="329184">
              <a:spcBef>
                <a:spcPts val="768"/>
              </a:spcBef>
              <a:buFont typeface="Arial"/>
              <a:buChar char="•"/>
            </a:pPr>
            <a:r>
              <a:rPr lang="en-US" sz="3200" dirty="0" smtClean="0">
                <a:latin typeface="Gill Sans Light" charset="0"/>
                <a:cs typeface="ＭＳ Ｐゴシック" charset="-128"/>
              </a:rPr>
              <a:t> </a:t>
            </a:r>
            <a:r>
              <a:rPr lang="en-US" sz="3200" dirty="0" err="1" smtClean="0">
                <a:latin typeface="Gill Sans Light" charset="0"/>
                <a:cs typeface="ＭＳ Ｐゴシック" charset="-128"/>
              </a:rPr>
              <a:t>Bit_Xor</a:t>
            </a:r>
            <a:r>
              <a:rPr lang="en-US" sz="3200" dirty="0" smtClean="0">
                <a:latin typeface="Gill Sans Light" charset="0"/>
                <a:cs typeface="ＭＳ Ｐゴシック" charset="-128"/>
              </a:rPr>
              <a:t> </a:t>
            </a:r>
          </a:p>
          <a:p>
            <a:pPr marL="329184">
              <a:spcBef>
                <a:spcPts val="768"/>
              </a:spcBef>
              <a:buFont typeface="Arial"/>
              <a:buChar char="•"/>
            </a:pPr>
            <a:r>
              <a:rPr lang="en-US" sz="3200" dirty="0" smtClean="0">
                <a:latin typeface="Gill Sans Light" charset="0"/>
                <a:cs typeface="ＭＳ Ｐゴシック" charset="-128"/>
              </a:rPr>
              <a:t> </a:t>
            </a:r>
            <a:r>
              <a:rPr lang="en-US" sz="3200" dirty="0" err="1" smtClean="0">
                <a:latin typeface="Gill Sans Light" charset="0"/>
                <a:cs typeface="ＭＳ Ｐゴシック" charset="-128"/>
              </a:rPr>
              <a:t>Group_Concat</a:t>
            </a:r>
            <a:endParaRPr lang="en-US" sz="3200" dirty="0" smtClean="0">
              <a:latin typeface="Gill Sans Light" charset="0"/>
              <a:cs typeface="ＭＳ Ｐゴシック" charset="-128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select</a:t>
            </a:r>
          </a:p>
          <a:p>
            <a:pPr lvl="1">
              <a:buNone/>
            </a:pPr>
            <a:r>
              <a:rPr lang="en-US" dirty="0" err="1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userId</a:t>
            </a: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lvl="1"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count(*) as </a:t>
            </a:r>
            <a:r>
              <a:rPr lang="en-US" dirty="0" err="1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HowMany</a:t>
            </a:r>
            <a:endParaRPr lang="en-US" dirty="0" smtClean="0">
              <a:latin typeface="Inconsolata" pitchFamily="-106" charset="0"/>
              <a:ea typeface="Inconsolata" pitchFamily="-106" charset="0"/>
              <a:cs typeface="Inconsolata" pitchFamily="-106" charset="0"/>
            </a:endParaRPr>
          </a:p>
          <a:p>
            <a:pPr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from</a:t>
            </a:r>
          </a:p>
          <a:p>
            <a:pPr lvl="1"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orders</a:t>
            </a:r>
          </a:p>
          <a:p>
            <a:pPr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group by</a:t>
            </a:r>
          </a:p>
          <a:p>
            <a:pPr lvl="1">
              <a:buNone/>
            </a:pPr>
            <a:r>
              <a:rPr lang="en-US" dirty="0" err="1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userId</a:t>
            </a:r>
            <a:endParaRPr lang="en-US" dirty="0" smtClean="0">
              <a:latin typeface="Inconsolata" pitchFamily="-106" charset="0"/>
              <a:ea typeface="Inconsolata" pitchFamily="-106" charset="0"/>
              <a:cs typeface="Inconsolata" pitchFamily="-106" charset="0"/>
            </a:endParaRPr>
          </a:p>
          <a:p>
            <a:pPr>
              <a:buNone/>
            </a:pP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order by</a:t>
            </a:r>
          </a:p>
          <a:p>
            <a:pPr lvl="1">
              <a:buNone/>
            </a:pPr>
            <a:r>
              <a:rPr lang="en-US" dirty="0" err="1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howMany</a:t>
            </a:r>
            <a:r>
              <a:rPr lang="en-US" dirty="0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</a:t>
            </a:r>
            <a:r>
              <a:rPr lang="en-US" dirty="0" err="1" smtClean="0"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desc</a:t>
            </a:r>
            <a:endParaRPr lang="en-US" dirty="0" smtClean="0">
              <a:latin typeface="Inconsolata" pitchFamily="-106" charset="0"/>
              <a:ea typeface="Inconsolata" pitchFamily="-106" charset="0"/>
              <a:cs typeface="Inconsolata" pitchFamily="-106" charset="0"/>
            </a:endParaRPr>
          </a:p>
          <a:p>
            <a:endParaRPr lang="en-US" dirty="0"/>
          </a:p>
        </p:txBody>
      </p:sp>
      <p:graphicFrame>
        <p:nvGraphicFramePr>
          <p:cNvPr id="21506" name="Content Placeholder 4"/>
          <p:cNvGraphicFramePr>
            <a:graphicFrameLocks noGrp="1"/>
          </p:cNvGraphicFramePr>
          <p:nvPr/>
        </p:nvGraphicFramePr>
        <p:xfrm>
          <a:off x="5103996" y="2206625"/>
          <a:ext cx="3748088" cy="4651375"/>
        </p:xfrm>
        <a:graphic>
          <a:graphicData uri="http://schemas.openxmlformats.org/presentationml/2006/ole">
            <p:oleObj spid="_x0000_s21508" name="Chart" r:id="rId3" imgW="3742635" imgH="4650864" progId="Excel.Sheet.8">
              <p:embed/>
            </p:oleObj>
          </a:graphicData>
        </a:graphic>
      </p:graphicFrame>
      <p:pic>
        <p:nvPicPr>
          <p:cNvPr id="5" name="Picture 4" descr="howManyExample1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939" y="1745974"/>
            <a:ext cx="23876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Gill Sans" charset="0"/>
                <a:ea typeface="ＭＳ Ｐゴシック" charset="-128"/>
                <a:cs typeface="ＭＳ Ｐゴシック" charset="-128"/>
              </a:rPr>
              <a:t>Aggregates Example</a:t>
            </a: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304800" y="1417638"/>
            <a:ext cx="8001000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SELECT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SUM(n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SumN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MIN(n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MinimumN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MAX(n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MaximumN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AVG(n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AverageN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COUNT(*)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CountAll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,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COUNT(n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NotNullN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nconsolata" pitchFamily="-106" charset="0"/>
              <a:ea typeface="Inconsolata" pitchFamily="-106" charset="0"/>
              <a:cs typeface="Inconsolata" pitchFamily="-106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  COUNT(DISTINCT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) AS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consolata" pitchFamily="-106" charset="0"/>
                <a:ea typeface="Inconsolata" pitchFamily="-106" charset="0"/>
                <a:cs typeface="Inconsolata" pitchFamily="-106" charset="0"/>
              </a:rPr>
              <a:t>DistinctN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nconsolata" pitchFamily="-106" charset="0"/>
              <a:ea typeface="Inconsolata" pitchFamily="-106" charset="0"/>
              <a:cs typeface="Inconsolata" pitchFamily="-10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89713" y="1790700"/>
          <a:ext cx="5080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/>
              </a:tblGrid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7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4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98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4188" y="5638800"/>
          <a:ext cx="7610712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5326"/>
                <a:gridCol w="862578"/>
                <a:gridCol w="931932"/>
                <a:gridCol w="872252"/>
                <a:gridCol w="1263074"/>
                <a:gridCol w="1409074"/>
                <a:gridCol w="13264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SumN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MinN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MaxN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AvgN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CountAll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NotNullN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DistinctN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15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7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3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6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5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4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cs typeface="ＭＳ Ｐゴシック" charset="-128"/>
              </a:rPr>
              <a:t>What happens internally?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Light" charset="0"/>
                <a:cs typeface="ＭＳ Ｐゴシック" charset="-128"/>
              </a:rPr>
              <a:t>Sort by the columns in the GROUP BY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Split the results by each unique combination in the GROUP BY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Apply the aggregate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	</a:t>
            </a:r>
            <a:r>
              <a:rPr lang="en-US" dirty="0" err="1" smtClean="0"/>
              <a:t>orders.userId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count(*) as </a:t>
            </a:r>
            <a:r>
              <a:rPr lang="en-US" dirty="0" err="1" smtClean="0"/>
              <a:t>orderCount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	orders </a:t>
            </a:r>
          </a:p>
          <a:p>
            <a:pPr>
              <a:buNone/>
            </a:pPr>
            <a:r>
              <a:rPr lang="en-US" dirty="0" smtClean="0"/>
              <a:t>join	users on </a:t>
            </a:r>
            <a:r>
              <a:rPr lang="en-US" dirty="0" err="1" smtClean="0"/>
              <a:t>users.userId</a:t>
            </a:r>
            <a:r>
              <a:rPr lang="en-US" dirty="0" smtClean="0"/>
              <a:t> = </a:t>
            </a:r>
            <a:r>
              <a:rPr lang="en-US" dirty="0" err="1" smtClean="0"/>
              <a:t>orders.orderId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	</a:t>
            </a:r>
            <a:r>
              <a:rPr lang="en-US" dirty="0" err="1" smtClean="0"/>
              <a:t>userTypeId</a:t>
            </a:r>
            <a:r>
              <a:rPr lang="en-US" dirty="0" smtClean="0"/>
              <a:t> = 1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orders.userId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orderCount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609600" cy="418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spc="100" dirty="0" smtClean="0"/>
              <a:t>3</a:t>
            </a:r>
          </a:p>
          <a:p>
            <a:endParaRPr lang="en-US" sz="3800" spc="100" dirty="0" smtClean="0"/>
          </a:p>
          <a:p>
            <a:r>
              <a:rPr lang="en-US" sz="3800" spc="100" dirty="0" smtClean="0"/>
              <a:t>1</a:t>
            </a:r>
          </a:p>
          <a:p>
            <a:endParaRPr lang="en-US" sz="3800" spc="100" dirty="0" smtClean="0"/>
          </a:p>
          <a:p>
            <a:r>
              <a:rPr lang="en-US" sz="3800" spc="100" dirty="0" smtClean="0"/>
              <a:t>2</a:t>
            </a:r>
          </a:p>
          <a:p>
            <a:r>
              <a:rPr lang="en-US" sz="3800" spc="100" dirty="0" smtClean="0"/>
              <a:t>4</a:t>
            </a:r>
          </a:p>
          <a:p>
            <a:r>
              <a:rPr lang="en-US" sz="3800" spc="100" dirty="0" smtClean="0"/>
              <a:t>5</a:t>
            </a:r>
            <a:endParaRPr lang="en-US" sz="3800" spc="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cs typeface="ＭＳ Ｐゴシック" charset="-128"/>
              </a:rPr>
              <a:t>Visual With Data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95516" y="2002444"/>
          <a:ext cx="1877060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2680"/>
                <a:gridCol w="75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Artist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Score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Britney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Light"/>
                        </a:rPr>
                        <a:t>Rihanna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1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4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395516" y="1513494"/>
            <a:ext cx="177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ill Sans Light" charset="0"/>
              </a:rPr>
              <a:t>Original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489429" y="2007207"/>
          <a:ext cx="1877060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2680"/>
                <a:gridCol w="75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Name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Score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Britney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Light"/>
                        </a:rPr>
                        <a:t>Rihanna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1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4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489429" y="1518257"/>
            <a:ext cx="177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ill Sans Light" charset="0"/>
              </a:rPr>
              <a:t>Sorted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236891" y="5107594"/>
            <a:ext cx="1579563" cy="11049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50000"/>
                  <a:satMod val="110000"/>
                  <a:lumMod val="70000"/>
                </a:schemeClr>
              </a:gs>
              <a:gs pos="65000">
                <a:schemeClr val="accent1">
                  <a:shade val="90000"/>
                  <a:satMod val="200000"/>
                  <a:lumMod val="110000"/>
                </a:schemeClr>
              </a:gs>
              <a:gs pos="100000">
                <a:schemeClr val="accent1">
                  <a:tint val="90000"/>
                  <a:shade val="100000"/>
                  <a:satMod val="250000"/>
                  <a:lumMod val="150000"/>
                </a:schemeClr>
              </a:gs>
            </a:gsLst>
            <a:lin ang="16200000" scaled="1"/>
            <a:tileRect/>
          </a:gradFill>
          <a:ln w="3175" cap="flat" cmpd="sng" algn="ctr">
            <a:solidFill>
              <a:schemeClr val="accent1"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Sort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662716" y="2007207"/>
          <a:ext cx="1877060" cy="316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2680"/>
                <a:gridCol w="75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Name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Score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Britney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Light"/>
                        </a:rPr>
                        <a:t>Rihanna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1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3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4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662716" y="1518257"/>
            <a:ext cx="177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ill Sans Light" charset="0"/>
              </a:rPr>
              <a:t>Split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3326041" y="5112357"/>
            <a:ext cx="1587500" cy="11049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50000"/>
                  <a:satMod val="110000"/>
                  <a:lumMod val="70000"/>
                </a:schemeClr>
              </a:gs>
              <a:gs pos="65000">
                <a:schemeClr val="accent1">
                  <a:shade val="90000"/>
                  <a:satMod val="200000"/>
                  <a:lumMod val="110000"/>
                </a:schemeClr>
              </a:gs>
              <a:gs pos="100000">
                <a:schemeClr val="accent1">
                  <a:tint val="90000"/>
                  <a:shade val="100000"/>
                  <a:satMod val="250000"/>
                  <a:lumMod val="150000"/>
                </a:schemeClr>
              </a:gs>
            </a:gsLst>
            <a:lin ang="16200000" scaled="1"/>
            <a:tileRect/>
          </a:gradFill>
          <a:ln w="3175" cap="flat" cmpd="sng" algn="ctr">
            <a:solidFill>
              <a:schemeClr val="accent1"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Split</a:t>
            </a:r>
          </a:p>
        </p:txBody>
      </p:sp>
      <p:cxnSp>
        <p:nvCxnSpPr>
          <p:cNvPr id="34" name="Straight Connector 33"/>
          <p:cNvCxnSpPr>
            <a:endCxn id="39" idx="2"/>
          </p:cNvCxnSpPr>
          <p:nvPr/>
        </p:nvCxnSpPr>
        <p:spPr>
          <a:xfrm>
            <a:off x="4527779" y="2764444"/>
            <a:ext cx="1444625" cy="1588"/>
          </a:xfrm>
          <a:prstGeom prst="line">
            <a:avLst/>
          </a:prstGeom>
          <a:ln w="38100" cap="flat" cmpd="sng" algn="ctr">
            <a:solidFill>
              <a:schemeClr val="bg2">
                <a:lumMod val="75000"/>
                <a:lumOff val="25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527779" y="3599469"/>
            <a:ext cx="1444625" cy="6350"/>
          </a:xfrm>
          <a:prstGeom prst="line">
            <a:avLst/>
          </a:prstGeom>
          <a:ln w="38100" cap="flat" cmpd="sng" algn="ctr">
            <a:solidFill>
              <a:schemeClr val="bg2">
                <a:lumMod val="50000"/>
                <a:lumOff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27779" y="3994757"/>
            <a:ext cx="1444625" cy="1587"/>
          </a:xfrm>
          <a:prstGeom prst="line">
            <a:avLst/>
          </a:prstGeom>
          <a:ln w="38100" cap="flat" cmpd="sng" algn="ctr">
            <a:solidFill>
              <a:schemeClr val="tx2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5089754" y="5112357"/>
            <a:ext cx="2000250" cy="11049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50000"/>
                  <a:satMod val="110000"/>
                  <a:lumMod val="70000"/>
                </a:schemeClr>
              </a:gs>
              <a:gs pos="65000">
                <a:schemeClr val="accent1">
                  <a:shade val="90000"/>
                  <a:satMod val="200000"/>
                  <a:lumMod val="110000"/>
                </a:schemeClr>
              </a:gs>
              <a:gs pos="100000">
                <a:schemeClr val="accent1">
                  <a:tint val="90000"/>
                  <a:shade val="100000"/>
                  <a:satMod val="250000"/>
                  <a:lumMod val="150000"/>
                </a:schemeClr>
              </a:gs>
            </a:gsLst>
            <a:lin ang="16200000" scaled="1"/>
            <a:tileRect/>
          </a:gradFill>
          <a:ln w="3175" cap="flat" cmpd="sng" algn="ctr">
            <a:solidFill>
              <a:schemeClr val="accent1"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smtClean="0">
                <a:latin typeface="Gill Sans Light"/>
              </a:rPr>
              <a:t>Squish</a:t>
            </a:r>
            <a:endParaRPr lang="en-US" sz="2400" dirty="0">
              <a:latin typeface="Gill Sans Light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732816" y="2002444"/>
          <a:ext cx="187706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2680"/>
                <a:gridCol w="75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Name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Score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Britney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2.0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Madonna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3.5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ill Sans Light"/>
                        </a:rPr>
                        <a:t>Rihanna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1.0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 Light"/>
                        </a:rPr>
                        <a:t>Shakira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</a:rPr>
                        <a:t>4.0</a:t>
                      </a:r>
                      <a:endParaRPr lang="en-US" sz="20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ight Brace 38"/>
          <p:cNvSpPr/>
          <p:nvPr/>
        </p:nvSpPr>
        <p:spPr>
          <a:xfrm>
            <a:off x="5972404" y="2407257"/>
            <a:ext cx="608012" cy="357187"/>
          </a:xfrm>
          <a:prstGeom prst="rightBrace">
            <a:avLst/>
          </a:prstGeom>
          <a:ln w="76200" cap="flat" cmpd="sng" algn="ctr">
            <a:solidFill>
              <a:schemeClr val="bg2">
                <a:lumMod val="75000"/>
                <a:lumOff val="25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5972404" y="2783494"/>
            <a:ext cx="608012" cy="812800"/>
          </a:xfrm>
          <a:prstGeom prst="rightBrace">
            <a:avLst/>
          </a:prstGeom>
          <a:ln w="76200" cap="flat" cmpd="sng" algn="ctr">
            <a:solidFill>
              <a:schemeClr val="bg2">
                <a:lumMod val="50000"/>
                <a:lumOff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</a:endParaRPr>
          </a:p>
        </p:txBody>
      </p:sp>
      <p:sp>
        <p:nvSpPr>
          <p:cNvPr id="41" name="Right Brace 40"/>
          <p:cNvSpPr/>
          <p:nvPr/>
        </p:nvSpPr>
        <p:spPr>
          <a:xfrm>
            <a:off x="5972404" y="3599469"/>
            <a:ext cx="608012" cy="395288"/>
          </a:xfrm>
          <a:prstGeom prst="rightBrace">
            <a:avLst/>
          </a:prstGeom>
          <a:ln w="76200" cap="flat" cmpd="sng" algn="ctr">
            <a:solidFill>
              <a:schemeClr val="tx2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5972404" y="3996344"/>
            <a:ext cx="608012" cy="1181100"/>
          </a:xfrm>
          <a:prstGeom prst="rightBrace">
            <a:avLst/>
          </a:prstGeom>
          <a:ln w="76200" cap="flat" cmpd="sng" algn="ctr">
            <a:solidFill>
              <a:schemeClr val="accent1">
                <a:lumMod val="75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</a:endParaRPr>
          </a:p>
        </p:txBody>
      </p:sp>
      <p:cxnSp>
        <p:nvCxnSpPr>
          <p:cNvPr id="43" name="Straight Arrow Connector 42"/>
          <p:cNvCxnSpPr>
            <a:stCxn id="39" idx="1"/>
          </p:cNvCxnSpPr>
          <p:nvPr/>
        </p:nvCxnSpPr>
        <p:spPr>
          <a:xfrm rot="10800000" flipH="1" flipV="1">
            <a:off x="6580416" y="2585057"/>
            <a:ext cx="1427163" cy="50800"/>
          </a:xfrm>
          <a:prstGeom prst="straightConnector1">
            <a:avLst/>
          </a:prstGeom>
          <a:ln>
            <a:solidFill>
              <a:schemeClr val="bg2">
                <a:lumMod val="75000"/>
                <a:lumOff val="25000"/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1"/>
          </p:cNvCxnSpPr>
          <p:nvPr/>
        </p:nvCxnSpPr>
        <p:spPr>
          <a:xfrm rot="10800000" flipH="1">
            <a:off x="6580416" y="2999394"/>
            <a:ext cx="1427163" cy="190500"/>
          </a:xfrm>
          <a:prstGeom prst="straightConnector1">
            <a:avLst/>
          </a:prstGeom>
          <a:ln>
            <a:solidFill>
              <a:schemeClr val="bg2">
                <a:lumMod val="50000"/>
                <a:lumOff val="50000"/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</p:cNvCxnSpPr>
          <p:nvPr/>
        </p:nvCxnSpPr>
        <p:spPr>
          <a:xfrm rot="10800000" flipH="1">
            <a:off x="6580416" y="3394682"/>
            <a:ext cx="1427163" cy="403225"/>
          </a:xfrm>
          <a:prstGeom prst="straightConnector1">
            <a:avLst/>
          </a:prstGeom>
          <a:ln>
            <a:solidFill>
              <a:schemeClr val="tx2">
                <a:lumMod val="50000"/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</p:cNvCxnSpPr>
          <p:nvPr/>
        </p:nvCxnSpPr>
        <p:spPr>
          <a:xfrm rot="10800000" flipH="1">
            <a:off x="6580416" y="3785207"/>
            <a:ext cx="1427163" cy="801687"/>
          </a:xfrm>
          <a:prstGeom prst="straightConnector1">
            <a:avLst/>
          </a:prstGeom>
          <a:ln>
            <a:solidFill>
              <a:schemeClr val="accent1">
                <a:lumMod val="75000"/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51"/>
          <p:cNvSpPr txBox="1">
            <a:spLocks noChangeArrowheads="1"/>
          </p:cNvSpPr>
          <p:nvPr/>
        </p:nvSpPr>
        <p:spPr bwMode="auto">
          <a:xfrm>
            <a:off x="6732816" y="1513494"/>
            <a:ext cx="1776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Gill Sans Light" charset="0"/>
              </a:rPr>
              <a:t>Aggregated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Gill Sans Light" charset="0"/>
                <a:cs typeface="ＭＳ Ｐゴシック" charset="-128"/>
              </a:rPr>
              <a:t>If you use an aggregate function</a:t>
            </a:r>
          </a:p>
          <a:p>
            <a:pPr>
              <a:buNone/>
            </a:pPr>
            <a:r>
              <a:rPr lang="en-US" dirty="0" smtClean="0">
                <a:latin typeface="Gill Sans Light" charset="0"/>
                <a:cs typeface="ＭＳ Ｐゴシック" charset="-128"/>
              </a:rPr>
              <a:t>AND</a:t>
            </a:r>
          </a:p>
          <a:p>
            <a:pPr>
              <a:buNone/>
            </a:pPr>
            <a:r>
              <a:rPr lang="en-US" dirty="0" smtClean="0">
                <a:latin typeface="Gill Sans Light" charset="0"/>
                <a:cs typeface="ＭＳ Ｐゴシック" charset="-128"/>
              </a:rPr>
              <a:t>If you have any columns that aren’t aggregates</a:t>
            </a:r>
          </a:p>
          <a:p>
            <a:pPr>
              <a:buNone/>
            </a:pPr>
            <a:r>
              <a:rPr lang="en-US" dirty="0" smtClean="0">
                <a:latin typeface="Gill Sans Light" charset="0"/>
                <a:cs typeface="ＭＳ Ｐゴシック" charset="-128"/>
              </a:rPr>
              <a:t>THEN</a:t>
            </a:r>
          </a:p>
          <a:p>
            <a:pPr>
              <a:buNone/>
            </a:pPr>
            <a:r>
              <a:rPr lang="en-US" dirty="0" smtClean="0">
                <a:latin typeface="Gill Sans Light" charset="0"/>
                <a:cs typeface="ＭＳ Ｐゴシック" charset="-128"/>
              </a:rPr>
              <a:t>You must include a Group By clause with the non-aggregate columns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</a:p>
          <a:p>
            <a:r>
              <a:rPr lang="en-US" dirty="0" smtClean="0"/>
              <a:t>Export / Backups</a:t>
            </a:r>
          </a:p>
          <a:p>
            <a:r>
              <a:rPr lang="en-US" dirty="0" smtClean="0"/>
              <a:t>Execution Plans</a:t>
            </a:r>
          </a:p>
          <a:p>
            <a:r>
              <a:rPr lang="en-US" dirty="0" smtClean="0"/>
              <a:t>Constraints, Keys &amp; Relationships</a:t>
            </a:r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Explain / Execution Plans / Order of Ops</a:t>
            </a:r>
          </a:p>
          <a:p>
            <a:r>
              <a:rPr lang="en-US" dirty="0" smtClean="0"/>
              <a:t>Normalization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ea typeface="ＭＳ Ｐゴシック" charset="-128"/>
                <a:cs typeface="ＭＳ Ｐゴシック" charset="-128"/>
              </a:rPr>
              <a:t>Aggregates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/>
              <a:t>How many items were on each order?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orders.orderId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sum(orderItem.quantity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from orders</a:t>
            </a:r>
          </a:p>
          <a:p>
            <a:pPr>
              <a:buNone/>
            </a:pPr>
            <a:r>
              <a:rPr lang="en-US" sz="2400" dirty="0" smtClean="0"/>
              <a:t>join orderItem </a:t>
            </a:r>
          </a:p>
          <a:p>
            <a:pPr>
              <a:buNone/>
            </a:pPr>
            <a:r>
              <a:rPr lang="en-US" sz="2400" dirty="0" smtClean="0"/>
              <a:t>	on </a:t>
            </a:r>
            <a:r>
              <a:rPr lang="en-US" sz="2400" dirty="0" err="1" smtClean="0"/>
              <a:t>orderItem.orderId</a:t>
            </a:r>
            <a:r>
              <a:rPr lang="en-US" sz="2400" dirty="0" smtClean="0"/>
              <a:t> = </a:t>
            </a:r>
            <a:r>
              <a:rPr lang="en-US" sz="2400" dirty="0" err="1" smtClean="0"/>
              <a:t>orders.orderId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group by </a:t>
            </a:r>
            <a:r>
              <a:rPr lang="en-US" sz="2400" dirty="0" err="1" smtClean="0"/>
              <a:t>orders.orderId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What is the total for each item?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orders.orderId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sum(orderItem.quantity</a:t>
            </a:r>
            <a:r>
              <a:rPr lang="en-US" sz="2400" dirty="0" smtClean="0"/>
              <a:t> * </a:t>
            </a:r>
            <a:r>
              <a:rPr lang="en-US" sz="2400" dirty="0" err="1" smtClean="0"/>
              <a:t>item.itemPrice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from orders</a:t>
            </a:r>
          </a:p>
          <a:p>
            <a:pPr>
              <a:buNone/>
            </a:pPr>
            <a:r>
              <a:rPr lang="en-US" sz="2400" dirty="0" smtClean="0"/>
              <a:t>join orderItem </a:t>
            </a:r>
          </a:p>
          <a:p>
            <a:pPr>
              <a:buNone/>
            </a:pPr>
            <a:r>
              <a:rPr lang="en-US" sz="2400" dirty="0" smtClean="0"/>
              <a:t>	on </a:t>
            </a:r>
            <a:r>
              <a:rPr lang="en-US" sz="2400" dirty="0" err="1" smtClean="0"/>
              <a:t>orderItem.orderId</a:t>
            </a:r>
            <a:r>
              <a:rPr lang="en-US" sz="2400" dirty="0" smtClean="0"/>
              <a:t> = </a:t>
            </a:r>
            <a:r>
              <a:rPr lang="en-US" sz="2400" dirty="0" err="1" smtClean="0"/>
              <a:t>orders.orderId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join item </a:t>
            </a:r>
          </a:p>
          <a:p>
            <a:pPr>
              <a:buNone/>
            </a:pPr>
            <a:r>
              <a:rPr lang="en-US" sz="2400" dirty="0" smtClean="0"/>
              <a:t>	on </a:t>
            </a:r>
            <a:r>
              <a:rPr lang="en-US" sz="2400" dirty="0" err="1" smtClean="0"/>
              <a:t>item.itemId</a:t>
            </a:r>
            <a:r>
              <a:rPr lang="en-US" sz="2400" dirty="0" smtClean="0"/>
              <a:t> = </a:t>
            </a:r>
            <a:r>
              <a:rPr lang="en-US" sz="2400" dirty="0" err="1" smtClean="0"/>
              <a:t>orderItem.itemId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group by </a:t>
            </a:r>
            <a:r>
              <a:rPr lang="en-US" sz="2400" dirty="0" err="1" smtClean="0"/>
              <a:t>orders.orderId</a:t>
            </a:r>
            <a:endParaRPr lang="en-US" sz="2400" dirty="0"/>
          </a:p>
        </p:txBody>
      </p:sp>
      <p:pic>
        <p:nvPicPr>
          <p:cNvPr id="6" name="Picture 5" descr="orderItems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429" y="1173912"/>
            <a:ext cx="3691370" cy="32259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Gill Sans" charset="0"/>
                <a:ea typeface="ＭＳ Ｐゴシック" charset="-128"/>
                <a:cs typeface="ＭＳ Ｐゴシック" charset="-128"/>
              </a:rPr>
              <a:t>Count: * </a:t>
            </a:r>
            <a:r>
              <a:rPr lang="en-US" dirty="0" err="1" smtClean="0">
                <a:latin typeface="Gill Sans" charset="0"/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latin typeface="Gill Sans" charset="0"/>
                <a:ea typeface="ＭＳ Ｐゴシック" charset="-128"/>
                <a:cs typeface="ＭＳ Ｐゴシック" charset="-128"/>
              </a:rPr>
              <a:t> columns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304800" y="1536700"/>
            <a:ext cx="37496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charset="0"/>
                <a:ea typeface="ＭＳ Ｐゴシック" charset="-128"/>
                <a:cs typeface="ＭＳ Ｐゴシック" charset="-128"/>
              </a:rPr>
              <a:t>COUNT(*)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304800" y="2366963"/>
            <a:ext cx="3749675" cy="426243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>
                <a:latin typeface="Gill Sans Light" charset="0"/>
                <a:cs typeface="ＭＳ Ｐゴシック" charset="-128"/>
              </a:rPr>
              <a:t>Equivalent : “records”</a:t>
            </a:r>
          </a:p>
          <a:p>
            <a:pPr eaLnBrk="1" hangingPunct="1"/>
            <a:r>
              <a:rPr lang="en-US" sz="2800" dirty="0" smtClean="0">
                <a:latin typeface="Gill Sans Light" charset="0"/>
                <a:cs typeface="ＭＳ Ｐゴシック" charset="-128"/>
              </a:rPr>
              <a:t>COUNT(*) : “how many records?”</a:t>
            </a:r>
          </a:p>
          <a:p>
            <a:pPr eaLnBrk="1" hangingPunct="1"/>
            <a:r>
              <a:rPr lang="en-US" sz="2800" dirty="0" smtClean="0">
                <a:latin typeface="Gill Sans Light" charset="0"/>
                <a:cs typeface="ＭＳ Ｐゴシック" charset="-128"/>
              </a:rPr>
              <a:t>Generally more efficient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 bwMode="auto">
          <a:xfrm>
            <a:off x="4572000" y="1533525"/>
            <a:ext cx="373380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EADAB9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Light" charset="0"/>
                <a:ea typeface="ＭＳ Ｐゴシック" charset="-128"/>
                <a:cs typeface="ＭＳ Ｐゴシック" charset="-128"/>
              </a:rPr>
              <a:t>COUNT(column)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572000" y="2362200"/>
            <a:ext cx="3733800" cy="4267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>
                <a:latin typeface="Gill Sans Light" charset="0"/>
                <a:cs typeface="ＭＳ Ｐゴシック" charset="-128"/>
              </a:rPr>
              <a:t>Equivalent : “not-null values in column”</a:t>
            </a:r>
          </a:p>
          <a:p>
            <a:pPr eaLnBrk="1" hangingPunct="1"/>
            <a:r>
              <a:rPr lang="en-US" sz="2800" dirty="0" err="1" smtClean="0">
                <a:latin typeface="Gill Sans Light" charset="0"/>
                <a:cs typeface="ＭＳ Ｐゴシック" charset="-128"/>
              </a:rPr>
              <a:t>COUNT(email</a:t>
            </a:r>
            <a:r>
              <a:rPr lang="en-US" sz="2800" dirty="0" smtClean="0">
                <a:latin typeface="Gill Sans Light" charset="0"/>
                <a:cs typeface="ＭＳ Ｐゴシック" charset="-128"/>
              </a:rPr>
              <a:t>) : “how many not-null email addresses?”</a:t>
            </a:r>
          </a:p>
          <a:p>
            <a:pPr eaLnBrk="1" hangingPunct="1"/>
            <a:r>
              <a:rPr lang="en-US" sz="2800" dirty="0" smtClean="0">
                <a:latin typeface="Gill Sans Light" charset="0"/>
                <a:cs typeface="ＭＳ Ｐゴシック" charset="-128"/>
              </a:rPr>
              <a:t>COUNT(DISTINCT email) : “how many different not-null email addresses?”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Filtering for aggregate results</a:t>
            </a:r>
          </a:p>
          <a:p>
            <a:pPr>
              <a:defRPr/>
            </a:pPr>
            <a:r>
              <a:rPr lang="en-US" sz="2800" dirty="0" smtClean="0"/>
              <a:t>Example:</a:t>
            </a:r>
          </a:p>
          <a:p>
            <a:pPr lvl="1">
              <a:buNone/>
              <a:defRPr/>
            </a:pPr>
            <a:r>
              <a:rPr lang="en-US" dirty="0" smtClean="0"/>
              <a:t>SELECT</a:t>
            </a:r>
          </a:p>
          <a:p>
            <a:pPr lvl="2">
              <a:buNone/>
              <a:defRPr/>
            </a:pPr>
            <a:r>
              <a:rPr lang="en-US" sz="2800" dirty="0" err="1" smtClean="0"/>
              <a:t>userId</a:t>
            </a:r>
            <a:r>
              <a:rPr lang="en-US" sz="2800" dirty="0" smtClean="0"/>
              <a:t>,</a:t>
            </a:r>
          </a:p>
          <a:p>
            <a:pPr lvl="2">
              <a:buNone/>
              <a:defRPr/>
            </a:pPr>
            <a:r>
              <a:rPr lang="en-US" sz="2800" dirty="0" smtClean="0"/>
              <a:t>count(*) AS </a:t>
            </a:r>
            <a:r>
              <a:rPr lang="en-US" sz="2800" dirty="0" err="1" smtClean="0"/>
              <a:t>howMany</a:t>
            </a:r>
            <a:endParaRPr lang="en-US" sz="2800" dirty="0" smtClean="0"/>
          </a:p>
          <a:p>
            <a:pPr lvl="1">
              <a:buNone/>
              <a:defRPr/>
            </a:pPr>
            <a:r>
              <a:rPr lang="en-US" dirty="0" smtClean="0"/>
              <a:t>FROM orders</a:t>
            </a:r>
          </a:p>
          <a:p>
            <a:pPr lvl="1">
              <a:buNone/>
              <a:defRPr/>
            </a:pPr>
            <a:r>
              <a:rPr lang="en-US" dirty="0" smtClean="0"/>
              <a:t>group by </a:t>
            </a:r>
            <a:r>
              <a:rPr lang="en-US" dirty="0" err="1" smtClean="0"/>
              <a:t>userId</a:t>
            </a: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having count(*) &gt;= 2</a:t>
            </a:r>
          </a:p>
          <a:p>
            <a:pPr lvl="1">
              <a:buNone/>
              <a:defRPr/>
            </a:pPr>
            <a:r>
              <a:rPr lang="en-US" dirty="0" smtClean="0"/>
              <a:t>order by </a:t>
            </a:r>
            <a:r>
              <a:rPr lang="en-US" dirty="0" err="1" smtClean="0"/>
              <a:t>howMany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vs</a:t>
            </a:r>
            <a:r>
              <a:rPr lang="en-US" dirty="0" smtClean="0"/>
              <a:t> 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ＭＳ Ｐゴシック" charset="-128"/>
              </a:rPr>
              <a:t>Think of it as 3 filtering passes:</a:t>
            </a:r>
          </a:p>
          <a:p>
            <a:pPr lvl="1"/>
            <a:r>
              <a:rPr lang="en-US" dirty="0" smtClean="0"/>
              <a:t>ON filters tables before and as they are joined</a:t>
            </a:r>
          </a:p>
          <a:p>
            <a:pPr lvl="1"/>
            <a:r>
              <a:rPr lang="en-US" dirty="0" smtClean="0"/>
              <a:t>WHERE filters the result set while / after creation</a:t>
            </a:r>
          </a:p>
          <a:p>
            <a:pPr lvl="1"/>
            <a:r>
              <a:rPr lang="en-US" dirty="0" smtClean="0"/>
              <a:t>HAVING filters the result set after summarization of aggregates</a:t>
            </a:r>
          </a:p>
          <a:p>
            <a:r>
              <a:rPr lang="en-US" sz="2800" dirty="0" smtClean="0">
                <a:cs typeface="ＭＳ Ｐゴシック" charset="-128"/>
              </a:rPr>
              <a:t>Understanding when each clause occurs is crucial to correct and efficient queries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SELECT 	</a:t>
            </a:r>
            <a:r>
              <a:rPr lang="en-US" dirty="0" err="1" smtClean="0"/>
              <a:t>orders.userId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count(*) as </a:t>
            </a:r>
            <a:r>
              <a:rPr lang="en-US" dirty="0" err="1" smtClean="0"/>
              <a:t>orderCount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	orders </a:t>
            </a:r>
          </a:p>
          <a:p>
            <a:pPr>
              <a:buNone/>
            </a:pPr>
            <a:r>
              <a:rPr lang="en-US" dirty="0" smtClean="0"/>
              <a:t>join	users on </a:t>
            </a:r>
            <a:r>
              <a:rPr lang="en-US" dirty="0" err="1" smtClean="0"/>
              <a:t>users.userId</a:t>
            </a:r>
            <a:r>
              <a:rPr lang="en-US" dirty="0" smtClean="0"/>
              <a:t> = </a:t>
            </a:r>
            <a:r>
              <a:rPr lang="en-US" dirty="0" err="1" smtClean="0"/>
              <a:t>orders.orderId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	</a:t>
            </a:r>
            <a:r>
              <a:rPr lang="en-US" dirty="0" err="1" smtClean="0"/>
              <a:t>userTypeId</a:t>
            </a:r>
            <a:r>
              <a:rPr lang="en-US" dirty="0" smtClean="0"/>
              <a:t> = 1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orders.userId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having </a:t>
            </a:r>
            <a:r>
              <a:rPr lang="en-US" dirty="0" err="1" smtClean="0"/>
              <a:t>orderCount</a:t>
            </a:r>
            <a:r>
              <a:rPr lang="en-US" dirty="0" smtClean="0"/>
              <a:t> &gt; 1</a:t>
            </a:r>
          </a:p>
          <a:p>
            <a:pPr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orderCount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60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spc="100" dirty="0" smtClean="0"/>
              <a:t>3</a:t>
            </a:r>
          </a:p>
          <a:p>
            <a:endParaRPr lang="en-US" sz="3500" spc="100" dirty="0" smtClean="0"/>
          </a:p>
          <a:p>
            <a:r>
              <a:rPr lang="en-US" sz="3500" spc="100" dirty="0" smtClean="0"/>
              <a:t>1</a:t>
            </a:r>
          </a:p>
          <a:p>
            <a:endParaRPr lang="en-US" sz="3500" spc="100" dirty="0" smtClean="0"/>
          </a:p>
          <a:p>
            <a:r>
              <a:rPr lang="en-US" sz="3500" spc="100" dirty="0" smtClean="0"/>
              <a:t>2</a:t>
            </a:r>
          </a:p>
          <a:p>
            <a:r>
              <a:rPr lang="en-US" sz="3500" spc="100" dirty="0" smtClean="0"/>
              <a:t>4</a:t>
            </a:r>
          </a:p>
          <a:p>
            <a:r>
              <a:rPr lang="en-US" sz="3500" spc="100" dirty="0" smtClean="0"/>
              <a:t>5</a:t>
            </a:r>
          </a:p>
          <a:p>
            <a:r>
              <a:rPr lang="en-US" sz="3500" spc="100" dirty="0" smtClean="0"/>
              <a:t>6</a:t>
            </a:r>
            <a:endParaRPr lang="en-US" sz="3500" spc="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cs typeface="ＭＳ Ｐゴシック" charset="-128"/>
              </a:rPr>
              <a:t>Aggregates and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ＭＳ Ｐゴシック" charset="-128"/>
              </a:rPr>
              <a:t>Remember that aggregates are calculated </a:t>
            </a:r>
            <a:r>
              <a:rPr lang="en-US" sz="2800" i="1" dirty="0" smtClean="0">
                <a:cs typeface="ＭＳ Ｐゴシック" charset="-128"/>
              </a:rPr>
              <a:t>after</a:t>
            </a:r>
            <a:r>
              <a:rPr lang="en-US" sz="2800" dirty="0" smtClean="0">
                <a:cs typeface="ＭＳ Ｐゴシック" charset="-128"/>
              </a:rPr>
              <a:t> joins and </a:t>
            </a:r>
            <a:r>
              <a:rPr lang="en-US" sz="2800" i="1" dirty="0" smtClean="0">
                <a:cs typeface="ＭＳ Ｐゴシック" charset="-128"/>
              </a:rPr>
              <a:t>after</a:t>
            </a:r>
            <a:r>
              <a:rPr lang="en-US" sz="2800" dirty="0" smtClean="0">
                <a:cs typeface="ＭＳ Ｐゴシック" charset="-128"/>
              </a:rPr>
              <a:t> the Where clause</a:t>
            </a:r>
          </a:p>
          <a:p>
            <a:r>
              <a:rPr lang="en-US" sz="2800" dirty="0" smtClean="0">
                <a:cs typeface="ＭＳ Ｐゴシック" charset="-128"/>
              </a:rPr>
              <a:t>Do you want an aggregate of the joined data, or a join of the aggregate data?</a:t>
            </a:r>
          </a:p>
          <a:p>
            <a:pPr lvl="1"/>
            <a:r>
              <a:rPr lang="en-US" dirty="0" smtClean="0"/>
              <a:t>Former: one big query</a:t>
            </a:r>
          </a:p>
          <a:p>
            <a:pPr lvl="1"/>
            <a:r>
              <a:rPr lang="en-US" dirty="0" smtClean="0"/>
              <a:t>Latter: multiple joined </a:t>
            </a:r>
            <a:r>
              <a:rPr lang="en-US" dirty="0" err="1" smtClean="0"/>
              <a:t>subqueries</a:t>
            </a:r>
            <a:endParaRPr lang="en-US" dirty="0" smtClean="0"/>
          </a:p>
          <a:p>
            <a:r>
              <a:rPr lang="en-US" sz="2800" dirty="0" smtClean="0">
                <a:cs typeface="ＭＳ Ｐゴシック" charset="-128"/>
              </a:rPr>
              <a:t>This gets more confusing the more tables you join!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cs typeface="ＭＳ Ｐゴシック" charset="-128"/>
              </a:rPr>
              <a:t>Aggregate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Light" charset="0"/>
                <a:cs typeface="ＭＳ Ｐゴシック" charset="-128"/>
              </a:rPr>
              <a:t>Scanning and filtering tables is almost always faster than joining tables</a:t>
            </a:r>
          </a:p>
          <a:p>
            <a:pPr lvl="1"/>
            <a:r>
              <a:rPr lang="en-US" dirty="0" smtClean="0">
                <a:latin typeface="Gill Sans Light" charset="0"/>
              </a:rPr>
              <a:t>(Hint: Joins have implicit scans)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Rule of thumb: the earlier the filter, the better</a:t>
            </a:r>
          </a:p>
          <a:p>
            <a:pPr lvl="1"/>
            <a:r>
              <a:rPr lang="en-US" dirty="0" smtClean="0">
                <a:latin typeface="Gill Sans Light" charset="0"/>
              </a:rPr>
              <a:t>Or: the smaller the intermediate tables, the better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cs typeface="ＭＳ Ｐゴシック" charset="-128"/>
              </a:rPr>
              <a:t>Aggregate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Light" charset="0"/>
                <a:cs typeface="ＭＳ Ｐゴシック" charset="-128"/>
              </a:rPr>
              <a:t>Filter as much as you can in the ON</a:t>
            </a:r>
          </a:p>
          <a:p>
            <a:pPr lvl="1"/>
            <a:r>
              <a:rPr lang="en-US" dirty="0" smtClean="0">
                <a:latin typeface="Gill Sans Light" charset="0"/>
              </a:rPr>
              <a:t>Then filter as much as you can in the WHERE</a:t>
            </a:r>
          </a:p>
          <a:p>
            <a:pPr lvl="2"/>
            <a:r>
              <a:rPr lang="en-US" dirty="0" smtClean="0">
                <a:latin typeface="Gill Sans Light" charset="0"/>
              </a:rPr>
              <a:t>Then filter what is left in the HAVING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But!  Think about your indexes!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Premature optimization is still premature</a:t>
            </a:r>
          </a:p>
          <a:p>
            <a:r>
              <a:rPr lang="en-US" dirty="0" smtClean="0">
                <a:latin typeface="Gill Sans Light" charset="0"/>
                <a:cs typeface="ＭＳ Ｐゴシック" charset="-128"/>
              </a:rPr>
              <a:t>When in doubt, it can’t hurt to try joining </a:t>
            </a:r>
            <a:r>
              <a:rPr lang="en-US" dirty="0" err="1" smtClean="0">
                <a:latin typeface="Gill Sans Light" charset="0"/>
                <a:cs typeface="ＭＳ Ｐゴシック" charset="-128"/>
              </a:rPr>
              <a:t>subqueries</a:t>
            </a:r>
            <a:endParaRPr lang="en-US" dirty="0" smtClean="0">
              <a:latin typeface="Gill Sans Light" charset="0"/>
              <a:cs typeface="ＭＳ Ｐゴシック" charset="-128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SELECT INTO statement selects data from one table and inserts it into a different table.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CREATE TABLE `</a:t>
            </a:r>
            <a:r>
              <a:rPr lang="en-US" dirty="0" err="1" smtClean="0"/>
              <a:t>usersArchive</a:t>
            </a:r>
            <a:r>
              <a:rPr lang="en-US" dirty="0" smtClean="0"/>
              <a:t>` (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userId</a:t>
            </a:r>
            <a:r>
              <a:rPr lang="en-US" dirty="0" smtClean="0"/>
              <a:t>` int(11)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firstname</a:t>
            </a:r>
            <a:r>
              <a:rPr lang="en-US" dirty="0" smtClean="0"/>
              <a:t>` varchar(50)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lastname</a:t>
            </a:r>
            <a:r>
              <a:rPr lang="en-US" dirty="0" smtClean="0"/>
              <a:t>` varchar(50) NOT NULL,</a:t>
            </a:r>
          </a:p>
          <a:p>
            <a:pPr>
              <a:buNone/>
            </a:pPr>
            <a:r>
              <a:rPr lang="en-US" dirty="0" smtClean="0"/>
              <a:t>  `username` varchar(50) NOT NULL,</a:t>
            </a:r>
          </a:p>
          <a:p>
            <a:pPr>
              <a:buNone/>
            </a:pPr>
            <a:r>
              <a:rPr lang="en-US" dirty="0" smtClean="0"/>
              <a:t>  `password` varchar(50)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userTypeId</a:t>
            </a:r>
            <a:r>
              <a:rPr lang="en-US" dirty="0" smtClean="0"/>
              <a:t>` int(11) NOT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userStatusId</a:t>
            </a:r>
            <a:r>
              <a:rPr lang="en-US" dirty="0" smtClean="0"/>
              <a:t>` int(11) NOT NULL,</a:t>
            </a:r>
          </a:p>
          <a:p>
            <a:pPr>
              <a:buNone/>
            </a:pPr>
            <a:r>
              <a:rPr lang="en-US" dirty="0" smtClean="0"/>
              <a:t>  `DOB` date NOT NULL,</a:t>
            </a:r>
          </a:p>
          <a:p>
            <a:pPr>
              <a:buNone/>
            </a:pPr>
            <a:r>
              <a:rPr lang="en-US" dirty="0" smtClean="0"/>
              <a:t>  `age` int(11) DEFAULT NULL,</a:t>
            </a:r>
          </a:p>
          <a:p>
            <a:pPr>
              <a:buNone/>
            </a:pPr>
            <a:r>
              <a:rPr lang="en-US" dirty="0" smtClean="0"/>
              <a:t>  `</a:t>
            </a:r>
            <a:r>
              <a:rPr lang="en-US" dirty="0" err="1" smtClean="0"/>
              <a:t>createdDate</a:t>
            </a:r>
            <a:r>
              <a:rPr lang="en-US" dirty="0" smtClean="0"/>
              <a:t>` </a:t>
            </a:r>
            <a:r>
              <a:rPr lang="en-US" dirty="0" err="1" smtClean="0"/>
              <a:t>datetime</a:t>
            </a:r>
            <a:r>
              <a:rPr lang="en-US" dirty="0" smtClean="0"/>
              <a:t> DEFAULT NULL,</a:t>
            </a:r>
          </a:p>
          <a:p>
            <a:pPr>
              <a:buNone/>
            </a:pPr>
            <a:r>
              <a:rPr lang="en-US" dirty="0" smtClean="0"/>
              <a:t>  PRIMARY KEY (`</a:t>
            </a:r>
            <a:r>
              <a:rPr lang="en-US" dirty="0" err="1" smtClean="0"/>
              <a:t>userId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UNIQUE KEY `</a:t>
            </a:r>
            <a:r>
              <a:rPr lang="en-US" dirty="0" err="1" smtClean="0"/>
              <a:t>userId_UNIQUE</a:t>
            </a:r>
            <a:r>
              <a:rPr lang="en-US" dirty="0" smtClean="0"/>
              <a:t>` (`</a:t>
            </a:r>
            <a:r>
              <a:rPr lang="en-US" dirty="0" err="1" smtClean="0"/>
              <a:t>userId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KEY `</a:t>
            </a:r>
            <a:r>
              <a:rPr lang="en-US" dirty="0" err="1" smtClean="0"/>
              <a:t>usernameArch_UNIQUE</a:t>
            </a:r>
            <a:r>
              <a:rPr lang="en-US" dirty="0" smtClean="0"/>
              <a:t>` (`username`),</a:t>
            </a:r>
          </a:p>
          <a:p>
            <a:pPr>
              <a:buNone/>
            </a:pPr>
            <a:r>
              <a:rPr lang="en-US" dirty="0" smtClean="0"/>
              <a:t>  KEY `</a:t>
            </a:r>
            <a:r>
              <a:rPr lang="en-US" dirty="0" err="1" smtClean="0"/>
              <a:t>userTypeIdArch</a:t>
            </a:r>
            <a:r>
              <a:rPr lang="en-US" dirty="0" smtClean="0"/>
              <a:t>` (`</a:t>
            </a:r>
            <a:r>
              <a:rPr lang="en-US" dirty="0" err="1" smtClean="0"/>
              <a:t>userTypeId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KEY `</a:t>
            </a:r>
            <a:r>
              <a:rPr lang="en-US" dirty="0" err="1" smtClean="0"/>
              <a:t>userStatusIdArch</a:t>
            </a:r>
            <a:r>
              <a:rPr lang="en-US" dirty="0" smtClean="0"/>
              <a:t>` (`</a:t>
            </a:r>
            <a:r>
              <a:rPr lang="en-US" dirty="0" err="1" smtClean="0"/>
              <a:t>userStatusId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CONSTRAINT `usersArch_ibfk_1` FOREIGN KEY (`</a:t>
            </a:r>
            <a:r>
              <a:rPr lang="en-US" dirty="0" err="1" smtClean="0"/>
              <a:t>userTypeId</a:t>
            </a:r>
            <a:r>
              <a:rPr lang="en-US" dirty="0" smtClean="0"/>
              <a:t>`) REFERENCES `</a:t>
            </a:r>
            <a:r>
              <a:rPr lang="en-US" dirty="0" err="1" smtClean="0"/>
              <a:t>userType</a:t>
            </a:r>
            <a:r>
              <a:rPr lang="en-US" dirty="0" smtClean="0"/>
              <a:t>` (`</a:t>
            </a:r>
            <a:r>
              <a:rPr lang="en-US" dirty="0" err="1" smtClean="0"/>
              <a:t>userTypeId</a:t>
            </a:r>
            <a:r>
              <a:rPr lang="en-US" dirty="0" smtClean="0"/>
              <a:t>`),</a:t>
            </a:r>
          </a:p>
          <a:p>
            <a:pPr>
              <a:buNone/>
            </a:pPr>
            <a:r>
              <a:rPr lang="en-US" dirty="0" smtClean="0"/>
              <a:t>  CONSTRAINT `usersArch_ibfk_2` FOREIGN KEY (`</a:t>
            </a:r>
            <a:r>
              <a:rPr lang="en-US" dirty="0" err="1" smtClean="0"/>
              <a:t>userStatusId</a:t>
            </a:r>
            <a:r>
              <a:rPr lang="en-US" dirty="0" smtClean="0"/>
              <a:t>`) REFERENCES `</a:t>
            </a:r>
            <a:r>
              <a:rPr lang="en-US" dirty="0" err="1" smtClean="0"/>
              <a:t>userStatus</a:t>
            </a:r>
            <a:r>
              <a:rPr lang="en-US" dirty="0" smtClean="0"/>
              <a:t>` (`</a:t>
            </a:r>
            <a:r>
              <a:rPr lang="en-US" dirty="0" err="1" smtClean="0"/>
              <a:t>userStatusId</a:t>
            </a:r>
            <a:r>
              <a:rPr lang="en-US" dirty="0" smtClean="0"/>
              <a:t>`)</a:t>
            </a:r>
          </a:p>
          <a:p>
            <a:pPr>
              <a:buNone/>
            </a:pPr>
            <a:r>
              <a:rPr lang="en-US" dirty="0" smtClean="0"/>
              <a:t>) ENGINE=</a:t>
            </a:r>
            <a:r>
              <a:rPr lang="en-US" dirty="0" err="1" smtClean="0"/>
              <a:t>InnoDB</a:t>
            </a:r>
            <a:r>
              <a:rPr lang="en-US" dirty="0" smtClean="0"/>
              <a:t>  DEFAULT CHARSET=latin1;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Normalization </a:t>
            </a:r>
          </a:p>
          <a:p>
            <a:r>
              <a:rPr lang="en-US" dirty="0" smtClean="0"/>
              <a:t>Cascading Update/Delete</a:t>
            </a:r>
          </a:p>
          <a:p>
            <a:r>
              <a:rPr lang="en-US" dirty="0" smtClean="0"/>
              <a:t>Aggregates</a:t>
            </a:r>
          </a:p>
          <a:p>
            <a:r>
              <a:rPr lang="en-US" dirty="0" smtClean="0"/>
              <a:t>Counts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Order of Ops</a:t>
            </a:r>
          </a:p>
          <a:p>
            <a:r>
              <a:rPr lang="en-US" dirty="0" smtClean="0"/>
              <a:t>Sort, Split, Squish</a:t>
            </a:r>
          </a:p>
          <a:p>
            <a:r>
              <a:rPr lang="en-US" dirty="0" smtClean="0"/>
              <a:t>Having</a:t>
            </a:r>
          </a:p>
          <a:p>
            <a:r>
              <a:rPr lang="en-US" smtClean="0"/>
              <a:t>Select Into</a:t>
            </a: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usersArchive</a:t>
            </a:r>
            <a:r>
              <a:rPr lang="en-US" dirty="0" smtClean="0"/>
              <a:t> (select * from users where age &gt; 35)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design of a relational database management system (</a:t>
            </a:r>
            <a:r>
              <a:rPr lang="en-US" dirty="0" smtClean="0">
                <a:hlinkClick r:id="rId2" tooltip="Relational database management system"/>
              </a:rPr>
              <a:t>RDBMS</a:t>
            </a:r>
            <a:r>
              <a:rPr lang="en-US" dirty="0" smtClean="0"/>
              <a:t>), the process of organizing data to minimize redundancy is called </a:t>
            </a:r>
            <a:r>
              <a:rPr lang="en-US" b="1" dirty="0" smtClean="0"/>
              <a:t>normalization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Consistent, logical table structure</a:t>
            </a:r>
          </a:p>
          <a:p>
            <a:pPr lvl="2"/>
            <a:r>
              <a:rPr lang="en-US" dirty="0" smtClean="0">
                <a:latin typeface="Gill Sans Light" charset="0"/>
              </a:rPr>
              <a:t>No quirks (anomalies)</a:t>
            </a:r>
          </a:p>
          <a:p>
            <a:pPr lvl="2"/>
            <a:r>
              <a:rPr lang="en-US" dirty="0" smtClean="0">
                <a:latin typeface="Gill Sans Light" charset="0"/>
              </a:rPr>
              <a:t>Table design fits analog model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Easy to query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Good performance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Eliminate duplicate data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Forward-compatible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repeating groups in individual tables. </a:t>
            </a:r>
          </a:p>
          <a:p>
            <a:r>
              <a:rPr lang="en-US" dirty="0" smtClean="0"/>
              <a:t>Create a separate table for each set of related data. </a:t>
            </a:r>
          </a:p>
          <a:p>
            <a:r>
              <a:rPr lang="en-US" dirty="0" smtClean="0"/>
              <a:t>Identify each set of related data with a primary key. </a:t>
            </a:r>
          </a:p>
          <a:p>
            <a:r>
              <a:rPr lang="en-US" dirty="0" smtClean="0"/>
              <a:t>Every row*column has exactly one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1NF table is in 2NF if and only if all its non-prime attributes are functionally dependent on the whole of every candidate key. </a:t>
            </a:r>
          </a:p>
          <a:p>
            <a:r>
              <a:rPr lang="en-US" sz="2800" dirty="0" smtClean="0"/>
              <a:t>A functional dependency (FD) is a constraint between two sets of attributes in a relation from a database.</a:t>
            </a:r>
          </a:p>
          <a:p>
            <a:r>
              <a:rPr lang="en-US" sz="2800" dirty="0" smtClean="0"/>
              <a:t>A candidate key of a relation is a minimal superkey for that relation (PK)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pic>
        <p:nvPicPr>
          <p:cNvPr id="4" name="Content Placeholder 3" descr="normalForm2a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0345" r="-20345"/>
          <a:stretch>
            <a:fillRect/>
          </a:stretch>
        </p:blipFill>
        <p:spPr>
          <a:xfrm>
            <a:off x="1862410" y="1194900"/>
            <a:ext cx="5344285" cy="2939151"/>
          </a:xfrm>
        </p:spPr>
      </p:pic>
      <p:sp>
        <p:nvSpPr>
          <p:cNvPr id="5" name="TextBox 4"/>
          <p:cNvSpPr txBox="1"/>
          <p:nvPr/>
        </p:nvSpPr>
        <p:spPr>
          <a:xfrm>
            <a:off x="457201" y="4309680"/>
            <a:ext cx="822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Neither {Employee} nor {Skill} is a candidate key for the table. This is because a given Employee might need to appear more than once (he might have multiple Skills), and a given Skill might need to appear more than once (it might be possessed by multiple Employees). Only the composite key {Employee, Skill} qualifies as a candidate key for the table.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2NF alternative to this design would represent the same information in two tables: an "Employees" table with candidate key {Employee}, and an "Employees' Skills" table with candidate key {Employee, Skill}:</a:t>
            </a:r>
            <a:endParaRPr lang="en-US" sz="2000" dirty="0"/>
          </a:p>
        </p:txBody>
      </p:sp>
      <p:pic>
        <p:nvPicPr>
          <p:cNvPr id="4" name="Picture 3" descr="normalForm2b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781463"/>
            <a:ext cx="560070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can occur through a foreign key relationship.</a:t>
            </a:r>
          </a:p>
          <a:p>
            <a:r>
              <a:rPr lang="en-US" dirty="0" smtClean="0"/>
              <a:t>In a FK relationship between 2 tables, if you try to delete rows in the table with the PK and entries exist in the other table pointing to that PK, the delete will fail.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1441</Words>
  <Application>Microsoft Macintosh PowerPoint</Application>
  <PresentationFormat>On-screen Show (4:3)</PresentationFormat>
  <Paragraphs>305</Paragraphs>
  <Slides>30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Chart</vt:lpstr>
      <vt:lpstr>DBS  Day 3</vt:lpstr>
      <vt:lpstr>Review</vt:lpstr>
      <vt:lpstr>Day Overview</vt:lpstr>
      <vt:lpstr>Database Normalization</vt:lpstr>
      <vt:lpstr>First Normal Form</vt:lpstr>
      <vt:lpstr>2nd Normal Form</vt:lpstr>
      <vt:lpstr>2nd Normal Form</vt:lpstr>
      <vt:lpstr>2nd Normal Form</vt:lpstr>
      <vt:lpstr>Cascading</vt:lpstr>
      <vt:lpstr>Cascading </vt:lpstr>
      <vt:lpstr>Aggregates vs Scalar</vt:lpstr>
      <vt:lpstr>Aggregates</vt:lpstr>
      <vt:lpstr>Aggregates</vt:lpstr>
      <vt:lpstr>Example</vt:lpstr>
      <vt:lpstr>Aggregates Example</vt:lpstr>
      <vt:lpstr>What happens internally?</vt:lpstr>
      <vt:lpstr>Order of Ops</vt:lpstr>
      <vt:lpstr>Visual With Data</vt:lpstr>
      <vt:lpstr>Group By</vt:lpstr>
      <vt:lpstr>Aggregates Example</vt:lpstr>
      <vt:lpstr>Count: * vs columns</vt:lpstr>
      <vt:lpstr>Having Clause</vt:lpstr>
      <vt:lpstr>On vs Having</vt:lpstr>
      <vt:lpstr>Order of Ops</vt:lpstr>
      <vt:lpstr>Aggregates and Joins</vt:lpstr>
      <vt:lpstr>Aggregate Query Optimization</vt:lpstr>
      <vt:lpstr>Aggregate Query Optimization</vt:lpstr>
      <vt:lpstr>Select Into</vt:lpstr>
      <vt:lpstr>Select Into</vt:lpstr>
      <vt:lpstr>Select Into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 Day 1</dc:title>
  <dc:creator>John Cabibbo</dc:creator>
  <cp:lastModifiedBy>John Cabibbo</cp:lastModifiedBy>
  <cp:revision>69</cp:revision>
  <dcterms:created xsi:type="dcterms:W3CDTF">2012-06-04T18:43:50Z</dcterms:created>
  <dcterms:modified xsi:type="dcterms:W3CDTF">2012-06-04T18:51:20Z</dcterms:modified>
</cp:coreProperties>
</file>