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83" r:id="rId3"/>
    <p:sldId id="303" r:id="rId4"/>
    <p:sldId id="304" r:id="rId5"/>
    <p:sldId id="307" r:id="rId6"/>
    <p:sldId id="308" r:id="rId7"/>
    <p:sldId id="314" r:id="rId8"/>
    <p:sldId id="315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8EB8-6C07-F640-A584-96FDD6FAADD9}" type="datetimeFigureOut">
              <a:rPr lang="en-US" smtClean="0"/>
              <a:pPr/>
              <a:t>12/6/11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D97-5A71-2D45-89A0-9903F0DDFB4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-SlideB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44" y="2806700"/>
            <a:ext cx="2540000" cy="4051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1737"/>
            <a:ext cx="7772400" cy="1868713"/>
          </a:xfrm>
        </p:spPr>
        <p:txBody>
          <a:bodyPr>
            <a:noAutofit/>
          </a:bodyPr>
          <a:lstStyle/>
          <a:p>
            <a:r>
              <a:rPr lang="en-US" sz="6000" dirty="0" smtClean="0"/>
              <a:t>DBS	</a:t>
            </a:r>
            <a:br>
              <a:rPr lang="en-US" sz="6000" dirty="0" smtClean="0"/>
            </a:br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err="1" smtClean="0">
                <a:solidFill>
                  <a:schemeClr val="tx1"/>
                </a:solidFill>
              </a:rPr>
              <a:t>jcabibbo</a:t>
            </a:r>
            <a:r>
              <a:rPr lang="en-US" smtClean="0">
                <a:solidFill>
                  <a:schemeClr val="tx1"/>
                </a:solidFill>
              </a:rPr>
              <a:t>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watermark1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I want the sum total of all items purchased grouped by age. The return date would be a dollar amount per year from 18 to 65. If there are no users on a specific year or no purchases made by users whose age is the specified year, a 0 (or null) would be returned.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Give what we have learned, here is the closest we could return.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	age,  </a:t>
            </a:r>
            <a:r>
              <a:rPr lang="en-US" dirty="0" err="1" smtClean="0"/>
              <a:t>sum(itemPrice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	orders on </a:t>
            </a:r>
            <a:r>
              <a:rPr lang="en-US" dirty="0" err="1" smtClean="0"/>
              <a:t>orders.userId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 	orderItem on </a:t>
            </a:r>
            <a:r>
              <a:rPr lang="en-US" dirty="0" err="1" smtClean="0"/>
              <a:t>orderItem.orderId</a:t>
            </a:r>
            <a:r>
              <a:rPr lang="en-US" dirty="0" smtClean="0"/>
              <a:t> = </a:t>
            </a:r>
            <a:r>
              <a:rPr lang="en-US" dirty="0" err="1" smtClean="0"/>
              <a:t>orders.orderId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	item on </a:t>
            </a:r>
            <a:r>
              <a:rPr lang="en-US" dirty="0" err="1" smtClean="0"/>
              <a:t>item.itemId</a:t>
            </a:r>
            <a:r>
              <a:rPr lang="en-US" dirty="0" smtClean="0"/>
              <a:t> = </a:t>
            </a:r>
            <a:r>
              <a:rPr lang="en-US" dirty="0" err="1" smtClean="0"/>
              <a:t>orderItem.itemId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group by age</a:t>
            </a:r>
          </a:p>
          <a:p>
            <a:pPr>
              <a:buNone/>
            </a:pPr>
            <a:r>
              <a:rPr lang="en-US" dirty="0" smtClean="0"/>
              <a:t>order by age;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were using a programming language, it would look like this?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=18,i&lt;=65,i++)}</a:t>
            </a:r>
          </a:p>
          <a:p>
            <a:pPr>
              <a:buNone/>
            </a:pPr>
            <a:r>
              <a:rPr lang="en-US" dirty="0" smtClean="0"/>
              <a:t>	query </a:t>
            </a:r>
            <a:r>
              <a:rPr lang="en-US" dirty="0" err="1" smtClean="0"/>
              <a:t>sum(itemPrice</a:t>
            </a:r>
            <a:r>
              <a:rPr lang="en-US" dirty="0" smtClean="0"/>
              <a:t>) for users</a:t>
            </a:r>
          </a:p>
          <a:p>
            <a:pPr>
              <a:buNone/>
            </a:pPr>
            <a:r>
              <a:rPr lang="en-US" dirty="0" smtClean="0"/>
              <a:t>	where age = 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numbers (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primary key);</a:t>
            </a:r>
          </a:p>
          <a:p>
            <a:r>
              <a:rPr lang="en-US" dirty="0" smtClean="0"/>
              <a:t>insert numbers 1 to 100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SELECT 	</a:t>
            </a:r>
            <a:r>
              <a:rPr lang="en-US" dirty="0" err="1" smtClean="0"/>
              <a:t>n</a:t>
            </a:r>
            <a:r>
              <a:rPr lang="en-US" dirty="0" smtClean="0"/>
              <a:t>,  </a:t>
            </a:r>
          </a:p>
          <a:p>
            <a:pPr>
              <a:buNone/>
            </a:pPr>
            <a:r>
              <a:rPr lang="en-US" dirty="0" smtClean="0"/>
              <a:t>CASE when </a:t>
            </a:r>
            <a:r>
              <a:rPr lang="en-US" dirty="0" err="1" smtClean="0"/>
              <a:t>sumItemPrice</a:t>
            </a:r>
            <a:r>
              <a:rPr lang="en-US" dirty="0" smtClean="0"/>
              <a:t> is not null THEN </a:t>
            </a:r>
            <a:r>
              <a:rPr lang="en-US" dirty="0" err="1" smtClean="0"/>
              <a:t>sumItemPrice</a:t>
            </a:r>
            <a:r>
              <a:rPr lang="en-US" dirty="0" smtClean="0"/>
              <a:t> else 0 end as </a:t>
            </a:r>
            <a:r>
              <a:rPr lang="en-US" dirty="0" err="1" smtClean="0"/>
              <a:t>sumItemPrice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	numbers</a:t>
            </a:r>
          </a:p>
          <a:p>
            <a:pPr>
              <a:buNone/>
            </a:pPr>
            <a:r>
              <a:rPr lang="en-US" dirty="0" smtClean="0"/>
              <a:t>left join (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	age,  </a:t>
            </a:r>
            <a:r>
              <a:rPr lang="en-US" dirty="0" err="1" smtClean="0"/>
              <a:t>sum(itemPrice</a:t>
            </a:r>
            <a:r>
              <a:rPr lang="en-US" dirty="0" smtClean="0"/>
              <a:t>) as </a:t>
            </a:r>
            <a:r>
              <a:rPr lang="en-US" dirty="0" err="1" smtClean="0"/>
              <a:t>sumItemPrice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	orders on </a:t>
            </a:r>
            <a:r>
              <a:rPr lang="en-US" dirty="0" err="1" smtClean="0"/>
              <a:t>orders.userId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 	orderItem on </a:t>
            </a:r>
            <a:r>
              <a:rPr lang="en-US" dirty="0" err="1" smtClean="0"/>
              <a:t>orderItem.orderId</a:t>
            </a:r>
            <a:r>
              <a:rPr lang="en-US" dirty="0" smtClean="0"/>
              <a:t> = </a:t>
            </a:r>
            <a:r>
              <a:rPr lang="en-US" dirty="0" err="1" smtClean="0"/>
              <a:t>orders.orderId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	item on </a:t>
            </a:r>
            <a:r>
              <a:rPr lang="en-US" dirty="0" err="1" smtClean="0"/>
              <a:t>item.itemId</a:t>
            </a:r>
            <a:r>
              <a:rPr lang="en-US" dirty="0" smtClean="0"/>
              <a:t> = </a:t>
            </a:r>
            <a:r>
              <a:rPr lang="en-US" dirty="0" err="1" smtClean="0"/>
              <a:t>orderItem.itemId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group by age</a:t>
            </a:r>
          </a:p>
          <a:p>
            <a:pPr>
              <a:buNone/>
            </a:pPr>
            <a:r>
              <a:rPr lang="en-US" dirty="0" smtClean="0"/>
              <a:t>order by age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) as </a:t>
            </a:r>
            <a:r>
              <a:rPr lang="en-US" dirty="0" err="1" smtClean="0"/>
              <a:t>orderSum</a:t>
            </a:r>
            <a:r>
              <a:rPr lang="en-US" dirty="0" smtClean="0"/>
              <a:t> on </a:t>
            </a:r>
            <a:r>
              <a:rPr lang="en-US" dirty="0" err="1" smtClean="0"/>
              <a:t>orderSum.age</a:t>
            </a:r>
            <a:r>
              <a:rPr lang="en-US" dirty="0" smtClean="0"/>
              <a:t> = </a:t>
            </a:r>
            <a:r>
              <a:rPr lang="en-US" dirty="0" err="1" smtClean="0"/>
              <a:t>numbers.n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where 	</a:t>
            </a:r>
            <a:r>
              <a:rPr lang="en-US" dirty="0" err="1" smtClean="0"/>
              <a:t>numbers.n</a:t>
            </a:r>
            <a:r>
              <a:rPr lang="en-US" dirty="0" smtClean="0"/>
              <a:t> &gt;= 18 </a:t>
            </a:r>
          </a:p>
          <a:p>
            <a:pPr>
              <a:buNone/>
            </a:pPr>
            <a:r>
              <a:rPr lang="en-US" dirty="0" smtClean="0"/>
              <a:t>and 	</a:t>
            </a:r>
            <a:r>
              <a:rPr lang="en-US" dirty="0" err="1" smtClean="0"/>
              <a:t>numbers.n</a:t>
            </a:r>
            <a:r>
              <a:rPr lang="en-US" dirty="0" smtClean="0"/>
              <a:t> &lt;= 65;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</a:p>
          <a:p>
            <a:r>
              <a:rPr lang="en-US" smtClean="0"/>
              <a:t>Numbers </a:t>
            </a:r>
            <a:r>
              <a:rPr lang="en-US" smtClean="0"/>
              <a:t>Tables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1</a:t>
            </a:r>
            <a:r>
              <a:rPr lang="en-US" baseline="30000" dirty="0" smtClean="0"/>
              <a:t>st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repeating groups in individual tables. </a:t>
            </a:r>
          </a:p>
          <a:p>
            <a:r>
              <a:rPr lang="en-US" dirty="0" smtClean="0"/>
              <a:t>Create a separate table for each set of related data. </a:t>
            </a:r>
          </a:p>
          <a:p>
            <a:r>
              <a:rPr lang="en-US" dirty="0" smtClean="0"/>
              <a:t>Identify each set of related data with a primary key. </a:t>
            </a:r>
          </a:p>
          <a:p>
            <a:r>
              <a:rPr lang="en-US" dirty="0" smtClean="0"/>
              <a:t>Every row*column has exactly one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1NF table is in 2NF if and only if all its non-prime attributes are functionally dependent on the whole of every candidate key. </a:t>
            </a:r>
          </a:p>
          <a:p>
            <a:r>
              <a:rPr lang="en-US" dirty="0" smtClean="0"/>
              <a:t>A functional dependency (FD) is a constraint between two sets of attributes in a relation from a database.</a:t>
            </a:r>
          </a:p>
          <a:p>
            <a:r>
              <a:rPr lang="en-US" dirty="0" smtClean="0"/>
              <a:t>A candidate key of a relation is a minimal </a:t>
            </a:r>
            <a:r>
              <a:rPr lang="en-US" dirty="0" err="1" smtClean="0"/>
              <a:t>superkey</a:t>
            </a:r>
            <a:r>
              <a:rPr lang="en-US" dirty="0" smtClean="0"/>
              <a:t> for that relation (PK)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pic>
        <p:nvPicPr>
          <p:cNvPr id="4" name="Content Placeholder 3" descr="normalForm2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0345" r="-20345"/>
          <a:stretch>
            <a:fillRect/>
          </a:stretch>
        </p:blipFill>
        <p:spPr>
          <a:xfrm>
            <a:off x="1862410" y="1194900"/>
            <a:ext cx="5344285" cy="2939151"/>
          </a:xfrm>
        </p:spPr>
      </p:pic>
      <p:sp>
        <p:nvSpPr>
          <p:cNvPr id="5" name="TextBox 4"/>
          <p:cNvSpPr txBox="1"/>
          <p:nvPr/>
        </p:nvSpPr>
        <p:spPr>
          <a:xfrm>
            <a:off x="457201" y="4309680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Neither {Employee} nor {Skill} is a candidate key for the table. This is because a given Employee might need to appear more than once (he might have multiple Skills), and a given Skill might need to appear more than once (it might be possessed by multiple Employees). Only the composite key {Employee, Skill} qualifies as a candidate key for the table.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2NF alternative to this design would represent the same information in two tables: an "Employees" table with candidate key {Employee}, and an "Employees' Skills" table with candidate key {Employee, Skill}:</a:t>
            </a:r>
            <a:endParaRPr lang="en-US" sz="2000" dirty="0"/>
          </a:p>
        </p:txBody>
      </p:sp>
      <p:pic>
        <p:nvPicPr>
          <p:cNvPr id="4" name="Picture 3" descr="normalForm2b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781463"/>
            <a:ext cx="5600700" cy="347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table is in 3NF if and only if both of the following conditions hold:</a:t>
            </a:r>
          </a:p>
          <a:p>
            <a:r>
              <a:rPr lang="en-US" dirty="0" smtClean="0"/>
              <a:t>The relation R (table) is in second normal form (</a:t>
            </a:r>
            <a:r>
              <a:rPr lang="en-US" b="1" dirty="0" smtClean="0"/>
              <a:t>2NF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Every non-prime attribute of R is non-transitively dependent (i.e. directly dependent) on every candidate key of 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Normal Form</a:t>
            </a:r>
            <a:endParaRPr lang="en-US" dirty="0"/>
          </a:p>
        </p:txBody>
      </p:sp>
      <p:pic>
        <p:nvPicPr>
          <p:cNvPr id="4" name="Picture 3" descr="normalForm3a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1275100"/>
            <a:ext cx="5626100" cy="2413000"/>
          </a:xfrm>
          <a:prstGeom prst="rect">
            <a:avLst/>
          </a:prstGeom>
        </p:spPr>
      </p:pic>
      <p:pic>
        <p:nvPicPr>
          <p:cNvPr id="7" name="Picture 6" descr="normalForm3b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59" y="3880861"/>
            <a:ext cx="71374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you wanted to extract data a form ready to be used in a graph or chart? How would you do this.</a:t>
            </a:r>
          </a:p>
          <a:p>
            <a:r>
              <a:rPr lang="en-US" dirty="0" smtClean="0"/>
              <a:t>In a programming language, you would use a for loop.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624</Words>
  <Application>Microsoft Macintosh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DBS  Day 5</vt:lpstr>
      <vt:lpstr>Day Overview</vt:lpstr>
      <vt:lpstr>Review: 1st Normal Form</vt:lpstr>
      <vt:lpstr>Review 2nd Normal Form</vt:lpstr>
      <vt:lpstr>2nd Normal Form</vt:lpstr>
      <vt:lpstr>2nd Normal Form</vt:lpstr>
      <vt:lpstr>3rd Normal Form</vt:lpstr>
      <vt:lpstr>3rd Normal Form</vt:lpstr>
      <vt:lpstr>Numbers Tables</vt:lpstr>
      <vt:lpstr>Numbers Tables</vt:lpstr>
      <vt:lpstr>Numbers Tables</vt:lpstr>
      <vt:lpstr>Numbers Tables</vt:lpstr>
      <vt:lpstr>Numbers Tables</vt:lpstr>
      <vt:lpstr>Numbers Tables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 Day 1</dc:title>
  <dc:creator>John Cabibbo</dc:creator>
  <cp:lastModifiedBy>John Cabibbo</cp:lastModifiedBy>
  <cp:revision>77</cp:revision>
  <dcterms:created xsi:type="dcterms:W3CDTF">2011-12-06T13:39:31Z</dcterms:created>
  <dcterms:modified xsi:type="dcterms:W3CDTF">2011-12-06T13:40:15Z</dcterms:modified>
</cp:coreProperties>
</file>