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CD5538-5299-41D1-96F9-61A7EEE1CA0D}"/>
              </a:ext>
            </a:extLst>
          </p:cNvPr>
          <p:cNvSpPr/>
          <p:nvPr userDrawn="1"/>
        </p:nvSpPr>
        <p:spPr>
          <a:xfrm>
            <a:off x="0" y="0"/>
            <a:ext cx="18805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1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20F4A-0647-4FD9-AF3A-8CF48573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712A-5213-491D-89A2-E9D2B25E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2FA8-97B8-4219-84A4-9A88D3311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A631-9D13-4042-BDDF-3F2E976B3FC3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D521-19E7-4795-8DF8-ADB448985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0AD6-5DBD-4F86-9D58-071C79250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2DF0-EDB8-4A0A-8B54-09C738B28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2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F5BC81-229A-4E20-A52D-B1E8DD173F51}"/>
              </a:ext>
            </a:extLst>
          </p:cNvPr>
          <p:cNvSpPr/>
          <p:nvPr/>
        </p:nvSpPr>
        <p:spPr>
          <a:xfrm>
            <a:off x="1870744" y="4186106"/>
            <a:ext cx="10321255" cy="15016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solidFill>
                  <a:schemeClr val="bg1"/>
                </a:solidFill>
              </a:rPr>
              <a:t>Software engineering in the wild – what makes </a:t>
            </a:r>
            <a:r>
              <a:rPr lang="en-GB" sz="2400" b="1">
                <a:solidFill>
                  <a:schemeClr val="bg1"/>
                </a:solidFill>
              </a:rPr>
              <a:t>awesome engineering </a:t>
            </a:r>
            <a:r>
              <a:rPr lang="en-GB" sz="24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895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What we will build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7A655-B7E1-44D9-82B7-67952D8B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945" y="810220"/>
            <a:ext cx="5772150" cy="1343025"/>
          </a:xfrm>
          <a:prstGeom prst="rect">
            <a:avLst/>
          </a:prstGeom>
        </p:spPr>
      </p:pic>
      <p:pic>
        <p:nvPicPr>
          <p:cNvPr id="1030" name="Picture 6" descr="Image result for spring boot icon">
            <a:extLst>
              <a:ext uri="{FF2B5EF4-FFF2-40B4-BE49-F238E27FC236}">
                <a16:creationId xmlns:a16="http://schemas.microsoft.com/office/drawing/2014/main" id="{0E386A01-EF43-4F59-A97E-C9B99C80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45" y="2544906"/>
            <a:ext cx="19526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3A0BBD-BFFF-43E8-A504-A3E02FE44A58}"/>
              </a:ext>
            </a:extLst>
          </p:cNvPr>
          <p:cNvSpPr txBox="1"/>
          <p:nvPr/>
        </p:nvSpPr>
        <p:spPr>
          <a:xfrm>
            <a:off x="4372231" y="3117039"/>
            <a:ext cx="7819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Goudy Stout" panose="0202090407030B020401" pitchFamily="18" charset="0"/>
              </a:rPr>
              <a:t>FRAMEWORKS</a:t>
            </a:r>
            <a:endParaRPr lang="en-GB" dirty="0">
              <a:latin typeface="Goudy Stout" panose="0202090407030B020401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D2E42-41BD-4252-93B3-8881C2040983}"/>
              </a:ext>
            </a:extLst>
          </p:cNvPr>
          <p:cNvSpPr txBox="1"/>
          <p:nvPr/>
        </p:nvSpPr>
        <p:spPr>
          <a:xfrm>
            <a:off x="2332945" y="4861919"/>
            <a:ext cx="92608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Goudy Stout" panose="0202090407030B020401" pitchFamily="18" charset="0"/>
              </a:rPr>
              <a:t>Reliability </a:t>
            </a:r>
          </a:p>
          <a:p>
            <a:r>
              <a:rPr lang="en-GB" sz="4400" dirty="0">
                <a:latin typeface="Goudy Stout" panose="0202090407030B020401" pitchFamily="18" charset="0"/>
              </a:rPr>
              <a:t>		engineering</a:t>
            </a:r>
            <a:endParaRPr lang="en-GB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6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What we will build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7B4C20-C002-405E-8AC4-83C43635F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605" y="453553"/>
            <a:ext cx="957063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URI </a:t>
            </a:r>
            <a:r>
              <a:rPr lang="en-US" altLang="en-US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uri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URI.create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bookstoreServer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 + "/recommended");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restTemplate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.getForObject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C51FC4-3E32-47D2-AA84-F08E64A44615}"/>
              </a:ext>
            </a:extLst>
          </p:cNvPr>
          <p:cNvSpPr/>
          <p:nvPr/>
        </p:nvSpPr>
        <p:spPr>
          <a:xfrm>
            <a:off x="4095770" y="2252872"/>
            <a:ext cx="2569029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Spring Boot </a:t>
            </a:r>
            <a:r>
              <a:rPr lang="en-GB" dirty="0" err="1"/>
              <a:t>ReST</a:t>
            </a:r>
            <a:r>
              <a:rPr lang="en-GB" dirty="0"/>
              <a:t> Client</a:t>
            </a:r>
          </a:p>
          <a:p>
            <a:pPr algn="ctr"/>
            <a:r>
              <a:rPr lang="en-GB" dirty="0"/>
              <a:t>(Reading Application)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A24450-8DBC-441C-B511-DBFFD4A03A0C}"/>
              </a:ext>
            </a:extLst>
          </p:cNvPr>
          <p:cNvSpPr/>
          <p:nvPr/>
        </p:nvSpPr>
        <p:spPr>
          <a:xfrm>
            <a:off x="8772273" y="2252872"/>
            <a:ext cx="2569029" cy="1402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Spring Boot </a:t>
            </a:r>
            <a:r>
              <a:rPr lang="en-GB" dirty="0" err="1"/>
              <a:t>ReST</a:t>
            </a:r>
            <a:r>
              <a:rPr lang="en-GB" dirty="0"/>
              <a:t> Server</a:t>
            </a:r>
          </a:p>
          <a:p>
            <a:pPr algn="ctr"/>
            <a:r>
              <a:rPr lang="en-GB" dirty="0"/>
              <a:t>(Book Store Application)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BD790-B66B-4B2F-80E5-1C3D4553A570}"/>
              </a:ext>
            </a:extLst>
          </p:cNvPr>
          <p:cNvCxnSpPr/>
          <p:nvPr/>
        </p:nvCxnSpPr>
        <p:spPr>
          <a:xfrm>
            <a:off x="6664799" y="2583798"/>
            <a:ext cx="2107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052C8B-D32D-4CA3-AD0B-FEB94C1EE63C}"/>
              </a:ext>
            </a:extLst>
          </p:cNvPr>
          <p:cNvCxnSpPr>
            <a:cxnSpLocks/>
          </p:cNvCxnSpPr>
          <p:nvPr/>
        </p:nvCxnSpPr>
        <p:spPr>
          <a:xfrm flipH="1">
            <a:off x="6664799" y="3300077"/>
            <a:ext cx="2107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AC7268-9ED2-4F68-9831-0ED7B4B58F54}"/>
              </a:ext>
            </a:extLst>
          </p:cNvPr>
          <p:cNvSpPr txBox="1"/>
          <p:nvPr/>
        </p:nvSpPr>
        <p:spPr>
          <a:xfrm>
            <a:off x="7286478" y="2263759"/>
            <a:ext cx="8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7E4CF-C4D7-4278-BD3D-91A320EE2DBA}"/>
              </a:ext>
            </a:extLst>
          </p:cNvPr>
          <p:cNvSpPr txBox="1"/>
          <p:nvPr/>
        </p:nvSpPr>
        <p:spPr>
          <a:xfrm>
            <a:off x="7241979" y="3287814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4B4CF3-0288-4A16-8BEB-5382A4066C29}"/>
              </a:ext>
            </a:extLst>
          </p:cNvPr>
          <p:cNvSpPr/>
          <p:nvPr/>
        </p:nvSpPr>
        <p:spPr>
          <a:xfrm>
            <a:off x="2786148" y="2618390"/>
            <a:ext cx="529351" cy="665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54AC3-21EE-4CFA-AD2B-2197B71DC1BB}"/>
              </a:ext>
            </a:extLst>
          </p:cNvPr>
          <p:cNvSpPr/>
          <p:nvPr/>
        </p:nvSpPr>
        <p:spPr>
          <a:xfrm>
            <a:off x="2768568" y="2163589"/>
            <a:ext cx="546931" cy="546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E7BBBD-D143-41B8-922D-CDAE9921E7A2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3315499" y="2951302"/>
            <a:ext cx="780271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6E4DFA-CE82-4A72-A767-5BBB7CEE3A15}"/>
              </a:ext>
            </a:extLst>
          </p:cNvPr>
          <p:cNvSpPr txBox="1"/>
          <p:nvPr/>
        </p:nvSpPr>
        <p:spPr>
          <a:xfrm>
            <a:off x="3392704" y="2996654"/>
            <a:ext cx="550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53362-8FBD-4AD0-8B9B-C69ECC812D8D}"/>
              </a:ext>
            </a:extLst>
          </p:cNvPr>
          <p:cNvSpPr/>
          <p:nvPr/>
        </p:nvSpPr>
        <p:spPr>
          <a:xfrm>
            <a:off x="2332284" y="43118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/>
              <a:t>So much can go wrong…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Service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Cloud provider</a:t>
            </a:r>
          </a:p>
        </p:txBody>
      </p:sp>
    </p:spTree>
    <p:extLst>
      <p:ext uri="{BB962C8B-B14F-4D97-AF65-F5344CB8AC3E}">
        <p14:creationId xmlns:p14="http://schemas.microsoft.com/office/powerpoint/2010/main" val="341314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76879D9-22E9-494C-9617-D8AC9ACBA22E}"/>
              </a:ext>
            </a:extLst>
          </p:cNvPr>
          <p:cNvSpPr/>
          <p:nvPr/>
        </p:nvSpPr>
        <p:spPr>
          <a:xfrm rot="10800000">
            <a:off x="7103343" y="3666031"/>
            <a:ext cx="595860" cy="87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endParaRPr lang="en-GB" sz="12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2037450-5FD6-41BF-86EF-1DFC7116F037}"/>
              </a:ext>
            </a:extLst>
          </p:cNvPr>
          <p:cNvSpPr/>
          <p:nvPr/>
        </p:nvSpPr>
        <p:spPr>
          <a:xfrm rot="10800000">
            <a:off x="7103342" y="386373"/>
            <a:ext cx="595860" cy="87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endParaRPr lang="en-GB" sz="12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F038536-64F7-4BE7-8073-1FD25F96219C}"/>
              </a:ext>
            </a:extLst>
          </p:cNvPr>
          <p:cNvSpPr/>
          <p:nvPr/>
        </p:nvSpPr>
        <p:spPr>
          <a:xfrm rot="16200000">
            <a:off x="4043456" y="2163594"/>
            <a:ext cx="400480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endParaRPr lang="en-GB" sz="12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72A8803-660C-464E-BC03-29824A7DE367}"/>
              </a:ext>
            </a:extLst>
          </p:cNvPr>
          <p:cNvSpPr/>
          <p:nvPr/>
        </p:nvSpPr>
        <p:spPr>
          <a:xfrm rot="16200000">
            <a:off x="3702133" y="1349422"/>
            <a:ext cx="400480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CCB686-6306-42CD-9F10-45EBB214BE68}"/>
              </a:ext>
            </a:extLst>
          </p:cNvPr>
          <p:cNvSpPr/>
          <p:nvPr/>
        </p:nvSpPr>
        <p:spPr>
          <a:xfrm>
            <a:off x="8081194" y="770055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D45666-5056-4A7D-93D4-FBB1C92C2280}"/>
              </a:ext>
            </a:extLst>
          </p:cNvPr>
          <p:cNvSpPr/>
          <p:nvPr/>
        </p:nvSpPr>
        <p:spPr>
          <a:xfrm>
            <a:off x="7937351" y="627051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0C88C2-5838-48F6-9036-3F6031FFBC40}"/>
              </a:ext>
            </a:extLst>
          </p:cNvPr>
          <p:cNvSpPr/>
          <p:nvPr/>
        </p:nvSpPr>
        <p:spPr>
          <a:xfrm>
            <a:off x="2765266" y="710698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47BC07-D0E0-462F-90ED-C88015A39DCF}"/>
              </a:ext>
            </a:extLst>
          </p:cNvPr>
          <p:cNvSpPr/>
          <p:nvPr/>
        </p:nvSpPr>
        <p:spPr>
          <a:xfrm>
            <a:off x="2937639" y="618976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0E0DD3-C618-4DC1-910A-A99B0DF5E606}"/>
              </a:ext>
            </a:extLst>
          </p:cNvPr>
          <p:cNvSpPr/>
          <p:nvPr/>
        </p:nvSpPr>
        <p:spPr>
          <a:xfrm rot="10800000">
            <a:off x="6977454" y="500257"/>
            <a:ext cx="595860" cy="87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/>
              <a:t>Spring Gateway</a:t>
            </a:r>
          </a:p>
          <a:p>
            <a:pPr algn="ctr"/>
            <a:r>
              <a:rPr lang="en-GB" sz="1200" dirty="0"/>
              <a:t>(API)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FECB68-B6B9-4CB4-80EF-1CFA199089FB}"/>
              </a:ext>
            </a:extLst>
          </p:cNvPr>
          <p:cNvSpPr/>
          <p:nvPr/>
        </p:nvSpPr>
        <p:spPr>
          <a:xfrm>
            <a:off x="4498068" y="500262"/>
            <a:ext cx="1199626" cy="87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 err="1"/>
              <a:t>Hystrix</a:t>
            </a:r>
            <a:endParaRPr lang="en-GB" sz="1200" dirty="0"/>
          </a:p>
          <a:p>
            <a:pPr algn="ctr"/>
            <a:r>
              <a:rPr lang="en-GB" sz="1200" dirty="0"/>
              <a:t>(Circuit Breaker)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What we will build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C51FC4-3E32-47D2-AA84-F08E64A44615}"/>
              </a:ext>
            </a:extLst>
          </p:cNvPr>
          <p:cNvSpPr/>
          <p:nvPr/>
        </p:nvSpPr>
        <p:spPr>
          <a:xfrm>
            <a:off x="3111343" y="499963"/>
            <a:ext cx="1926671" cy="876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Spring Boot </a:t>
            </a:r>
            <a:r>
              <a:rPr lang="en-GB" sz="1200" dirty="0" err="1"/>
              <a:t>ReST</a:t>
            </a:r>
            <a:r>
              <a:rPr lang="en-GB" sz="1200" dirty="0"/>
              <a:t> Client</a:t>
            </a:r>
          </a:p>
          <a:p>
            <a:pPr algn="ctr"/>
            <a:r>
              <a:rPr lang="en-GB" sz="1200" dirty="0"/>
              <a:t>(Stateless Reading Application)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A24450-8DBC-441C-B511-DBFFD4A03A0C}"/>
              </a:ext>
            </a:extLst>
          </p:cNvPr>
          <p:cNvSpPr/>
          <p:nvPr/>
        </p:nvSpPr>
        <p:spPr>
          <a:xfrm>
            <a:off x="7768816" y="500264"/>
            <a:ext cx="1765443" cy="876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Spring Boot </a:t>
            </a:r>
            <a:r>
              <a:rPr lang="en-GB" sz="1200" dirty="0" err="1"/>
              <a:t>ReST</a:t>
            </a:r>
            <a:r>
              <a:rPr lang="en-GB" sz="1200" dirty="0"/>
              <a:t> Server</a:t>
            </a:r>
          </a:p>
          <a:p>
            <a:pPr algn="ctr"/>
            <a:r>
              <a:rPr lang="en-GB" sz="1200" dirty="0"/>
              <a:t>(Stateless Book Store Application)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BD790-B66B-4B2F-80E5-1C3D4553A570}"/>
              </a:ext>
            </a:extLst>
          </p:cNvPr>
          <p:cNvCxnSpPr>
            <a:cxnSpLocks/>
          </p:cNvCxnSpPr>
          <p:nvPr/>
        </p:nvCxnSpPr>
        <p:spPr>
          <a:xfrm>
            <a:off x="5697694" y="831190"/>
            <a:ext cx="1279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052C8B-D32D-4CA3-AD0B-FEB94C1EE63C}"/>
              </a:ext>
            </a:extLst>
          </p:cNvPr>
          <p:cNvCxnSpPr>
            <a:cxnSpLocks/>
          </p:cNvCxnSpPr>
          <p:nvPr/>
        </p:nvCxnSpPr>
        <p:spPr>
          <a:xfrm flipH="1">
            <a:off x="5697695" y="1082179"/>
            <a:ext cx="143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AC7268-9ED2-4F68-9831-0ED7B4B58F54}"/>
              </a:ext>
            </a:extLst>
          </p:cNvPr>
          <p:cNvSpPr txBox="1"/>
          <p:nvPr/>
        </p:nvSpPr>
        <p:spPr>
          <a:xfrm>
            <a:off x="6059772" y="511151"/>
            <a:ext cx="8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7E4CF-C4D7-4278-BD3D-91A320EE2DBA}"/>
              </a:ext>
            </a:extLst>
          </p:cNvPr>
          <p:cNvSpPr txBox="1"/>
          <p:nvPr/>
        </p:nvSpPr>
        <p:spPr>
          <a:xfrm>
            <a:off x="6015273" y="1069916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92A3F6-CC2D-484F-81E5-340DDE57FEA8}"/>
              </a:ext>
            </a:extLst>
          </p:cNvPr>
          <p:cNvSpPr/>
          <p:nvPr/>
        </p:nvSpPr>
        <p:spPr>
          <a:xfrm rot="16200000">
            <a:off x="3875837" y="1211811"/>
            <a:ext cx="400480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/>
              <a:t>Eureka</a:t>
            </a:r>
          </a:p>
          <a:p>
            <a:pPr algn="ctr"/>
            <a:r>
              <a:rPr lang="en-GB" sz="1200" dirty="0"/>
              <a:t>(Service Discovery)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9D6082-1C03-4985-9243-1984B3D9A28D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H="1" flipV="1">
            <a:off x="4074679" y="1376331"/>
            <a:ext cx="1398" cy="541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AEB3C0-2358-4695-9BA1-B21247562752}"/>
              </a:ext>
            </a:extLst>
          </p:cNvPr>
          <p:cNvSpPr/>
          <p:nvPr/>
        </p:nvSpPr>
        <p:spPr>
          <a:xfrm rot="10800000">
            <a:off x="1951725" y="121919"/>
            <a:ext cx="371388" cy="6654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ctr"/>
          <a:lstStyle/>
          <a:p>
            <a:pPr algn="ctr"/>
            <a:r>
              <a:rPr lang="en-GB" sz="1400" dirty="0"/>
              <a:t>Monitoring &amp; Alerting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B725292-7FF9-4937-87B7-CB6833BF14B4}"/>
              </a:ext>
            </a:extLst>
          </p:cNvPr>
          <p:cNvSpPr/>
          <p:nvPr/>
        </p:nvSpPr>
        <p:spPr>
          <a:xfrm>
            <a:off x="8131528" y="4002174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06F89DE-88AA-41EA-B68E-14783483FCC7}"/>
              </a:ext>
            </a:extLst>
          </p:cNvPr>
          <p:cNvSpPr/>
          <p:nvPr/>
        </p:nvSpPr>
        <p:spPr>
          <a:xfrm>
            <a:off x="7987685" y="3893784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7663402-1180-4951-9D40-3E3CC08AD4EE}"/>
              </a:ext>
            </a:extLst>
          </p:cNvPr>
          <p:cNvSpPr/>
          <p:nvPr/>
        </p:nvSpPr>
        <p:spPr>
          <a:xfrm>
            <a:off x="2800259" y="4002174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57A5CC0-BDA6-49A3-9487-65A76E8F8D02}"/>
              </a:ext>
            </a:extLst>
          </p:cNvPr>
          <p:cNvSpPr/>
          <p:nvPr/>
        </p:nvSpPr>
        <p:spPr>
          <a:xfrm>
            <a:off x="2937639" y="3893784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96AA4E-3551-4364-AD2C-506584D46C9D}"/>
              </a:ext>
            </a:extLst>
          </p:cNvPr>
          <p:cNvSpPr/>
          <p:nvPr/>
        </p:nvSpPr>
        <p:spPr>
          <a:xfrm rot="10800000">
            <a:off x="6977455" y="3784082"/>
            <a:ext cx="593064" cy="87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/>
              <a:t>Spring Gateway</a:t>
            </a:r>
          </a:p>
          <a:p>
            <a:pPr algn="ctr"/>
            <a:r>
              <a:rPr lang="en-GB" sz="1200" dirty="0"/>
              <a:t>(API)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7D5A974-3841-489D-9CB1-9D4D4D18351B}"/>
              </a:ext>
            </a:extLst>
          </p:cNvPr>
          <p:cNvSpPr/>
          <p:nvPr/>
        </p:nvSpPr>
        <p:spPr>
          <a:xfrm>
            <a:off x="4459428" y="3784087"/>
            <a:ext cx="1199626" cy="87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 err="1"/>
              <a:t>Hystrix</a:t>
            </a:r>
            <a:endParaRPr lang="en-GB" sz="1200" dirty="0"/>
          </a:p>
          <a:p>
            <a:pPr algn="ctr"/>
            <a:r>
              <a:rPr lang="en-GB" sz="1200" dirty="0"/>
              <a:t>(Circuit Breaker)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32A6DB2-5350-437E-926A-50675D44ADA4}"/>
              </a:ext>
            </a:extLst>
          </p:cNvPr>
          <p:cNvSpPr/>
          <p:nvPr/>
        </p:nvSpPr>
        <p:spPr>
          <a:xfrm>
            <a:off x="3111343" y="3784089"/>
            <a:ext cx="1926671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Spring Boot </a:t>
            </a:r>
            <a:r>
              <a:rPr lang="en-GB" sz="1200" dirty="0" err="1"/>
              <a:t>ReST</a:t>
            </a:r>
            <a:r>
              <a:rPr lang="en-GB" sz="1200" dirty="0"/>
              <a:t> Client</a:t>
            </a:r>
          </a:p>
          <a:p>
            <a:pPr algn="ctr"/>
            <a:r>
              <a:rPr lang="en-GB" sz="1200" dirty="0"/>
              <a:t>(Stateless Reading Application)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A991AF8-F276-4F0E-A20E-A4CB888B84FC}"/>
              </a:ext>
            </a:extLst>
          </p:cNvPr>
          <p:cNvSpPr/>
          <p:nvPr/>
        </p:nvSpPr>
        <p:spPr>
          <a:xfrm>
            <a:off x="7780510" y="3784089"/>
            <a:ext cx="1765443" cy="87636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Spring Boot </a:t>
            </a:r>
            <a:r>
              <a:rPr lang="en-GB" sz="1200" dirty="0" err="1"/>
              <a:t>ReST</a:t>
            </a:r>
            <a:r>
              <a:rPr lang="en-GB" sz="1200" dirty="0"/>
              <a:t> Server</a:t>
            </a:r>
          </a:p>
          <a:p>
            <a:pPr algn="ctr"/>
            <a:r>
              <a:rPr lang="en-GB" sz="1200" dirty="0"/>
              <a:t>(Stateless Book Store Application)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7F359B-83B6-46C3-9A59-F9FB9108CF53}"/>
              </a:ext>
            </a:extLst>
          </p:cNvPr>
          <p:cNvCxnSpPr>
            <a:cxnSpLocks/>
          </p:cNvCxnSpPr>
          <p:nvPr/>
        </p:nvCxnSpPr>
        <p:spPr>
          <a:xfrm>
            <a:off x="5659054" y="4115015"/>
            <a:ext cx="143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7FB08-0102-471E-BDE1-197FF53C4CFE}"/>
              </a:ext>
            </a:extLst>
          </p:cNvPr>
          <p:cNvCxnSpPr>
            <a:cxnSpLocks/>
          </p:cNvCxnSpPr>
          <p:nvPr/>
        </p:nvCxnSpPr>
        <p:spPr>
          <a:xfrm flipH="1">
            <a:off x="5659055" y="4395455"/>
            <a:ext cx="143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5158618-64C2-46EA-A0AE-4125DAE27C22}"/>
              </a:ext>
            </a:extLst>
          </p:cNvPr>
          <p:cNvSpPr txBox="1"/>
          <p:nvPr/>
        </p:nvSpPr>
        <p:spPr>
          <a:xfrm>
            <a:off x="6021132" y="3794976"/>
            <a:ext cx="8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F6E190-3D6D-4396-87F8-7C32BCCE90BB}"/>
              </a:ext>
            </a:extLst>
          </p:cNvPr>
          <p:cNvSpPr txBox="1"/>
          <p:nvPr/>
        </p:nvSpPr>
        <p:spPr>
          <a:xfrm>
            <a:off x="5976633" y="4383192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C5A0CA-9EBF-47B4-A702-2C1DFA62C3FA}"/>
              </a:ext>
            </a:extLst>
          </p:cNvPr>
          <p:cNvSpPr/>
          <p:nvPr/>
        </p:nvSpPr>
        <p:spPr>
          <a:xfrm>
            <a:off x="2323113" y="235009"/>
            <a:ext cx="9791426" cy="23082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DATACENTER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ED7523-0208-452B-A2EF-ADF0ACD8EEA7}"/>
              </a:ext>
            </a:extLst>
          </p:cNvPr>
          <p:cNvSpPr/>
          <p:nvPr/>
        </p:nvSpPr>
        <p:spPr>
          <a:xfrm>
            <a:off x="2321854" y="2590567"/>
            <a:ext cx="9791426" cy="23918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DATACENTER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B0927B1-2D26-42CC-AB73-C4003091C0F3}"/>
              </a:ext>
            </a:extLst>
          </p:cNvPr>
          <p:cNvSpPr/>
          <p:nvPr/>
        </p:nvSpPr>
        <p:spPr>
          <a:xfrm rot="16200000">
            <a:off x="3875837" y="2299417"/>
            <a:ext cx="400480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/>
              <a:t>Eureka</a:t>
            </a:r>
          </a:p>
          <a:p>
            <a:pPr algn="ctr"/>
            <a:r>
              <a:rPr lang="en-GB" sz="1200" dirty="0"/>
              <a:t>(Service Discovery)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2235D2-4B62-4E9F-829A-2991B9B85EFB}"/>
              </a:ext>
            </a:extLst>
          </p:cNvPr>
          <p:cNvCxnSpPr>
            <a:cxnSpLocks/>
            <a:stCxn id="33" idx="0"/>
            <a:endCxn id="41" idx="1"/>
          </p:cNvCxnSpPr>
          <p:nvPr/>
        </p:nvCxnSpPr>
        <p:spPr>
          <a:xfrm flipV="1">
            <a:off x="4074679" y="3405668"/>
            <a:ext cx="1398" cy="378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ylinder 52">
            <a:extLst>
              <a:ext uri="{FF2B5EF4-FFF2-40B4-BE49-F238E27FC236}">
                <a16:creationId xmlns:a16="http://schemas.microsoft.com/office/drawing/2014/main" id="{F58512DA-3E55-4724-BEB2-AE15D5908316}"/>
              </a:ext>
            </a:extLst>
          </p:cNvPr>
          <p:cNvSpPr/>
          <p:nvPr/>
        </p:nvSpPr>
        <p:spPr>
          <a:xfrm>
            <a:off x="10531967" y="416380"/>
            <a:ext cx="1206007" cy="1044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Instance 1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26EBB574-57C0-4954-B4BC-1D2EC234F0E2}"/>
              </a:ext>
            </a:extLst>
          </p:cNvPr>
          <p:cNvSpPr/>
          <p:nvPr/>
        </p:nvSpPr>
        <p:spPr>
          <a:xfrm>
            <a:off x="10511329" y="3700206"/>
            <a:ext cx="1206007" cy="1044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Instance 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91B042-852A-44B4-A8AA-D5C1CB55A3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534259" y="938448"/>
            <a:ext cx="7060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621031-02B6-4B54-976F-5CAE70AE4AB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545953" y="4222273"/>
            <a:ext cx="7446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ylinder 64">
            <a:extLst>
              <a:ext uri="{FF2B5EF4-FFF2-40B4-BE49-F238E27FC236}">
                <a16:creationId xmlns:a16="http://schemas.microsoft.com/office/drawing/2014/main" id="{D5F76D90-E79E-42E1-A631-77289EE142CD}"/>
              </a:ext>
            </a:extLst>
          </p:cNvPr>
          <p:cNvSpPr/>
          <p:nvPr/>
        </p:nvSpPr>
        <p:spPr>
          <a:xfrm>
            <a:off x="10531967" y="5189318"/>
            <a:ext cx="1206007" cy="10441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Instance 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3B168C-6325-42DE-A68A-8F1D57B18E27}"/>
              </a:ext>
            </a:extLst>
          </p:cNvPr>
          <p:cNvSpPr/>
          <p:nvPr/>
        </p:nvSpPr>
        <p:spPr>
          <a:xfrm>
            <a:off x="8867162" y="5029654"/>
            <a:ext cx="3246117" cy="14824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DATACENTER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1E9079-5013-4388-BAE1-32E65522A940}"/>
              </a:ext>
            </a:extLst>
          </p:cNvPr>
          <p:cNvSpPr/>
          <p:nvPr/>
        </p:nvSpPr>
        <p:spPr>
          <a:xfrm>
            <a:off x="10240276" y="359639"/>
            <a:ext cx="1749474" cy="60278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simian army">
            <a:extLst>
              <a:ext uri="{FF2B5EF4-FFF2-40B4-BE49-F238E27FC236}">
                <a16:creationId xmlns:a16="http://schemas.microsoft.com/office/drawing/2014/main" id="{3FBAA923-2328-4F99-AED8-74FCD4D5F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6" b="4572"/>
          <a:stretch/>
        </p:blipFill>
        <p:spPr bwMode="auto">
          <a:xfrm>
            <a:off x="7913753" y="1921785"/>
            <a:ext cx="1972485" cy="154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7AB9C20-11E6-48AD-B051-35EF7803F031}"/>
              </a:ext>
            </a:extLst>
          </p:cNvPr>
          <p:cNvSpPr/>
          <p:nvPr/>
        </p:nvSpPr>
        <p:spPr>
          <a:xfrm>
            <a:off x="3004691" y="5101080"/>
            <a:ext cx="5315002" cy="1555223"/>
          </a:xfrm>
          <a:custGeom>
            <a:avLst/>
            <a:gdLst>
              <a:gd name="connsiteX0" fmla="*/ 0 w 5315002"/>
              <a:gd name="connsiteY0" fmla="*/ 0 h 1555223"/>
              <a:gd name="connsiteX1" fmla="*/ 431106 w 5315002"/>
              <a:gd name="connsiteY1" fmla="*/ 0 h 1555223"/>
              <a:gd name="connsiteX2" fmla="*/ 1021661 w 5315002"/>
              <a:gd name="connsiteY2" fmla="*/ 0 h 1555223"/>
              <a:gd name="connsiteX3" fmla="*/ 1612217 w 5315002"/>
              <a:gd name="connsiteY3" fmla="*/ 0 h 1555223"/>
              <a:gd name="connsiteX4" fmla="*/ 2149623 w 5315002"/>
              <a:gd name="connsiteY4" fmla="*/ 0 h 1555223"/>
              <a:gd name="connsiteX5" fmla="*/ 2793329 w 5315002"/>
              <a:gd name="connsiteY5" fmla="*/ 0 h 1555223"/>
              <a:gd name="connsiteX6" fmla="*/ 3383885 w 5315002"/>
              <a:gd name="connsiteY6" fmla="*/ 0 h 1555223"/>
              <a:gd name="connsiteX7" fmla="*/ 4080740 w 5315002"/>
              <a:gd name="connsiteY7" fmla="*/ 0 h 1555223"/>
              <a:gd name="connsiteX8" fmla="*/ 4671296 w 5315002"/>
              <a:gd name="connsiteY8" fmla="*/ 0 h 1555223"/>
              <a:gd name="connsiteX9" fmla="*/ 5315002 w 5315002"/>
              <a:gd name="connsiteY9" fmla="*/ 0 h 1555223"/>
              <a:gd name="connsiteX10" fmla="*/ 5315002 w 5315002"/>
              <a:gd name="connsiteY10" fmla="*/ 518408 h 1555223"/>
              <a:gd name="connsiteX11" fmla="*/ 5315002 w 5315002"/>
              <a:gd name="connsiteY11" fmla="*/ 1052368 h 1555223"/>
              <a:gd name="connsiteX12" fmla="*/ 5315002 w 5315002"/>
              <a:gd name="connsiteY12" fmla="*/ 1555223 h 1555223"/>
              <a:gd name="connsiteX13" fmla="*/ 4618146 w 5315002"/>
              <a:gd name="connsiteY13" fmla="*/ 1555223 h 1555223"/>
              <a:gd name="connsiteX14" fmla="*/ 4027590 w 5315002"/>
              <a:gd name="connsiteY14" fmla="*/ 1555223 h 1555223"/>
              <a:gd name="connsiteX15" fmla="*/ 3330735 w 5315002"/>
              <a:gd name="connsiteY15" fmla="*/ 1555223 h 1555223"/>
              <a:gd name="connsiteX16" fmla="*/ 2633879 w 5315002"/>
              <a:gd name="connsiteY16" fmla="*/ 1555223 h 1555223"/>
              <a:gd name="connsiteX17" fmla="*/ 1990173 w 5315002"/>
              <a:gd name="connsiteY17" fmla="*/ 1555223 h 1555223"/>
              <a:gd name="connsiteX18" fmla="*/ 1293317 w 5315002"/>
              <a:gd name="connsiteY18" fmla="*/ 1555223 h 1555223"/>
              <a:gd name="connsiteX19" fmla="*/ 649611 w 5315002"/>
              <a:gd name="connsiteY19" fmla="*/ 1555223 h 1555223"/>
              <a:gd name="connsiteX20" fmla="*/ 0 w 5315002"/>
              <a:gd name="connsiteY20" fmla="*/ 1555223 h 1555223"/>
              <a:gd name="connsiteX21" fmla="*/ 0 w 5315002"/>
              <a:gd name="connsiteY21" fmla="*/ 1005711 h 1555223"/>
              <a:gd name="connsiteX22" fmla="*/ 0 w 5315002"/>
              <a:gd name="connsiteY22" fmla="*/ 487303 h 1555223"/>
              <a:gd name="connsiteX23" fmla="*/ 0 w 5315002"/>
              <a:gd name="connsiteY23" fmla="*/ 0 h 15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15002" h="1555223" fill="none" extrusionOk="0">
                <a:moveTo>
                  <a:pt x="0" y="0"/>
                </a:moveTo>
                <a:cubicBezTo>
                  <a:pt x="193091" y="-30748"/>
                  <a:pt x="330643" y="44072"/>
                  <a:pt x="431106" y="0"/>
                </a:cubicBezTo>
                <a:cubicBezTo>
                  <a:pt x="531569" y="-44072"/>
                  <a:pt x="736436" y="70368"/>
                  <a:pt x="1021661" y="0"/>
                </a:cubicBezTo>
                <a:cubicBezTo>
                  <a:pt x="1306887" y="-70368"/>
                  <a:pt x="1475433" y="26617"/>
                  <a:pt x="1612217" y="0"/>
                </a:cubicBezTo>
                <a:cubicBezTo>
                  <a:pt x="1749001" y="-26617"/>
                  <a:pt x="1959920" y="40255"/>
                  <a:pt x="2149623" y="0"/>
                </a:cubicBezTo>
                <a:cubicBezTo>
                  <a:pt x="2339326" y="-40255"/>
                  <a:pt x="2637769" y="62510"/>
                  <a:pt x="2793329" y="0"/>
                </a:cubicBezTo>
                <a:cubicBezTo>
                  <a:pt x="2948889" y="-62510"/>
                  <a:pt x="3161778" y="61821"/>
                  <a:pt x="3383885" y="0"/>
                </a:cubicBezTo>
                <a:cubicBezTo>
                  <a:pt x="3605992" y="-61821"/>
                  <a:pt x="3780854" y="59039"/>
                  <a:pt x="4080740" y="0"/>
                </a:cubicBezTo>
                <a:cubicBezTo>
                  <a:pt x="4380627" y="-59039"/>
                  <a:pt x="4503714" y="63946"/>
                  <a:pt x="4671296" y="0"/>
                </a:cubicBezTo>
                <a:cubicBezTo>
                  <a:pt x="4838878" y="-63946"/>
                  <a:pt x="5086337" y="34418"/>
                  <a:pt x="5315002" y="0"/>
                </a:cubicBezTo>
                <a:cubicBezTo>
                  <a:pt x="5376192" y="161118"/>
                  <a:pt x="5297153" y="355153"/>
                  <a:pt x="5315002" y="518408"/>
                </a:cubicBezTo>
                <a:cubicBezTo>
                  <a:pt x="5332851" y="681663"/>
                  <a:pt x="5303946" y="944217"/>
                  <a:pt x="5315002" y="1052368"/>
                </a:cubicBezTo>
                <a:cubicBezTo>
                  <a:pt x="5326058" y="1160519"/>
                  <a:pt x="5292020" y="1380672"/>
                  <a:pt x="5315002" y="1555223"/>
                </a:cubicBezTo>
                <a:cubicBezTo>
                  <a:pt x="5024805" y="1592168"/>
                  <a:pt x="4957202" y="1476723"/>
                  <a:pt x="4618146" y="1555223"/>
                </a:cubicBezTo>
                <a:cubicBezTo>
                  <a:pt x="4279090" y="1633723"/>
                  <a:pt x="4272308" y="1528101"/>
                  <a:pt x="4027590" y="1555223"/>
                </a:cubicBezTo>
                <a:cubicBezTo>
                  <a:pt x="3782872" y="1582345"/>
                  <a:pt x="3611923" y="1482246"/>
                  <a:pt x="3330735" y="1555223"/>
                </a:cubicBezTo>
                <a:cubicBezTo>
                  <a:pt x="3049547" y="1628200"/>
                  <a:pt x="2884456" y="1479253"/>
                  <a:pt x="2633879" y="1555223"/>
                </a:cubicBezTo>
                <a:cubicBezTo>
                  <a:pt x="2383302" y="1631193"/>
                  <a:pt x="2307039" y="1484911"/>
                  <a:pt x="1990173" y="1555223"/>
                </a:cubicBezTo>
                <a:cubicBezTo>
                  <a:pt x="1673307" y="1625535"/>
                  <a:pt x="1573724" y="1529609"/>
                  <a:pt x="1293317" y="1555223"/>
                </a:cubicBezTo>
                <a:cubicBezTo>
                  <a:pt x="1012910" y="1580837"/>
                  <a:pt x="892895" y="1513955"/>
                  <a:pt x="649611" y="1555223"/>
                </a:cubicBezTo>
                <a:cubicBezTo>
                  <a:pt x="406327" y="1596491"/>
                  <a:pt x="229203" y="1515161"/>
                  <a:pt x="0" y="1555223"/>
                </a:cubicBezTo>
                <a:cubicBezTo>
                  <a:pt x="-56765" y="1312048"/>
                  <a:pt x="40006" y="1170604"/>
                  <a:pt x="0" y="1005711"/>
                </a:cubicBezTo>
                <a:cubicBezTo>
                  <a:pt x="-40006" y="840818"/>
                  <a:pt x="3524" y="680951"/>
                  <a:pt x="0" y="487303"/>
                </a:cubicBezTo>
                <a:cubicBezTo>
                  <a:pt x="-3524" y="293655"/>
                  <a:pt x="10138" y="218279"/>
                  <a:pt x="0" y="0"/>
                </a:cubicBezTo>
                <a:close/>
              </a:path>
              <a:path w="5315002" h="1555223" stroke="0" extrusionOk="0">
                <a:moveTo>
                  <a:pt x="0" y="0"/>
                </a:moveTo>
                <a:cubicBezTo>
                  <a:pt x="179578" y="-42935"/>
                  <a:pt x="439844" y="6688"/>
                  <a:pt x="590556" y="0"/>
                </a:cubicBezTo>
                <a:cubicBezTo>
                  <a:pt x="741268" y="-6688"/>
                  <a:pt x="929416" y="1459"/>
                  <a:pt x="1234262" y="0"/>
                </a:cubicBezTo>
                <a:cubicBezTo>
                  <a:pt x="1539108" y="-1459"/>
                  <a:pt x="1533103" y="17308"/>
                  <a:pt x="1665367" y="0"/>
                </a:cubicBezTo>
                <a:cubicBezTo>
                  <a:pt x="1797632" y="-17308"/>
                  <a:pt x="1957403" y="16069"/>
                  <a:pt x="2202773" y="0"/>
                </a:cubicBezTo>
                <a:cubicBezTo>
                  <a:pt x="2448143" y="-16069"/>
                  <a:pt x="2558684" y="11075"/>
                  <a:pt x="2899629" y="0"/>
                </a:cubicBezTo>
                <a:cubicBezTo>
                  <a:pt x="3240574" y="-11075"/>
                  <a:pt x="3368093" y="14114"/>
                  <a:pt x="3490185" y="0"/>
                </a:cubicBezTo>
                <a:cubicBezTo>
                  <a:pt x="3612277" y="-14114"/>
                  <a:pt x="3905566" y="44334"/>
                  <a:pt x="4187040" y="0"/>
                </a:cubicBezTo>
                <a:cubicBezTo>
                  <a:pt x="4468514" y="-44334"/>
                  <a:pt x="4567319" y="40328"/>
                  <a:pt x="4724446" y="0"/>
                </a:cubicBezTo>
                <a:cubicBezTo>
                  <a:pt x="4881573" y="-40328"/>
                  <a:pt x="5102543" y="37537"/>
                  <a:pt x="5315002" y="0"/>
                </a:cubicBezTo>
                <a:cubicBezTo>
                  <a:pt x="5347601" y="136650"/>
                  <a:pt x="5265294" y="374108"/>
                  <a:pt x="5315002" y="502855"/>
                </a:cubicBezTo>
                <a:cubicBezTo>
                  <a:pt x="5364710" y="631603"/>
                  <a:pt x="5270989" y="757336"/>
                  <a:pt x="5315002" y="990159"/>
                </a:cubicBezTo>
                <a:cubicBezTo>
                  <a:pt x="5359015" y="1222982"/>
                  <a:pt x="5264923" y="1382203"/>
                  <a:pt x="5315002" y="1555223"/>
                </a:cubicBezTo>
                <a:cubicBezTo>
                  <a:pt x="5112054" y="1611373"/>
                  <a:pt x="4931204" y="1541793"/>
                  <a:pt x="4671296" y="1555223"/>
                </a:cubicBezTo>
                <a:cubicBezTo>
                  <a:pt x="4411388" y="1568653"/>
                  <a:pt x="4448984" y="1547464"/>
                  <a:pt x="4240190" y="1555223"/>
                </a:cubicBezTo>
                <a:cubicBezTo>
                  <a:pt x="4031396" y="1562982"/>
                  <a:pt x="3884238" y="1532233"/>
                  <a:pt x="3649635" y="1555223"/>
                </a:cubicBezTo>
                <a:cubicBezTo>
                  <a:pt x="3415032" y="1578213"/>
                  <a:pt x="3338943" y="1528246"/>
                  <a:pt x="3165379" y="1555223"/>
                </a:cubicBezTo>
                <a:cubicBezTo>
                  <a:pt x="2991815" y="1582200"/>
                  <a:pt x="2749618" y="1491815"/>
                  <a:pt x="2627973" y="1555223"/>
                </a:cubicBezTo>
                <a:cubicBezTo>
                  <a:pt x="2506328" y="1618631"/>
                  <a:pt x="2373471" y="1514670"/>
                  <a:pt x="2196867" y="1555223"/>
                </a:cubicBezTo>
                <a:cubicBezTo>
                  <a:pt x="2020263" y="1595776"/>
                  <a:pt x="1822804" y="1500642"/>
                  <a:pt x="1712612" y="1555223"/>
                </a:cubicBezTo>
                <a:cubicBezTo>
                  <a:pt x="1602421" y="1609804"/>
                  <a:pt x="1487806" y="1550234"/>
                  <a:pt x="1281506" y="1555223"/>
                </a:cubicBezTo>
                <a:cubicBezTo>
                  <a:pt x="1075206" y="1560212"/>
                  <a:pt x="959068" y="1518162"/>
                  <a:pt x="797250" y="1555223"/>
                </a:cubicBezTo>
                <a:cubicBezTo>
                  <a:pt x="635432" y="1592284"/>
                  <a:pt x="181891" y="1477107"/>
                  <a:pt x="0" y="1555223"/>
                </a:cubicBezTo>
                <a:cubicBezTo>
                  <a:pt x="-1102" y="1435170"/>
                  <a:pt x="44458" y="1211481"/>
                  <a:pt x="0" y="1067920"/>
                </a:cubicBezTo>
                <a:cubicBezTo>
                  <a:pt x="-44458" y="924359"/>
                  <a:pt x="4388" y="813310"/>
                  <a:pt x="0" y="596169"/>
                </a:cubicBezTo>
                <a:cubicBezTo>
                  <a:pt x="-4388" y="379028"/>
                  <a:pt x="52299" y="14557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5961338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BB0969-F6A1-469A-9355-EC67E2746813}"/>
              </a:ext>
            </a:extLst>
          </p:cNvPr>
          <p:cNvSpPr/>
          <p:nvPr/>
        </p:nvSpPr>
        <p:spPr>
          <a:xfrm>
            <a:off x="3168667" y="5469622"/>
            <a:ext cx="3184079" cy="21280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Original Stateless services (from last slide)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9268B0C-4DF1-4397-A42F-BACBDC7102C9}"/>
              </a:ext>
            </a:extLst>
          </p:cNvPr>
          <p:cNvSpPr/>
          <p:nvPr/>
        </p:nvSpPr>
        <p:spPr>
          <a:xfrm>
            <a:off x="3168667" y="5847123"/>
            <a:ext cx="1762411" cy="21280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Instances of services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2A2AE39-0BFF-4660-BF6C-FCEE6E1BDCE5}"/>
              </a:ext>
            </a:extLst>
          </p:cNvPr>
          <p:cNvSpPr/>
          <p:nvPr/>
        </p:nvSpPr>
        <p:spPr>
          <a:xfrm>
            <a:off x="3162267" y="6240593"/>
            <a:ext cx="1762411" cy="212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0" rtlCol="0" anchor="ctr"/>
          <a:lstStyle/>
          <a:p>
            <a:r>
              <a:rPr lang="en-GB" sz="1200" dirty="0"/>
              <a:t>Resiliency patterns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4784CE1E-F77F-479B-9021-832CD4C67329}"/>
              </a:ext>
            </a:extLst>
          </p:cNvPr>
          <p:cNvSpPr/>
          <p:nvPr/>
        </p:nvSpPr>
        <p:spPr>
          <a:xfrm>
            <a:off x="5232063" y="5817321"/>
            <a:ext cx="1120683" cy="63607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Cassandra</a:t>
            </a:r>
          </a:p>
        </p:txBody>
      </p:sp>
      <p:pic>
        <p:nvPicPr>
          <p:cNvPr id="57" name="Picture 2" descr="Simian Army">
            <a:extLst>
              <a:ext uri="{FF2B5EF4-FFF2-40B4-BE49-F238E27FC236}">
                <a16:creationId xmlns:a16="http://schemas.microsoft.com/office/drawing/2014/main" id="{8D5D8098-0B31-4591-B58B-27B1FAE2EA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36" b="4572"/>
          <a:stretch/>
        </p:blipFill>
        <p:spPr bwMode="auto">
          <a:xfrm>
            <a:off x="6686684" y="5509706"/>
            <a:ext cx="926753" cy="72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AD958-5E2C-440C-8FE6-3F73528E7C6A}"/>
              </a:ext>
            </a:extLst>
          </p:cNvPr>
          <p:cNvSpPr txBox="1"/>
          <p:nvPr/>
        </p:nvSpPr>
        <p:spPr>
          <a:xfrm>
            <a:off x="6609594" y="6240593"/>
            <a:ext cx="1130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Simian Army</a:t>
            </a:r>
            <a:endParaRPr lang="en-GB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87A474-0847-4ED2-9D79-58E29C00D28C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flipH="1">
            <a:off x="4982088" y="1376632"/>
            <a:ext cx="3669450" cy="74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E8DC1AE-D022-45C2-8C43-956257463F74}"/>
              </a:ext>
            </a:extLst>
          </p:cNvPr>
          <p:cNvCxnSpPr>
            <a:cxnSpLocks/>
            <a:stCxn id="34" idx="0"/>
            <a:endCxn id="60" idx="2"/>
          </p:cNvCxnSpPr>
          <p:nvPr/>
        </p:nvCxnSpPr>
        <p:spPr>
          <a:xfrm flipH="1" flipV="1">
            <a:off x="5149707" y="3069605"/>
            <a:ext cx="3513525" cy="71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DE10C3-E432-46BB-A70D-570954E2AA71}"/>
              </a:ext>
            </a:extLst>
          </p:cNvPr>
          <p:cNvSpPr txBox="1"/>
          <p:nvPr/>
        </p:nvSpPr>
        <p:spPr>
          <a:xfrm>
            <a:off x="6015273" y="1813622"/>
            <a:ext cx="88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REGISTER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66227-402E-4FD1-9B98-90EE624584C2}"/>
              </a:ext>
            </a:extLst>
          </p:cNvPr>
          <p:cNvSpPr txBox="1"/>
          <p:nvPr/>
        </p:nvSpPr>
        <p:spPr>
          <a:xfrm>
            <a:off x="6465547" y="3073030"/>
            <a:ext cx="88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REGISTER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DAD625-5FCE-4127-971F-02086D9B0824}"/>
              </a:ext>
            </a:extLst>
          </p:cNvPr>
          <p:cNvSpPr txBox="1"/>
          <p:nvPr/>
        </p:nvSpPr>
        <p:spPr>
          <a:xfrm>
            <a:off x="4107370" y="157349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CFAC5C-1421-4327-9357-5E92A0A09343}"/>
              </a:ext>
            </a:extLst>
          </p:cNvPr>
          <p:cNvSpPr txBox="1"/>
          <p:nvPr/>
        </p:nvSpPr>
        <p:spPr>
          <a:xfrm>
            <a:off x="4107370" y="344283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28660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What we will build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146E517-6CA2-4614-8F29-094127FD23DE}"/>
              </a:ext>
            </a:extLst>
          </p:cNvPr>
          <p:cNvSpPr/>
          <p:nvPr/>
        </p:nvSpPr>
        <p:spPr>
          <a:xfrm>
            <a:off x="3447268" y="442644"/>
            <a:ext cx="1199626" cy="876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Ins="0" rtlCol="0" anchor="t"/>
          <a:lstStyle/>
          <a:p>
            <a:pPr algn="ctr"/>
            <a:r>
              <a:rPr lang="en-GB" sz="1200" dirty="0" err="1"/>
              <a:t>Hystrix</a:t>
            </a:r>
            <a:endParaRPr lang="en-GB" sz="1200" dirty="0"/>
          </a:p>
          <a:p>
            <a:pPr algn="ctr"/>
            <a:r>
              <a:rPr lang="en-GB" sz="1200" dirty="0"/>
              <a:t>(Circuit Breaker)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F0D2FDA-3E77-4D06-BAA9-C104CE13FFC5}"/>
              </a:ext>
            </a:extLst>
          </p:cNvPr>
          <p:cNvSpPr/>
          <p:nvPr/>
        </p:nvSpPr>
        <p:spPr>
          <a:xfrm>
            <a:off x="2060543" y="442345"/>
            <a:ext cx="1926671" cy="876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Spring Boot </a:t>
            </a:r>
            <a:r>
              <a:rPr lang="en-GB" sz="1200" dirty="0" err="1"/>
              <a:t>ReST</a:t>
            </a:r>
            <a:r>
              <a:rPr lang="en-GB" sz="1200" dirty="0"/>
              <a:t> Client</a:t>
            </a:r>
          </a:p>
          <a:p>
            <a:pPr algn="ctr"/>
            <a:r>
              <a:rPr lang="en-GB" sz="1200" dirty="0"/>
              <a:t>(Stateless Reading Application)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9EE51C-8EAD-4896-93C6-64BEF9E70C63}"/>
              </a:ext>
            </a:extLst>
          </p:cNvPr>
          <p:cNvSpPr/>
          <p:nvPr/>
        </p:nvSpPr>
        <p:spPr>
          <a:xfrm>
            <a:off x="2453923" y="3799172"/>
            <a:ext cx="1199626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CLOSED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EBD8D72-606D-47DE-88EE-EBCEE2171A45}"/>
              </a:ext>
            </a:extLst>
          </p:cNvPr>
          <p:cNvSpPr/>
          <p:nvPr/>
        </p:nvSpPr>
        <p:spPr>
          <a:xfrm>
            <a:off x="5419278" y="3805523"/>
            <a:ext cx="1199626" cy="398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OPEN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A35A843B-24FE-4457-868C-08E8C966339C}"/>
              </a:ext>
            </a:extLst>
          </p:cNvPr>
          <p:cNvSpPr/>
          <p:nvPr/>
        </p:nvSpPr>
        <p:spPr>
          <a:xfrm>
            <a:off x="8371932" y="3799172"/>
            <a:ext cx="1199626" cy="4110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HALF OPEN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C385E11-90AB-44DE-B6F4-89B55DC24101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3653549" y="4004702"/>
            <a:ext cx="176572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E0B3412-5846-4620-86FE-C97EDE0229ED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6618904" y="4004702"/>
            <a:ext cx="17530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6B70388-BFCF-4D4F-B668-7D448E10BC7B}"/>
              </a:ext>
            </a:extLst>
          </p:cNvPr>
          <p:cNvCxnSpPr>
            <a:cxnSpLocks/>
            <a:stCxn id="77" idx="2"/>
            <a:endCxn id="76" idx="2"/>
          </p:cNvCxnSpPr>
          <p:nvPr/>
        </p:nvCxnSpPr>
        <p:spPr>
          <a:xfrm rot="5400000" flipH="1">
            <a:off x="7492243" y="2730730"/>
            <a:ext cx="6350" cy="2952654"/>
          </a:xfrm>
          <a:prstGeom prst="bentConnector3">
            <a:avLst>
              <a:gd name="adj1" fmla="val -65064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D25FF64D-12C3-4FF3-A825-E8C6898DF2F2}"/>
              </a:ext>
            </a:extLst>
          </p:cNvPr>
          <p:cNvCxnSpPr>
            <a:stCxn id="77" idx="2"/>
            <a:endCxn id="3" idx="2"/>
          </p:cNvCxnSpPr>
          <p:nvPr/>
        </p:nvCxnSpPr>
        <p:spPr>
          <a:xfrm rot="5400000">
            <a:off x="6012741" y="1251228"/>
            <a:ext cx="12700" cy="5918009"/>
          </a:xfrm>
          <a:prstGeom prst="bentConnector3">
            <a:avLst>
              <a:gd name="adj1" fmla="val 7414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62953EA-3C84-40C1-9E5C-3A0A3DF0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53" y="3364858"/>
            <a:ext cx="371187" cy="31578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7E84BD8-C5C3-4E77-8CE6-5E6003CA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278" y="3342006"/>
            <a:ext cx="371187" cy="315786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C70BE982-0086-410C-A490-5495B12A18BA}"/>
              </a:ext>
            </a:extLst>
          </p:cNvPr>
          <p:cNvSpPr txBox="1"/>
          <p:nvPr/>
        </p:nvSpPr>
        <p:spPr>
          <a:xfrm>
            <a:off x="2963906" y="3342006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success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D11E2E3-9776-46CD-A806-CCDB9850551A}"/>
              </a:ext>
            </a:extLst>
          </p:cNvPr>
          <p:cNvSpPr txBox="1"/>
          <p:nvPr/>
        </p:nvSpPr>
        <p:spPr>
          <a:xfrm>
            <a:off x="5877340" y="3095785"/>
            <a:ext cx="1062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fallback</a:t>
            </a:r>
          </a:p>
          <a:p>
            <a:r>
              <a:rPr lang="en-GB" sz="1600" dirty="0"/>
              <a:t>fast failure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F01CD2-5FA5-44F1-BDBA-366EFC7111B2}"/>
              </a:ext>
            </a:extLst>
          </p:cNvPr>
          <p:cNvSpPr txBox="1"/>
          <p:nvPr/>
        </p:nvSpPr>
        <p:spPr>
          <a:xfrm>
            <a:off x="3650937" y="3982779"/>
            <a:ext cx="1713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open on failure of </a:t>
            </a:r>
          </a:p>
          <a:p>
            <a:pPr algn="ctr"/>
            <a:r>
              <a:rPr lang="en-GB" sz="1600" dirty="0"/>
              <a:t>rest server 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810F2C8-F193-42DD-B449-15B4D7BA4A2B}"/>
              </a:ext>
            </a:extLst>
          </p:cNvPr>
          <p:cNvSpPr/>
          <p:nvPr/>
        </p:nvSpPr>
        <p:spPr>
          <a:xfrm>
            <a:off x="6096000" y="442345"/>
            <a:ext cx="1765443" cy="8763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Spring Boot </a:t>
            </a:r>
            <a:r>
              <a:rPr lang="en-GB" sz="1200" dirty="0" err="1"/>
              <a:t>ReST</a:t>
            </a:r>
            <a:r>
              <a:rPr lang="en-GB" sz="1200" dirty="0"/>
              <a:t> Server</a:t>
            </a:r>
          </a:p>
          <a:p>
            <a:pPr algn="ctr"/>
            <a:r>
              <a:rPr lang="en-GB" sz="1200" dirty="0"/>
              <a:t>(Stateless Book Store Application)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A069E7D-2367-4314-B7E4-7A6C3CEFA3A4}"/>
              </a:ext>
            </a:extLst>
          </p:cNvPr>
          <p:cNvCxnSpPr>
            <a:cxnSpLocks/>
          </p:cNvCxnSpPr>
          <p:nvPr/>
        </p:nvCxnSpPr>
        <p:spPr>
          <a:xfrm>
            <a:off x="4639790" y="743909"/>
            <a:ext cx="143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A12A28-97B6-4A74-A617-EB45DE9815B7}"/>
              </a:ext>
            </a:extLst>
          </p:cNvPr>
          <p:cNvCxnSpPr>
            <a:cxnSpLocks/>
          </p:cNvCxnSpPr>
          <p:nvPr/>
        </p:nvCxnSpPr>
        <p:spPr>
          <a:xfrm flipH="1">
            <a:off x="4639791" y="994898"/>
            <a:ext cx="143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898FB58-656E-4000-8340-BE17BAADE179}"/>
              </a:ext>
            </a:extLst>
          </p:cNvPr>
          <p:cNvSpPr txBox="1"/>
          <p:nvPr/>
        </p:nvSpPr>
        <p:spPr>
          <a:xfrm>
            <a:off x="5001868" y="423870"/>
            <a:ext cx="858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REQUEST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9D04FEA-7895-4699-BBEF-D79085264B8F}"/>
              </a:ext>
            </a:extLst>
          </p:cNvPr>
          <p:cNvSpPr txBox="1"/>
          <p:nvPr/>
        </p:nvSpPr>
        <p:spPr>
          <a:xfrm>
            <a:off x="4957369" y="982635"/>
            <a:ext cx="947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RESPONSE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D4B2154-7F12-4BBB-A7D4-09A74C55728D}"/>
              </a:ext>
            </a:extLst>
          </p:cNvPr>
          <p:cNvSpPr txBox="1"/>
          <p:nvPr/>
        </p:nvSpPr>
        <p:spPr>
          <a:xfrm>
            <a:off x="6630227" y="3945001"/>
            <a:ext cx="1750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check if rest server</a:t>
            </a:r>
          </a:p>
          <a:p>
            <a:pPr algn="ctr"/>
            <a:r>
              <a:rPr lang="en-GB" sz="1600" dirty="0"/>
              <a:t>working again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6D6C05-17EB-4EB5-9DB3-C2C169D99D48}"/>
              </a:ext>
            </a:extLst>
          </p:cNvPr>
          <p:cNvSpPr txBox="1"/>
          <p:nvPr/>
        </p:nvSpPr>
        <p:spPr>
          <a:xfrm>
            <a:off x="5397785" y="5164737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If success close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C53C5D0-90C8-4A61-9580-980BE8D54D32}"/>
              </a:ext>
            </a:extLst>
          </p:cNvPr>
          <p:cNvSpPr txBox="1"/>
          <p:nvPr/>
        </p:nvSpPr>
        <p:spPr>
          <a:xfrm>
            <a:off x="6734291" y="4614303"/>
            <a:ext cx="1524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If fails stay open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EB82CDC-507E-4DC5-9E75-17A34EF83D9A}"/>
              </a:ext>
            </a:extLst>
          </p:cNvPr>
          <p:cNvSpPr/>
          <p:nvPr/>
        </p:nvSpPr>
        <p:spPr>
          <a:xfrm>
            <a:off x="2144504" y="3009208"/>
            <a:ext cx="7852096" cy="302841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How a circuit breaker works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03D53F81-849B-4780-9204-CE86C1969F10}"/>
              </a:ext>
            </a:extLst>
          </p:cNvPr>
          <p:cNvCxnSpPr>
            <a:cxnSpLocks/>
          </p:cNvCxnSpPr>
          <p:nvPr/>
        </p:nvCxnSpPr>
        <p:spPr>
          <a:xfrm flipH="1">
            <a:off x="2144504" y="1318713"/>
            <a:ext cx="1779152" cy="1672322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ED2854A-0DFC-44BF-AA13-F62C6061127A}"/>
              </a:ext>
            </a:extLst>
          </p:cNvPr>
          <p:cNvCxnSpPr>
            <a:cxnSpLocks/>
          </p:cNvCxnSpPr>
          <p:nvPr/>
        </p:nvCxnSpPr>
        <p:spPr>
          <a:xfrm>
            <a:off x="4646894" y="1200101"/>
            <a:ext cx="5349706" cy="1801448"/>
          </a:xfrm>
          <a:prstGeom prst="lin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61DA77-82D9-4C9B-A406-646A805AE3E4}"/>
              </a:ext>
            </a:extLst>
          </p:cNvPr>
          <p:cNvSpPr/>
          <p:nvPr/>
        </p:nvSpPr>
        <p:spPr>
          <a:xfrm>
            <a:off x="8482655" y="348299"/>
            <a:ext cx="3027890" cy="10772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/>
              <a:t>Circuit breakers maximise uptime if a service fails through fallback methods and fast failure – at least you are not sat waiting !</a:t>
            </a:r>
          </a:p>
        </p:txBody>
      </p:sp>
    </p:spTree>
    <p:extLst>
      <p:ext uri="{BB962C8B-B14F-4D97-AF65-F5344CB8AC3E}">
        <p14:creationId xmlns:p14="http://schemas.microsoft.com/office/powerpoint/2010/main" val="421410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What we will build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Circuit breaker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3FA234-9E0A-437D-B011-B638574E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15" y="393105"/>
            <a:ext cx="9728620" cy="52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623B5B-AF0E-4AA0-B0FB-9262D5B5C028}"/>
              </a:ext>
            </a:extLst>
          </p:cNvPr>
          <p:cNvSpPr txBox="1"/>
          <p:nvPr/>
        </p:nvSpPr>
        <p:spPr>
          <a:xfrm>
            <a:off x="77057" y="121920"/>
            <a:ext cx="17778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Intros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What we will build 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Live example</a:t>
            </a:r>
          </a:p>
          <a:p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b="1" dirty="0">
                <a:solidFill>
                  <a:schemeClr val="bg1"/>
                </a:solidFill>
              </a:rPr>
              <a:t>Circuit breaker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2AAFBD-FF33-45C7-91BE-0BC0289E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18" y="358922"/>
            <a:ext cx="9444637" cy="51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3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9215</TotalTime>
  <Words>320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Goudy Stout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Ackroyd</dc:creator>
  <cp:lastModifiedBy>Richard Ackroyd</cp:lastModifiedBy>
  <cp:revision>24</cp:revision>
  <dcterms:created xsi:type="dcterms:W3CDTF">2019-11-04T15:06:31Z</dcterms:created>
  <dcterms:modified xsi:type="dcterms:W3CDTF">2019-11-12T20:11:32Z</dcterms:modified>
</cp:coreProperties>
</file>