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6"/>
  </p:notesMasterIdLst>
  <p:sldIdLst>
    <p:sldId id="256" r:id="rId2"/>
    <p:sldId id="257" r:id="rId3"/>
    <p:sldId id="270" r:id="rId4"/>
    <p:sldId id="265" r:id="rId5"/>
    <p:sldId id="271" r:id="rId6"/>
    <p:sldId id="266" r:id="rId7"/>
    <p:sldId id="267" r:id="rId8"/>
    <p:sldId id="258" r:id="rId9"/>
    <p:sldId id="261" r:id="rId10"/>
    <p:sldId id="262" r:id="rId11"/>
    <p:sldId id="264" r:id="rId12"/>
    <p:sldId id="259" r:id="rId13"/>
    <p:sldId id="263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564C-2453-4922-AC8C-227DDAF77A9C}" type="datetimeFigureOut">
              <a:rPr lang="en-AU" smtClean="0"/>
              <a:t>23/06/2017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8B8A6-72BA-41A7-B1A9-0714C2E965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0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 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826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82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098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122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137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11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91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8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36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10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69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89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8B8A6-72BA-41A7-B1A9-0714C2E9658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01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23,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8000" dirty="0"/>
              <a:t>Azure </a:t>
            </a:r>
            <a:r>
              <a:rPr lang="en-AU" sz="8000" dirty="0" err="1"/>
              <a:t>Serverless</a:t>
            </a:r>
            <a:br>
              <a:rPr lang="en-AU" sz="8000" dirty="0"/>
            </a:br>
            <a:r>
              <a:rPr lang="en-AU" sz="8000" dirty="0" err="1"/>
              <a:t>MineReader</a:t>
            </a: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Richard Greene and Jack Pearson</a:t>
            </a:r>
          </a:p>
        </p:txBody>
      </p:sp>
    </p:spTree>
    <p:extLst>
      <p:ext uri="{BB962C8B-B14F-4D97-AF65-F5344CB8AC3E}">
        <p14:creationId xmlns:p14="http://schemas.microsoft.com/office/powerpoint/2010/main" val="415496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56669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9312" y="1000236"/>
            <a:ext cx="6350216" cy="3985236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58252" y="2722240"/>
            <a:ext cx="1018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Process</a:t>
            </a:r>
          </a:p>
          <a:p>
            <a:r>
              <a:rPr lang="en-AU" dirty="0"/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0480" y="4995809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93826" y="1150222"/>
            <a:ext cx="6051382" cy="3741581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0478" y="4811143"/>
            <a:ext cx="42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7504" y="1000236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 rot="19652434">
            <a:off x="2926126" y="2893518"/>
            <a:ext cx="208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What we expected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0986" y="3143938"/>
            <a:ext cx="6140848" cy="1782197"/>
            <a:chOff x="1680986" y="3143938"/>
            <a:chExt cx="6140848" cy="1782197"/>
          </a:xfrm>
        </p:grpSpPr>
        <p:sp>
          <p:nvSpPr>
            <p:cNvPr id="13" name="Freeform 12"/>
            <p:cNvSpPr/>
            <p:nvPr/>
          </p:nvSpPr>
          <p:spPr>
            <a:xfrm>
              <a:off x="1680986" y="3143938"/>
              <a:ext cx="6140848" cy="1782197"/>
            </a:xfrm>
            <a:custGeom>
              <a:avLst/>
              <a:gdLst>
                <a:gd name="connsiteX0" fmla="*/ 0 w 6140848"/>
                <a:gd name="connsiteY0" fmla="*/ 1779274 h 1782197"/>
                <a:gd name="connsiteX1" fmla="*/ 2428024 w 6140848"/>
                <a:gd name="connsiteY1" fmla="*/ 1729465 h 1782197"/>
                <a:gd name="connsiteX2" fmla="*/ 4519860 w 6140848"/>
                <a:gd name="connsiteY2" fmla="*/ 1418163 h 1782197"/>
                <a:gd name="connsiteX3" fmla="*/ 5926868 w 6140848"/>
                <a:gd name="connsiteY3" fmla="*/ 683488 h 1782197"/>
                <a:gd name="connsiteX4" fmla="*/ 6126091 w 6140848"/>
                <a:gd name="connsiteY4" fmla="*/ 60882 h 1782197"/>
                <a:gd name="connsiteX5" fmla="*/ 6126091 w 6140848"/>
                <a:gd name="connsiteY5" fmla="*/ 23526 h 178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0848" h="1782197">
                  <a:moveTo>
                    <a:pt x="0" y="1779274"/>
                  </a:moveTo>
                  <a:cubicBezTo>
                    <a:pt x="837357" y="1784462"/>
                    <a:pt x="1674714" y="1789650"/>
                    <a:pt x="2428024" y="1729465"/>
                  </a:cubicBezTo>
                  <a:cubicBezTo>
                    <a:pt x="3181334" y="1669280"/>
                    <a:pt x="3936719" y="1592492"/>
                    <a:pt x="4519860" y="1418163"/>
                  </a:cubicBezTo>
                  <a:cubicBezTo>
                    <a:pt x="5103001" y="1243834"/>
                    <a:pt x="5659163" y="909701"/>
                    <a:pt x="5926868" y="683488"/>
                  </a:cubicBezTo>
                  <a:cubicBezTo>
                    <a:pt x="6194573" y="457274"/>
                    <a:pt x="6092887" y="170876"/>
                    <a:pt x="6126091" y="60882"/>
                  </a:cubicBezTo>
                  <a:cubicBezTo>
                    <a:pt x="6159295" y="-49112"/>
                    <a:pt x="6126091" y="23526"/>
                    <a:pt x="6126091" y="23526"/>
                  </a:cubicBezTo>
                </a:path>
              </a:pathLst>
            </a:custGeom>
            <a:ln w="5715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7521" y="3918498"/>
              <a:ext cx="231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What we actually got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67504" y="5193324"/>
            <a:ext cx="56733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But why?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Function start was heuristic based on queue length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Start up time was slow; no low level start-up control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Long process times were not a good fit!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6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minor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AU" dirty="0"/>
              <a:t>“Ghosting” of external DLLs</a:t>
            </a:r>
          </a:p>
          <a:p>
            <a:pPr marL="800100" lvl="1" indent="-342900">
              <a:buFont typeface="Arial"/>
              <a:buChar char="•"/>
            </a:pPr>
            <a:r>
              <a:rPr lang="en-AU" dirty="0"/>
              <a:t>Issues with continuous deployment</a:t>
            </a:r>
          </a:p>
          <a:p>
            <a:pPr marL="800100" lvl="1" indent="-342900">
              <a:buFont typeface="Arial"/>
              <a:buChar char="•"/>
            </a:pPr>
            <a:r>
              <a:rPr lang="en-AU" dirty="0"/>
              <a:t>Possibility of issues with in-flight execution</a:t>
            </a:r>
          </a:p>
          <a:p>
            <a:pPr marL="342900" indent="-342900">
              <a:buFont typeface="Arial"/>
              <a:buChar char="•"/>
            </a:pPr>
            <a:r>
              <a:rPr lang="en-AU" dirty="0"/>
              <a:t>Deleting functions was often difficult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757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540980" y="895056"/>
            <a:ext cx="5167220" cy="3502226"/>
            <a:chOff x="3540981" y="983717"/>
            <a:chExt cx="5167220" cy="3502226"/>
          </a:xfrm>
        </p:grpSpPr>
        <p:pic>
          <p:nvPicPr>
            <p:cNvPr id="37" name="Picture 36" descr="Screen Shot 2017-06-06 at 8.22.50 pm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981" y="983717"/>
              <a:ext cx="5167220" cy="3502226"/>
            </a:xfrm>
            <a:prstGeom prst="rect">
              <a:avLst/>
            </a:prstGeom>
          </p:spPr>
        </p:pic>
        <p:pic>
          <p:nvPicPr>
            <p:cNvPr id="39" name="Picture 38" descr="Screen Shot 2017-06-06 at 8.29.41 pm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862" y="2763679"/>
              <a:ext cx="1003300" cy="8636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704360" y="3562084"/>
              <a:ext cx="877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Queue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82674" y="1501741"/>
              <a:ext cx="1454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Azure Batch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37722" y="2165150"/>
              <a:ext cx="157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Pull Message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116478"/>
          </a:xfrm>
        </p:spPr>
        <p:txBody>
          <a:bodyPr/>
          <a:lstStyle/>
          <a:p>
            <a:r>
              <a:rPr lang="en-AU" dirty="0"/>
              <a:t>Round Three –</a:t>
            </a:r>
            <a:br>
              <a:rPr lang="en-AU" dirty="0"/>
            </a:br>
            <a:r>
              <a:rPr lang="en-AU" sz="2400" dirty="0"/>
              <a:t>Scaling With Batch</a:t>
            </a:r>
            <a:endParaRPr lang="en-AU" dirty="0"/>
          </a:p>
        </p:txBody>
      </p:sp>
      <p:pic>
        <p:nvPicPr>
          <p:cNvPr id="4" name="Picture 3" descr="Screen Shot 2017-06-06 at 8.31.10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77511"/>
            <a:ext cx="1158172" cy="883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451" y="5173506"/>
            <a:ext cx="2237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C# Development</a:t>
            </a:r>
          </a:p>
          <a:p>
            <a:r>
              <a:rPr lang="en-AU" dirty="0"/>
              <a:t>- Function</a:t>
            </a:r>
          </a:p>
          <a:p>
            <a:r>
              <a:rPr lang="en-AU" dirty="0"/>
              <a:t>- Calculation Library</a:t>
            </a:r>
          </a:p>
          <a:p>
            <a:r>
              <a:rPr lang="en-AU" dirty="0"/>
              <a:t>- Server Code</a:t>
            </a:r>
          </a:p>
        </p:txBody>
      </p:sp>
      <p:pic>
        <p:nvPicPr>
          <p:cNvPr id="6" name="Picture 5" descr="Screen Shot 2017-06-06 at 8.31.10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35" y="4601474"/>
            <a:ext cx="848414" cy="647474"/>
          </a:xfrm>
          <a:prstGeom prst="rect">
            <a:avLst/>
          </a:prstGeom>
        </p:spPr>
      </p:pic>
      <p:pic>
        <p:nvPicPr>
          <p:cNvPr id="7" name="Picture 6" descr="Screen Shot 2017-06-06 at 8.37.15 p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2" y="3936009"/>
            <a:ext cx="975349" cy="1613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5812" y="5517349"/>
            <a:ext cx="2583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Main Internal Multicore</a:t>
            </a:r>
          </a:p>
          <a:p>
            <a:pPr algn="ctr"/>
            <a:r>
              <a:rPr lang="en-AU" dirty="0"/>
              <a:t>Server + Database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72143" y="1717660"/>
            <a:ext cx="4333804" cy="2545422"/>
            <a:chOff x="572143" y="1717660"/>
            <a:chExt cx="4333804" cy="2545422"/>
          </a:xfrm>
        </p:grpSpPr>
        <p:pic>
          <p:nvPicPr>
            <p:cNvPr id="10" name="Picture 9" descr="Screen Shot 2017-06-06 at 8.32.56 pm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817" y="1717660"/>
              <a:ext cx="2272078" cy="732928"/>
            </a:xfrm>
            <a:prstGeom prst="rect">
              <a:avLst/>
            </a:prstGeom>
          </p:spPr>
        </p:pic>
        <p:pic>
          <p:nvPicPr>
            <p:cNvPr id="11" name="Picture 10" descr="Screen Shot 2017-06-06 at 8.32.30 pm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43" y="2917104"/>
              <a:ext cx="2304132" cy="535845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 rot="17360870">
              <a:off x="1025160" y="3655000"/>
              <a:ext cx="822960" cy="393204"/>
            </a:xfrm>
            <a:prstGeom prst="rightArrow">
              <a:avLst>
                <a:gd name="adj1" fmla="val 50000"/>
                <a:gd name="adj2" fmla="val 43948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3" name="Right Arrow 12"/>
            <p:cNvSpPr/>
            <p:nvPr/>
          </p:nvSpPr>
          <p:spPr>
            <a:xfrm rot="17360870">
              <a:off x="1725260" y="2531116"/>
              <a:ext cx="422154" cy="354804"/>
            </a:xfrm>
            <a:prstGeom prst="rightArrow">
              <a:avLst>
                <a:gd name="adj1" fmla="val 50000"/>
                <a:gd name="adj2" fmla="val 43948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540980" y="1879574"/>
              <a:ext cx="1364967" cy="330412"/>
            </a:xfrm>
            <a:prstGeom prst="rightArrow">
              <a:avLst>
                <a:gd name="adj1" fmla="val 50000"/>
                <a:gd name="adj2" fmla="val 43948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5" name="Right Arrow 14"/>
            <p:cNvSpPr/>
            <p:nvPr/>
          </p:nvSpPr>
          <p:spPr>
            <a:xfrm rot="3827960">
              <a:off x="2447027" y="2907369"/>
              <a:ext cx="1793908" cy="384655"/>
            </a:xfrm>
            <a:prstGeom prst="rightArrow">
              <a:avLst>
                <a:gd name="adj1" fmla="val 50000"/>
                <a:gd name="adj2" fmla="val 43948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pic>
        <p:nvPicPr>
          <p:cNvPr id="16" name="Picture 15" descr="Screen Shot 2017-06-06 at 8.31.19 pm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51" y="5485688"/>
            <a:ext cx="909549" cy="888148"/>
          </a:xfrm>
          <a:prstGeom prst="rect">
            <a:avLst/>
          </a:prstGeom>
        </p:spPr>
      </p:pic>
      <p:pic>
        <p:nvPicPr>
          <p:cNvPr id="17" name="Picture 16" descr="Screen Shot 2017-06-06 at 8.43.57 pm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58" y="4547958"/>
            <a:ext cx="893428" cy="93773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 flipV="1">
            <a:off x="4486071" y="4547958"/>
            <a:ext cx="2352831" cy="26242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60548" y="441539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Request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86071" y="5026423"/>
            <a:ext cx="2495572" cy="490926"/>
            <a:chOff x="5039535" y="5026423"/>
            <a:chExt cx="1942108" cy="49092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5039535" y="5026423"/>
              <a:ext cx="1942108" cy="13495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64853" y="5148017"/>
              <a:ext cx="1092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Final Result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98567" y="3452949"/>
            <a:ext cx="2075534" cy="852030"/>
            <a:chOff x="4598567" y="3452949"/>
            <a:chExt cx="1379776" cy="852030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4598567" y="3720028"/>
              <a:ext cx="1379776" cy="584951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98337" y="3452949"/>
              <a:ext cx="9800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dirty="0"/>
                <a:t>High </a:t>
              </a:r>
            </a:p>
            <a:p>
              <a:pPr algn="r"/>
              <a:r>
                <a:rPr lang="en-AU" dirty="0"/>
                <a:t>Volume</a:t>
              </a:r>
            </a:p>
          </p:txBody>
        </p:sp>
      </p:grpSp>
      <p:pic>
        <p:nvPicPr>
          <p:cNvPr id="42" name="Picture 41" descr="Screen Shot 2017-06-06 at 9.22.38 pm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35" y="1732800"/>
            <a:ext cx="1356089" cy="127168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2" idx="3"/>
          </p:cNvCxnSpPr>
          <p:nvPr/>
        </p:nvCxnSpPr>
        <p:spPr>
          <a:xfrm>
            <a:off x="6395624" y="2368643"/>
            <a:ext cx="913934" cy="334025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437242" y="3276855"/>
            <a:ext cx="1326542" cy="878547"/>
            <a:chOff x="4173700" y="2646169"/>
            <a:chExt cx="1131326" cy="1433034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4228450" y="2646169"/>
              <a:ext cx="642368" cy="1433034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73700" y="2960827"/>
              <a:ext cx="1131326" cy="575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Sub-Result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80318" y="2814831"/>
            <a:ext cx="976789" cy="690624"/>
            <a:chOff x="3923650" y="4721623"/>
            <a:chExt cx="976789" cy="690624"/>
          </a:xfrm>
        </p:grpSpPr>
        <p:sp>
          <p:nvSpPr>
            <p:cNvPr id="56" name="Hexagon 55"/>
            <p:cNvSpPr/>
            <p:nvPr/>
          </p:nvSpPr>
          <p:spPr>
            <a:xfrm>
              <a:off x="3923650" y="4721623"/>
              <a:ext cx="674917" cy="385824"/>
            </a:xfrm>
            <a:prstGeom prst="hexag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7" name="Hexagon 56"/>
            <p:cNvSpPr/>
            <p:nvPr/>
          </p:nvSpPr>
          <p:spPr>
            <a:xfrm>
              <a:off x="4076050" y="4874023"/>
              <a:ext cx="667001" cy="385824"/>
            </a:xfrm>
            <a:prstGeom prst="hexag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58" name="Hexagon 57"/>
            <p:cNvSpPr/>
            <p:nvPr/>
          </p:nvSpPr>
          <p:spPr>
            <a:xfrm>
              <a:off x="4228450" y="5026423"/>
              <a:ext cx="671989" cy="385824"/>
            </a:xfrm>
            <a:prstGeom prst="hexag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AU" sz="1000" dirty="0"/>
                <a:t>4 min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62688" y="1387998"/>
            <a:ext cx="6934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>
                <a:solidFill>
                  <a:schemeClr val="tx2"/>
                </a:solidFill>
                <a:latin typeface="Abadi MT Condensed Extra Bold"/>
              </a:rPr>
              <a:t>Zip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825510" y="2290894"/>
            <a:ext cx="1057163" cy="1808386"/>
            <a:chOff x="3825510" y="2290894"/>
            <a:chExt cx="1057163" cy="1808386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4140200" y="2368644"/>
              <a:ext cx="742473" cy="173063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25510" y="2290894"/>
              <a:ext cx="105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dirty="0"/>
                <a:t>Start the </a:t>
              </a:r>
            </a:p>
            <a:p>
              <a:pPr algn="r"/>
              <a:r>
                <a:rPr lang="en-AU" dirty="0"/>
                <a:t>pool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56669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9312" y="1000236"/>
            <a:ext cx="6350216" cy="3985236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16625" y="2075909"/>
            <a:ext cx="1018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Process</a:t>
            </a:r>
          </a:p>
          <a:p>
            <a:r>
              <a:rPr lang="en-AU" dirty="0"/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0480" y="4995809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93826" y="1150222"/>
            <a:ext cx="6051382" cy="3741581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0478" y="4811143"/>
            <a:ext cx="42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7504" y="1000236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100</a:t>
            </a:r>
          </a:p>
        </p:txBody>
      </p:sp>
      <p:sp>
        <p:nvSpPr>
          <p:cNvPr id="15" name="TextBox 14"/>
          <p:cNvSpPr txBox="1"/>
          <p:nvPr/>
        </p:nvSpPr>
        <p:spPr>
          <a:xfrm rot="19652434">
            <a:off x="2926126" y="2893518"/>
            <a:ext cx="208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What we expected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7844" y="2363225"/>
            <a:ext cx="108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What we </a:t>
            </a:r>
          </a:p>
          <a:p>
            <a:pPr algn="ctr"/>
            <a:r>
              <a:rPr lang="en-AU" dirty="0"/>
              <a:t>got!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7504" y="5193324"/>
            <a:ext cx="698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AU" dirty="0"/>
              <a:t>Batch allowed for dependable number of nodes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Allowed for pre-built pools (high, med, low)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Central server could determine the requirements and shut down.</a:t>
            </a:r>
          </a:p>
        </p:txBody>
      </p:sp>
      <p:sp>
        <p:nvSpPr>
          <p:cNvPr id="3" name="Freeform 2"/>
          <p:cNvSpPr/>
          <p:nvPr/>
        </p:nvSpPr>
        <p:spPr>
          <a:xfrm>
            <a:off x="1437305" y="1104681"/>
            <a:ext cx="6405566" cy="3854402"/>
          </a:xfrm>
          <a:custGeom>
            <a:avLst/>
            <a:gdLst>
              <a:gd name="connsiteX0" fmla="*/ 0 w 6199285"/>
              <a:gd name="connsiteY0" fmla="*/ 3838807 h 3854402"/>
              <a:gd name="connsiteX1" fmla="*/ 448251 w 6199285"/>
              <a:gd name="connsiteY1" fmla="*/ 3801451 h 3854402"/>
              <a:gd name="connsiteX2" fmla="*/ 1257592 w 6199285"/>
              <a:gd name="connsiteY2" fmla="*/ 3402983 h 3854402"/>
              <a:gd name="connsiteX3" fmla="*/ 4519860 w 6199285"/>
              <a:gd name="connsiteY3" fmla="*/ 1311028 h 3854402"/>
              <a:gd name="connsiteX4" fmla="*/ 6014029 w 6199285"/>
              <a:gd name="connsiteY4" fmla="*/ 177886 h 3854402"/>
              <a:gd name="connsiteX5" fmla="*/ 6175897 w 6199285"/>
              <a:gd name="connsiteY5" fmla="*/ 3557 h 38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9285" h="3854402">
                <a:moveTo>
                  <a:pt x="0" y="3838807"/>
                </a:moveTo>
                <a:cubicBezTo>
                  <a:pt x="119326" y="3856447"/>
                  <a:pt x="238652" y="3874088"/>
                  <a:pt x="448251" y="3801451"/>
                </a:cubicBezTo>
                <a:cubicBezTo>
                  <a:pt x="657850" y="3728814"/>
                  <a:pt x="578991" y="3818053"/>
                  <a:pt x="1257592" y="3402983"/>
                </a:cubicBezTo>
                <a:cubicBezTo>
                  <a:pt x="1936194" y="2987912"/>
                  <a:pt x="3727121" y="1848544"/>
                  <a:pt x="4519860" y="1311028"/>
                </a:cubicBezTo>
                <a:cubicBezTo>
                  <a:pt x="5312599" y="773512"/>
                  <a:pt x="5738023" y="395798"/>
                  <a:pt x="6014029" y="177886"/>
                </a:cubicBezTo>
                <a:cubicBezTo>
                  <a:pt x="6290035" y="-40026"/>
                  <a:pt x="6175897" y="3557"/>
                  <a:pt x="6175897" y="3557"/>
                </a:cubicBezTo>
              </a:path>
            </a:pathLst>
          </a:custGeom>
          <a:ln w="635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86905" y="6045812"/>
            <a:ext cx="5791200" cy="485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/>
              <a:t>Not really </a:t>
            </a:r>
            <a:r>
              <a:rPr lang="en-AU" sz="2400" dirty="0" err="1"/>
              <a:t>Serverless</a:t>
            </a:r>
            <a:r>
              <a:rPr lang="en-AU" sz="2400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15375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AU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AU" dirty="0"/>
              <a:t>Know your processing requirements</a:t>
            </a:r>
          </a:p>
          <a:p>
            <a:pPr marL="342900" indent="-342900">
              <a:buFont typeface="Arial"/>
              <a:buChar char="•"/>
            </a:pPr>
            <a:r>
              <a:rPr lang="en-AU" dirty="0"/>
              <a:t>Break your processing into immutable packages</a:t>
            </a:r>
          </a:p>
          <a:p>
            <a:pPr marL="342900" indent="-342900">
              <a:buFont typeface="Arial"/>
              <a:buChar char="•"/>
            </a:pPr>
            <a:r>
              <a:rPr lang="en-AU" dirty="0"/>
              <a:t>Queues are ideal for this type of processing</a:t>
            </a:r>
          </a:p>
          <a:p>
            <a:pPr marL="342900" indent="-342900">
              <a:buFont typeface="Arial"/>
              <a:buChar char="•"/>
            </a:pPr>
            <a:r>
              <a:rPr lang="en-AU" dirty="0"/>
              <a:t>Support is limited </a:t>
            </a:r>
          </a:p>
          <a:p>
            <a:pPr marL="342900" indent="-342900">
              <a:buFont typeface="Arial"/>
              <a:buChar char="•"/>
            </a:pPr>
            <a:r>
              <a:rPr lang="en-AU" dirty="0"/>
              <a:t>Azure is a lot better now than it was, it advances FAST!</a:t>
            </a:r>
          </a:p>
          <a:p>
            <a:pPr marL="342900" indent="-342900">
              <a:buFont typeface="Arial"/>
              <a:buChar char="•"/>
            </a:pPr>
            <a:r>
              <a:rPr lang="en-AU" dirty="0"/>
              <a:t>Locking on DLLs and non-ghosting of libraries</a:t>
            </a:r>
          </a:p>
          <a:p>
            <a:pPr marL="342900" indent="-342900">
              <a:buFont typeface="Arial"/>
              <a:buChar char="•"/>
            </a:pP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6760" y="4812507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300191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16432" cy="625880"/>
          </a:xfrm>
        </p:spPr>
        <p:txBody>
          <a:bodyPr>
            <a:normAutofit/>
          </a:bodyPr>
          <a:lstStyle/>
          <a:p>
            <a:r>
              <a:rPr lang="en-AU" sz="2700" dirty="0"/>
              <a:t>“Improve Strategic Decision Making”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058"/>
            <a:ext cx="7620000" cy="4931106"/>
          </a:xfrm>
        </p:spPr>
        <p:txBody>
          <a:bodyPr>
            <a:normAutofit/>
          </a:bodyPr>
          <a:lstStyle/>
          <a:p>
            <a:r>
              <a:rPr lang="en-AU" dirty="0"/>
              <a:t>Large Capital Projects</a:t>
            </a:r>
          </a:p>
          <a:p>
            <a:pPr lvl="1"/>
            <a:r>
              <a:rPr lang="en-AU" dirty="0"/>
              <a:t>	e.g. mining, energy, infrastructure </a:t>
            </a:r>
          </a:p>
          <a:p>
            <a:endParaRPr lang="en-AU" dirty="0"/>
          </a:p>
          <a:p>
            <a:r>
              <a:rPr lang="en-AU" dirty="0"/>
              <a:t>Opportunity, Value &amp; Risk (&amp; uncertainty)</a:t>
            </a:r>
          </a:p>
          <a:p>
            <a:pPr lvl="2"/>
            <a:r>
              <a:rPr lang="en-AU" dirty="0"/>
              <a:t>Scenario Analysis,</a:t>
            </a:r>
          </a:p>
          <a:p>
            <a:pPr lvl="2"/>
            <a:r>
              <a:rPr lang="en-AU" dirty="0"/>
              <a:t>Portfolio Analysis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Disrupt Existing </a:t>
            </a:r>
            <a:r>
              <a:rPr lang="en-AU" dirty="0" err="1"/>
              <a:t>Eval</a:t>
            </a:r>
            <a:r>
              <a:rPr lang="en-AU" dirty="0"/>
              <a:t> methods: </a:t>
            </a:r>
          </a:p>
          <a:p>
            <a:pPr lvl="1"/>
            <a:r>
              <a:rPr lang="en-AU" dirty="0"/>
              <a:t>Siloed</a:t>
            </a:r>
          </a:p>
          <a:p>
            <a:pPr lvl="1"/>
            <a:r>
              <a:rPr lang="en-AU" dirty="0"/>
              <a:t>Static</a:t>
            </a:r>
          </a:p>
          <a:p>
            <a:pPr lvl="1"/>
            <a:r>
              <a:rPr lang="en-AU" dirty="0"/>
              <a:t>Non-iterative</a:t>
            </a:r>
          </a:p>
          <a:p>
            <a:pPr lvl="1"/>
            <a:r>
              <a:rPr lang="en-AU" dirty="0"/>
              <a:t>Single dimensional</a:t>
            </a:r>
          </a:p>
        </p:txBody>
      </p:sp>
    </p:spTree>
    <p:extLst>
      <p:ext uri="{BB962C8B-B14F-4D97-AF65-F5344CB8AC3E}">
        <p14:creationId xmlns:p14="http://schemas.microsoft.com/office/powerpoint/2010/main" val="165831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B484-BA6E-4BE4-806D-6735BB42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25468"/>
          </a:xfrm>
        </p:spPr>
        <p:txBody>
          <a:bodyPr/>
          <a:lstStyle/>
          <a:p>
            <a:r>
              <a:rPr lang="en-AU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833-8609-4973-BDC9-07A68368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7362"/>
            <a:ext cx="7620000" cy="5323438"/>
          </a:xfrm>
        </p:spPr>
        <p:txBody>
          <a:bodyPr/>
          <a:lstStyle/>
          <a:p>
            <a:r>
              <a:rPr lang="en-AU" dirty="0"/>
              <a:t>Integrated. Continuous. Dynamic.</a:t>
            </a:r>
            <a:br>
              <a:rPr lang="en-AU" dirty="0"/>
            </a:br>
            <a:endParaRPr lang="en-AU" dirty="0"/>
          </a:p>
          <a:p>
            <a:r>
              <a:rPr lang="en-AU" dirty="0"/>
              <a:t>Multi-Dim. Value Chain Modelling :</a:t>
            </a:r>
          </a:p>
          <a:p>
            <a:pPr lvl="1"/>
            <a:r>
              <a:rPr lang="en-AU" i="1" dirty="0"/>
              <a:t>Serialise</a:t>
            </a:r>
            <a:r>
              <a:rPr lang="en-AU" dirty="0"/>
              <a:t> resource data through VCM:</a:t>
            </a:r>
          </a:p>
          <a:p>
            <a:pPr lvl="1"/>
            <a:r>
              <a:rPr lang="en-AU" dirty="0"/>
              <a:t>Process Model</a:t>
            </a:r>
          </a:p>
          <a:p>
            <a:pPr lvl="2"/>
            <a:r>
              <a:rPr lang="en-AU" dirty="0"/>
              <a:t>Directed graph (nodes and flows)</a:t>
            </a:r>
          </a:p>
          <a:p>
            <a:pPr lvl="2"/>
            <a:r>
              <a:rPr lang="en-AU" dirty="0"/>
              <a:t>Configurable expressions, accumulators</a:t>
            </a:r>
            <a:br>
              <a:rPr lang="en-AU" dirty="0"/>
            </a:br>
            <a:endParaRPr lang="en-AU" dirty="0"/>
          </a:p>
          <a:p>
            <a:pPr lvl="1"/>
            <a:r>
              <a:rPr lang="en-AU" dirty="0"/>
              <a:t>Financial Model : </a:t>
            </a:r>
          </a:p>
          <a:p>
            <a:pPr lvl="2"/>
            <a:r>
              <a:rPr lang="en-AU" dirty="0" err="1"/>
              <a:t>dbl</a:t>
            </a:r>
            <a:r>
              <a:rPr lang="en-AU" dirty="0"/>
              <a:t>-entry accounting simulation</a:t>
            </a:r>
            <a:br>
              <a:rPr lang="en-AU" dirty="0"/>
            </a:br>
            <a:endParaRPr lang="en-AU" dirty="0"/>
          </a:p>
          <a:p>
            <a:pPr lvl="1"/>
            <a:r>
              <a:rPr lang="en-AU" dirty="0"/>
              <a:t>Insights</a:t>
            </a:r>
          </a:p>
          <a:p>
            <a:pPr lvl="2"/>
            <a:r>
              <a:rPr lang="en-AU" dirty="0"/>
              <a:t>Investment, financing, strategic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20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1">
            <a:extLst>
              <a:ext uri="{FF2B5EF4-FFF2-40B4-BE49-F238E27FC236}">
                <a16:creationId xmlns:a16="http://schemas.microsoft.com/office/drawing/2014/main" id="{2A9D077D-DCF8-4A09-859F-FF52658137DD}"/>
              </a:ext>
            </a:extLst>
          </p:cNvPr>
          <p:cNvSpPr/>
          <p:nvPr/>
        </p:nvSpPr>
        <p:spPr>
          <a:xfrm>
            <a:off x="7887868" y="2379150"/>
            <a:ext cx="938910" cy="2196590"/>
          </a:xfrm>
          <a:prstGeom prst="roundRect">
            <a:avLst>
              <a:gd name="adj" fmla="val 1000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ounded Rectangle 41">
            <a:extLst>
              <a:ext uri="{FF2B5EF4-FFF2-40B4-BE49-F238E27FC236}">
                <a16:creationId xmlns:a16="http://schemas.microsoft.com/office/drawing/2014/main" id="{441F7AA7-22FA-4232-AC77-3DD40EAE7D4C}"/>
              </a:ext>
            </a:extLst>
          </p:cNvPr>
          <p:cNvSpPr/>
          <p:nvPr/>
        </p:nvSpPr>
        <p:spPr>
          <a:xfrm>
            <a:off x="7767849" y="2436307"/>
            <a:ext cx="938910" cy="2196590"/>
          </a:xfrm>
          <a:prstGeom prst="roundRect">
            <a:avLst>
              <a:gd name="adj" fmla="val 1000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251EB5-244A-46AB-B556-C2BC339BD862}"/>
              </a:ext>
            </a:extLst>
          </p:cNvPr>
          <p:cNvGrpSpPr/>
          <p:nvPr/>
        </p:nvGrpSpPr>
        <p:grpSpPr>
          <a:xfrm>
            <a:off x="1604176" y="2221307"/>
            <a:ext cx="5760640" cy="2840159"/>
            <a:chOff x="0" y="561379"/>
            <a:chExt cx="9144000" cy="1014412"/>
          </a:xfrm>
        </p:grpSpPr>
        <p:sp>
          <p:nvSpPr>
            <p:cNvPr id="7" name="Rounded Rectangle 27">
              <a:extLst>
                <a:ext uri="{FF2B5EF4-FFF2-40B4-BE49-F238E27FC236}">
                  <a16:creationId xmlns:a16="http://schemas.microsoft.com/office/drawing/2014/main" id="{5AD2228E-C2CB-4731-AFFE-21B01A599CD7}"/>
                </a:ext>
              </a:extLst>
            </p:cNvPr>
            <p:cNvSpPr/>
            <p:nvPr/>
          </p:nvSpPr>
          <p:spPr>
            <a:xfrm>
              <a:off x="0" y="561379"/>
              <a:ext cx="9144000" cy="101441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04C5F822-696A-4400-BA84-A3A7BF7B8A21}"/>
                </a:ext>
              </a:extLst>
            </p:cNvPr>
            <p:cNvSpPr txBox="1"/>
            <p:nvPr/>
          </p:nvSpPr>
          <p:spPr>
            <a:xfrm>
              <a:off x="0" y="561379"/>
              <a:ext cx="2743200" cy="1014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C-Level</a:t>
              </a:r>
            </a:p>
          </p:txBody>
        </p:sp>
      </p:grp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1797CB2A-A6EA-4A65-BD11-ED147849424F}"/>
              </a:ext>
            </a:extLst>
          </p:cNvPr>
          <p:cNvSpPr/>
          <p:nvPr/>
        </p:nvSpPr>
        <p:spPr>
          <a:xfrm>
            <a:off x="1858283" y="4782275"/>
            <a:ext cx="5213495" cy="627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E4265174-624F-4E5B-9DEE-621A8493474F}"/>
              </a:ext>
            </a:extLst>
          </p:cNvPr>
          <p:cNvSpPr/>
          <p:nvPr/>
        </p:nvSpPr>
        <p:spPr>
          <a:xfrm>
            <a:off x="4129916" y="5786059"/>
            <a:ext cx="296730" cy="1921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4BB7C6-0221-43A0-8CA0-781BED7C152C}"/>
              </a:ext>
            </a:extLst>
          </p:cNvPr>
          <p:cNvGrpSpPr/>
          <p:nvPr/>
        </p:nvGrpSpPr>
        <p:grpSpPr>
          <a:xfrm>
            <a:off x="2441794" y="1728379"/>
            <a:ext cx="1890507" cy="674416"/>
            <a:chOff x="5111572" y="645914"/>
            <a:chExt cx="1268015" cy="845343"/>
          </a:xfrm>
        </p:grpSpPr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id="{CE2A0272-6D41-4ACE-B5ED-F6C3DC485F03}"/>
                </a:ext>
              </a:extLst>
            </p:cNvPr>
            <p:cNvSpPr/>
            <p:nvPr/>
          </p:nvSpPr>
          <p:spPr>
            <a:xfrm>
              <a:off x="5111572" y="645914"/>
              <a:ext cx="1268015" cy="8453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CE140244-A4EB-4766-99A4-A802CBF733E0}"/>
                </a:ext>
              </a:extLst>
            </p:cNvPr>
            <p:cNvSpPr txBox="1"/>
            <p:nvPr/>
          </p:nvSpPr>
          <p:spPr>
            <a:xfrm>
              <a:off x="5136331" y="670673"/>
              <a:ext cx="1218497" cy="7958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</a:rPr>
                <a:t>Actionable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</a:rPr>
                <a:t>Insights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1358962-9F9D-442A-ADF1-C17ED3BC9B4B}"/>
              </a:ext>
            </a:extLst>
          </p:cNvPr>
          <p:cNvSpPr/>
          <p:nvPr/>
        </p:nvSpPr>
        <p:spPr>
          <a:xfrm>
            <a:off x="3599475" y="2915581"/>
            <a:ext cx="2880320" cy="1296144"/>
          </a:xfrm>
          <a:prstGeom prst="ellipse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AU" sz="14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E5C7C7-042F-4CDF-9A3A-0C5017A5D494}"/>
              </a:ext>
            </a:extLst>
          </p:cNvPr>
          <p:cNvGrpSpPr/>
          <p:nvPr/>
        </p:nvGrpSpPr>
        <p:grpSpPr>
          <a:xfrm>
            <a:off x="2165229" y="3059597"/>
            <a:ext cx="1888507" cy="1336185"/>
            <a:chOff x="4278971" y="2060560"/>
            <a:chExt cx="1342873" cy="13428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679D4D-5BC4-4FA5-AACC-C2825A54F4D1}"/>
                </a:ext>
              </a:extLst>
            </p:cNvPr>
            <p:cNvSpPr/>
            <p:nvPr/>
          </p:nvSpPr>
          <p:spPr>
            <a:xfrm>
              <a:off x="4278971" y="2060560"/>
              <a:ext cx="1342873" cy="1342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E9339EFA-BF8F-4D1E-B05F-25AF50C2FFCC}"/>
                </a:ext>
              </a:extLst>
            </p:cNvPr>
            <p:cNvSpPr txBox="1"/>
            <p:nvPr/>
          </p:nvSpPr>
          <p:spPr>
            <a:xfrm>
              <a:off x="4475630" y="2257219"/>
              <a:ext cx="949555" cy="949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Resource Data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050CE9-937B-4130-AD4E-98007CC8D00C}"/>
              </a:ext>
            </a:extLst>
          </p:cNvPr>
          <p:cNvGrpSpPr/>
          <p:nvPr/>
        </p:nvGrpSpPr>
        <p:grpSpPr>
          <a:xfrm>
            <a:off x="4790056" y="3127874"/>
            <a:ext cx="1750405" cy="1299713"/>
            <a:chOff x="4278971" y="2060560"/>
            <a:chExt cx="1342873" cy="134287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AD0B23-35FE-4B5E-835E-840D22CE4D4E}"/>
                </a:ext>
              </a:extLst>
            </p:cNvPr>
            <p:cNvSpPr/>
            <p:nvPr/>
          </p:nvSpPr>
          <p:spPr>
            <a:xfrm>
              <a:off x="4278971" y="2060560"/>
              <a:ext cx="1342873" cy="1342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7DEDDB1C-E030-4086-B05B-AA5B6CA31443}"/>
                </a:ext>
              </a:extLst>
            </p:cNvPr>
            <p:cNvSpPr txBox="1"/>
            <p:nvPr/>
          </p:nvSpPr>
          <p:spPr>
            <a:xfrm>
              <a:off x="4475630" y="2257219"/>
              <a:ext cx="949555" cy="949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Process Model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5119F0-2BA3-4907-87CC-429C230C3EB7}"/>
              </a:ext>
            </a:extLst>
          </p:cNvPr>
          <p:cNvGrpSpPr/>
          <p:nvPr/>
        </p:nvGrpSpPr>
        <p:grpSpPr>
          <a:xfrm>
            <a:off x="3662723" y="2515945"/>
            <a:ext cx="1736191" cy="1337920"/>
            <a:chOff x="4278971" y="2060560"/>
            <a:chExt cx="1342873" cy="134287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3EE260C-B26A-448C-A360-F21AA055E056}"/>
                </a:ext>
              </a:extLst>
            </p:cNvPr>
            <p:cNvSpPr/>
            <p:nvPr/>
          </p:nvSpPr>
          <p:spPr>
            <a:xfrm>
              <a:off x="4278971" y="2060560"/>
              <a:ext cx="1342873" cy="1342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81BAFCFF-06AE-4F5D-9FDD-1481BE258E51}"/>
                </a:ext>
              </a:extLst>
            </p:cNvPr>
            <p:cNvSpPr txBox="1"/>
            <p:nvPr/>
          </p:nvSpPr>
          <p:spPr>
            <a:xfrm>
              <a:off x="4475630" y="2257219"/>
              <a:ext cx="949555" cy="949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Financial Model</a:t>
              </a:r>
            </a:p>
          </p:txBody>
        </p:sp>
      </p:grpSp>
      <p:sp>
        <p:nvSpPr>
          <p:cNvPr id="30" name="Rounded Rectangle 4">
            <a:extLst>
              <a:ext uri="{FF2B5EF4-FFF2-40B4-BE49-F238E27FC236}">
                <a16:creationId xmlns:a16="http://schemas.microsoft.com/office/drawing/2014/main" id="{7E8C02AA-35C6-4841-943C-CE26EB682800}"/>
              </a:ext>
            </a:extLst>
          </p:cNvPr>
          <p:cNvSpPr txBox="1"/>
          <p:nvPr/>
        </p:nvSpPr>
        <p:spPr>
          <a:xfrm>
            <a:off x="5704887" y="2363256"/>
            <a:ext cx="1523984" cy="7499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84" tIns="49784" rIns="49784" bIns="4978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Simulation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Environment</a:t>
            </a: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2B01F754-CC80-46DA-AECE-3EB8C802559B}"/>
              </a:ext>
            </a:extLst>
          </p:cNvPr>
          <p:cNvSpPr/>
          <p:nvPr/>
        </p:nvSpPr>
        <p:spPr>
          <a:xfrm>
            <a:off x="346522" y="2339968"/>
            <a:ext cx="938910" cy="2196590"/>
          </a:xfrm>
          <a:prstGeom prst="roundRect">
            <a:avLst>
              <a:gd name="adj" fmla="val 1000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Rounded Rectangle 41">
            <a:extLst>
              <a:ext uri="{FF2B5EF4-FFF2-40B4-BE49-F238E27FC236}">
                <a16:creationId xmlns:a16="http://schemas.microsoft.com/office/drawing/2014/main" id="{4617C0AC-73E7-4470-8F54-86F0D7920DDF}"/>
              </a:ext>
            </a:extLst>
          </p:cNvPr>
          <p:cNvSpPr/>
          <p:nvPr/>
        </p:nvSpPr>
        <p:spPr>
          <a:xfrm>
            <a:off x="7671261" y="2489691"/>
            <a:ext cx="938910" cy="2196590"/>
          </a:xfrm>
          <a:prstGeom prst="roundRect">
            <a:avLst>
              <a:gd name="adj" fmla="val 1000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F0B4B62A-7A66-489E-BCDA-CCB5A993E2DC}"/>
              </a:ext>
            </a:extLst>
          </p:cNvPr>
          <p:cNvSpPr txBox="1"/>
          <p:nvPr/>
        </p:nvSpPr>
        <p:spPr>
          <a:xfrm rot="5400000">
            <a:off x="7403479" y="3365926"/>
            <a:ext cx="1423098" cy="4441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84" tIns="49784" rIns="49784" bIns="4978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Financial</a:t>
            </a:r>
            <a:r>
              <a:rPr lang="en-US" sz="1000" dirty="0">
                <a:solidFill>
                  <a:schemeClr val="lt1"/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Scenarios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D5102D7-D2A5-45AA-BEBD-94BF312E688F}"/>
              </a:ext>
            </a:extLst>
          </p:cNvPr>
          <p:cNvSpPr/>
          <p:nvPr/>
        </p:nvSpPr>
        <p:spPr>
          <a:xfrm>
            <a:off x="2278877" y="5840470"/>
            <a:ext cx="293917" cy="171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C7FC6F-104C-48FB-8D4B-D67355790C81}"/>
              </a:ext>
            </a:extLst>
          </p:cNvPr>
          <p:cNvCxnSpPr/>
          <p:nvPr/>
        </p:nvCxnSpPr>
        <p:spPr>
          <a:xfrm>
            <a:off x="2441794" y="5503947"/>
            <a:ext cx="0" cy="2598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rved Up Arrow 3">
            <a:extLst>
              <a:ext uri="{FF2B5EF4-FFF2-40B4-BE49-F238E27FC236}">
                <a16:creationId xmlns:a16="http://schemas.microsoft.com/office/drawing/2014/main" id="{7BC08E2B-9925-4CAD-99BE-F78EEA0B67D4}"/>
              </a:ext>
            </a:extLst>
          </p:cNvPr>
          <p:cNvSpPr/>
          <p:nvPr/>
        </p:nvSpPr>
        <p:spPr>
          <a:xfrm rot="12521974">
            <a:off x="5068581" y="2785996"/>
            <a:ext cx="996586" cy="3333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0" name="Curved Up Arrow 50">
            <a:extLst>
              <a:ext uri="{FF2B5EF4-FFF2-40B4-BE49-F238E27FC236}">
                <a16:creationId xmlns:a16="http://schemas.microsoft.com/office/drawing/2014/main" id="{5FF3B9A4-533E-4BE1-A627-787526A5E76D}"/>
              </a:ext>
            </a:extLst>
          </p:cNvPr>
          <p:cNvSpPr/>
          <p:nvPr/>
        </p:nvSpPr>
        <p:spPr>
          <a:xfrm>
            <a:off x="3893097" y="4008498"/>
            <a:ext cx="996586" cy="3333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1" name="Curved Up Arrow 51">
            <a:extLst>
              <a:ext uri="{FF2B5EF4-FFF2-40B4-BE49-F238E27FC236}">
                <a16:creationId xmlns:a16="http://schemas.microsoft.com/office/drawing/2014/main" id="{45AE4159-B28D-44AD-B799-C04A3C6DA8F5}"/>
              </a:ext>
            </a:extLst>
          </p:cNvPr>
          <p:cNvSpPr/>
          <p:nvPr/>
        </p:nvSpPr>
        <p:spPr>
          <a:xfrm rot="8856259">
            <a:off x="2993547" y="2826599"/>
            <a:ext cx="931902" cy="3333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22C148-5132-450C-AD42-59A520D6904A}"/>
              </a:ext>
            </a:extLst>
          </p:cNvPr>
          <p:cNvSpPr txBox="1"/>
          <p:nvPr/>
        </p:nvSpPr>
        <p:spPr>
          <a:xfrm>
            <a:off x="4295388" y="4807632"/>
            <a:ext cx="26895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Integrated Data Repository</a:t>
            </a:r>
          </a:p>
          <a:p>
            <a:pPr algn="ctr"/>
            <a:r>
              <a:rPr lang="en-AU" sz="900" dirty="0"/>
              <a:t>Version, Audit, Transform, Integrate</a:t>
            </a: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C00EEBBD-93B4-44D5-929B-1FA2BCD791E9}"/>
              </a:ext>
            </a:extLst>
          </p:cNvPr>
          <p:cNvSpPr txBox="1"/>
          <p:nvPr/>
        </p:nvSpPr>
        <p:spPr>
          <a:xfrm>
            <a:off x="6569986" y="3992806"/>
            <a:ext cx="1052981" cy="3966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84" tIns="49784" rIns="49784" bIns="4978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Iterate 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on demand</a:t>
            </a:r>
          </a:p>
        </p:txBody>
      </p:sp>
      <p:sp>
        <p:nvSpPr>
          <p:cNvPr id="46" name="Rounded Rectangle 39">
            <a:extLst>
              <a:ext uri="{FF2B5EF4-FFF2-40B4-BE49-F238E27FC236}">
                <a16:creationId xmlns:a16="http://schemas.microsoft.com/office/drawing/2014/main" id="{971F704E-37A1-43B7-AE15-F795A211DEA5}"/>
              </a:ext>
            </a:extLst>
          </p:cNvPr>
          <p:cNvSpPr/>
          <p:nvPr/>
        </p:nvSpPr>
        <p:spPr>
          <a:xfrm>
            <a:off x="246459" y="2417336"/>
            <a:ext cx="938910" cy="2196590"/>
          </a:xfrm>
          <a:prstGeom prst="roundRect">
            <a:avLst>
              <a:gd name="adj" fmla="val 1000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782E6F-3FBA-4235-BD93-B9FD51F9A2B9}"/>
              </a:ext>
            </a:extLst>
          </p:cNvPr>
          <p:cNvGrpSpPr/>
          <p:nvPr/>
        </p:nvGrpSpPr>
        <p:grpSpPr>
          <a:xfrm>
            <a:off x="158970" y="2515945"/>
            <a:ext cx="938910" cy="2196590"/>
            <a:chOff x="0" y="561379"/>
            <a:chExt cx="9144000" cy="1014412"/>
          </a:xfrm>
        </p:grpSpPr>
        <p:sp>
          <p:nvSpPr>
            <p:cNvPr id="48" name="Rounded Rectangle 39">
              <a:extLst>
                <a:ext uri="{FF2B5EF4-FFF2-40B4-BE49-F238E27FC236}">
                  <a16:creationId xmlns:a16="http://schemas.microsoft.com/office/drawing/2014/main" id="{800C73C4-35F1-4A64-AEAB-11A3F7296C8D}"/>
                </a:ext>
              </a:extLst>
            </p:cNvPr>
            <p:cNvSpPr/>
            <p:nvPr/>
          </p:nvSpPr>
          <p:spPr>
            <a:xfrm>
              <a:off x="0" y="561379"/>
              <a:ext cx="9144000" cy="1014412"/>
            </a:xfrm>
            <a:prstGeom prst="roundRect">
              <a:avLst>
                <a:gd name="adj" fmla="val 10000"/>
              </a:avLst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Rounded Rectangle 4">
              <a:extLst>
                <a:ext uri="{FF2B5EF4-FFF2-40B4-BE49-F238E27FC236}">
                  <a16:creationId xmlns:a16="http://schemas.microsoft.com/office/drawing/2014/main" id="{24BD2826-8518-430E-9E2B-F0B043E4B142}"/>
                </a:ext>
              </a:extLst>
            </p:cNvPr>
            <p:cNvSpPr txBox="1"/>
            <p:nvPr/>
          </p:nvSpPr>
          <p:spPr>
            <a:xfrm rot="16200000">
              <a:off x="3930622" y="-1064663"/>
              <a:ext cx="657204" cy="432526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accent1"/>
                  </a:solidFill>
                </a:rPr>
                <a:t>Strategies &amp;</a:t>
              </a:r>
              <a:br>
                <a:rPr lang="en-US" sz="1400" kern="1200" dirty="0">
                  <a:solidFill>
                    <a:schemeClr val="accent1"/>
                  </a:solidFill>
                </a:rPr>
              </a:br>
              <a:r>
                <a:rPr lang="en-US" sz="1400" dirty="0">
                  <a:solidFill>
                    <a:schemeClr val="accent1"/>
                  </a:solidFill>
                </a:rPr>
                <a:t>Alternatives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76F330-63FD-4C88-B348-05933F1DFCA7}"/>
              </a:ext>
            </a:extLst>
          </p:cNvPr>
          <p:cNvCxnSpPr/>
          <p:nvPr/>
        </p:nvCxnSpPr>
        <p:spPr>
          <a:xfrm>
            <a:off x="2883035" y="5503947"/>
            <a:ext cx="0" cy="2598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648943-A90F-489D-A1E5-132B8E7BC2A2}"/>
              </a:ext>
            </a:extLst>
          </p:cNvPr>
          <p:cNvCxnSpPr/>
          <p:nvPr/>
        </p:nvCxnSpPr>
        <p:spPr>
          <a:xfrm>
            <a:off x="3367894" y="5503947"/>
            <a:ext cx="0" cy="2598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7892203D-9422-414B-92F5-E29BA16F7E30}"/>
              </a:ext>
            </a:extLst>
          </p:cNvPr>
          <p:cNvSpPr/>
          <p:nvPr/>
        </p:nvSpPr>
        <p:spPr>
          <a:xfrm>
            <a:off x="2736077" y="5840470"/>
            <a:ext cx="293917" cy="171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66383BA0-1F88-4BD6-BDCF-64036A587BD6}"/>
              </a:ext>
            </a:extLst>
          </p:cNvPr>
          <p:cNvSpPr/>
          <p:nvPr/>
        </p:nvSpPr>
        <p:spPr>
          <a:xfrm>
            <a:off x="3210380" y="5834175"/>
            <a:ext cx="293917" cy="171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DDD56467-A71F-4B75-9DD5-CAD8A9039849}"/>
              </a:ext>
            </a:extLst>
          </p:cNvPr>
          <p:cNvSpPr/>
          <p:nvPr/>
        </p:nvSpPr>
        <p:spPr>
          <a:xfrm>
            <a:off x="3645589" y="5834175"/>
            <a:ext cx="293917" cy="171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B1D006-BB6C-4FA3-806C-CBB2FE4D5299}"/>
              </a:ext>
            </a:extLst>
          </p:cNvPr>
          <p:cNvCxnSpPr/>
          <p:nvPr/>
        </p:nvCxnSpPr>
        <p:spPr>
          <a:xfrm>
            <a:off x="3792547" y="5503947"/>
            <a:ext cx="0" cy="2598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A3E8FE48-6345-439E-A988-0A58B536E0A1}"/>
              </a:ext>
            </a:extLst>
          </p:cNvPr>
          <p:cNvSpPr/>
          <p:nvPr/>
        </p:nvSpPr>
        <p:spPr>
          <a:xfrm>
            <a:off x="2288546" y="5017500"/>
            <a:ext cx="293917" cy="171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C796A8AA-B2B3-4BD3-BB99-D69DBC4D0618}"/>
              </a:ext>
            </a:extLst>
          </p:cNvPr>
          <p:cNvSpPr/>
          <p:nvPr/>
        </p:nvSpPr>
        <p:spPr>
          <a:xfrm>
            <a:off x="2733012" y="5017500"/>
            <a:ext cx="293917" cy="171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CADE9176-29CA-4471-80C5-A6FB104673C5}"/>
              </a:ext>
            </a:extLst>
          </p:cNvPr>
          <p:cNvSpPr/>
          <p:nvPr/>
        </p:nvSpPr>
        <p:spPr>
          <a:xfrm>
            <a:off x="3208235" y="5021878"/>
            <a:ext cx="293917" cy="171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id="{31EA3407-5FEA-4EC9-8B3F-EE9A05FFD4E8}"/>
              </a:ext>
            </a:extLst>
          </p:cNvPr>
          <p:cNvSpPr/>
          <p:nvPr/>
        </p:nvSpPr>
        <p:spPr>
          <a:xfrm>
            <a:off x="3641065" y="5024660"/>
            <a:ext cx="293917" cy="171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B2106A-C00A-4816-8A75-1B410492DBF3}"/>
              </a:ext>
            </a:extLst>
          </p:cNvPr>
          <p:cNvCxnSpPr>
            <a:stCxn id="56" idx="4"/>
            <a:endCxn id="57" idx="2"/>
          </p:cNvCxnSpPr>
          <p:nvPr/>
        </p:nvCxnSpPr>
        <p:spPr>
          <a:xfrm>
            <a:off x="2582463" y="5103171"/>
            <a:ext cx="150549" cy="0"/>
          </a:xfrm>
          <a:prstGeom prst="line">
            <a:avLst/>
          </a:prstGeom>
          <a:ln w="31750">
            <a:solidFill>
              <a:schemeClr val="bg2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9858A3-FF0C-421F-9C67-4156383CC5FD}"/>
              </a:ext>
            </a:extLst>
          </p:cNvPr>
          <p:cNvCxnSpPr>
            <a:stCxn id="58" idx="4"/>
            <a:endCxn id="59" idx="2"/>
          </p:cNvCxnSpPr>
          <p:nvPr/>
        </p:nvCxnSpPr>
        <p:spPr>
          <a:xfrm>
            <a:off x="3502152" y="5107549"/>
            <a:ext cx="138913" cy="2782"/>
          </a:xfrm>
          <a:prstGeom prst="line">
            <a:avLst/>
          </a:prstGeom>
          <a:ln w="31750">
            <a:solidFill>
              <a:schemeClr val="bg2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D1E103-6E44-4774-8638-2E75F9A698E6}"/>
              </a:ext>
            </a:extLst>
          </p:cNvPr>
          <p:cNvCxnSpPr>
            <a:stCxn id="57" idx="4"/>
            <a:endCxn id="58" idx="2"/>
          </p:cNvCxnSpPr>
          <p:nvPr/>
        </p:nvCxnSpPr>
        <p:spPr>
          <a:xfrm>
            <a:off x="3026929" y="5103171"/>
            <a:ext cx="181306" cy="4378"/>
          </a:xfrm>
          <a:prstGeom prst="line">
            <a:avLst/>
          </a:prstGeom>
          <a:ln w="31750">
            <a:solidFill>
              <a:schemeClr val="bg2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BB44F7C-7692-43CF-A1FB-CC99D68CB1A9}"/>
              </a:ext>
            </a:extLst>
          </p:cNvPr>
          <p:cNvSpPr txBox="1"/>
          <p:nvPr/>
        </p:nvSpPr>
        <p:spPr>
          <a:xfrm>
            <a:off x="4617056" y="5796356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Install datasets</a:t>
            </a:r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912FAC4D-E18A-4E65-9E4E-63D519E95CEC}"/>
              </a:ext>
            </a:extLst>
          </p:cNvPr>
          <p:cNvSpPr/>
          <p:nvPr/>
        </p:nvSpPr>
        <p:spPr>
          <a:xfrm>
            <a:off x="2165229" y="4481950"/>
            <a:ext cx="4301650" cy="2305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Time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C9E0BD6D-7593-474D-919D-8673866E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3596536" cy="816003"/>
          </a:xfrm>
        </p:spPr>
        <p:txBody>
          <a:bodyPr>
            <a:normAutofit/>
          </a:bodyPr>
          <a:lstStyle/>
          <a:p>
            <a:r>
              <a:rPr lang="en-AU" sz="2800" dirty="0"/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267172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055-A023-4C9B-AE68-81C2072B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16003"/>
          </a:xfrm>
        </p:spPr>
        <p:txBody>
          <a:bodyPr/>
          <a:lstStyle/>
          <a:p>
            <a:r>
              <a:rPr lang="en-AU" dirty="0"/>
              <a:t>Example 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EDADC-28DF-4A71-911F-28748D8791BA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48" y="954550"/>
            <a:ext cx="3136900" cy="52362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F60CE-26CA-4BCF-A5EF-5E3B998E5192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19398"/>
            <a:ext cx="2802255" cy="2468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07C44-1DE4-4EB1-B721-45E69DE3D599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4338320"/>
            <a:ext cx="2052955" cy="2071370"/>
          </a:xfrm>
          <a:prstGeom prst="rect">
            <a:avLst/>
          </a:prstGeom>
        </p:spPr>
      </p:pic>
      <p:pic>
        <p:nvPicPr>
          <p:cNvPr id="8" name="Picture 7" descr="C:\Users\Jack\AppData\Local\Microsoft\Windows\INetCache\Content.Word\ResourceDepletion.png">
            <a:extLst>
              <a:ext uri="{FF2B5EF4-FFF2-40B4-BE49-F238E27FC236}">
                <a16:creationId xmlns:a16="http://schemas.microsoft.com/office/drawing/2014/main" id="{C7ECDBB4-B79B-48B3-AA70-FA5A07E40F6D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954550"/>
            <a:ext cx="2187575" cy="197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4817AD-2653-42C6-9F1A-0BCD2BA54113}"/>
              </a:ext>
            </a:extLst>
          </p:cNvPr>
          <p:cNvPicPr/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097405"/>
            <a:ext cx="4016375" cy="31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6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DFE4-88D5-4477-B5EE-14A1C14E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7699972" cy="707361"/>
          </a:xfrm>
        </p:spPr>
        <p:txBody>
          <a:bodyPr>
            <a:normAutofit/>
          </a:bodyPr>
          <a:lstStyle/>
          <a:p>
            <a:r>
              <a:rPr lang="en-AU" dirty="0"/>
              <a:t>processing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0F06-CD26-4143-AC22-A32C957B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72" y="1113576"/>
            <a:ext cx="7620000" cy="5012587"/>
          </a:xfrm>
        </p:spPr>
        <p:txBody>
          <a:bodyPr>
            <a:normAutofit/>
          </a:bodyPr>
          <a:lstStyle/>
          <a:p>
            <a:r>
              <a:rPr lang="en-AU" dirty="0"/>
              <a:t>1-D : </a:t>
            </a:r>
            <a:r>
              <a:rPr lang="en-AU" b="0" dirty="0"/>
              <a:t>1m resource units, 25 </a:t>
            </a:r>
            <a:r>
              <a:rPr lang="en-AU" b="0" dirty="0" err="1"/>
              <a:t>yr</a:t>
            </a:r>
            <a:r>
              <a:rPr lang="en-AU" b="0" dirty="0"/>
              <a:t> model life, </a:t>
            </a:r>
            <a:r>
              <a:rPr lang="en-AU" b="0" dirty="0" err="1"/>
              <a:t>vcm</a:t>
            </a:r>
            <a:r>
              <a:rPr lang="en-AU" b="0" dirty="0"/>
              <a:t> 20 nodes:</a:t>
            </a:r>
            <a:br>
              <a:rPr lang="en-AU" b="0" dirty="0"/>
            </a:br>
            <a:r>
              <a:rPr lang="en-AU" dirty="0"/>
              <a:t>	Simulation : 5 mins</a:t>
            </a:r>
          </a:p>
          <a:p>
            <a:endParaRPr lang="en-AU" dirty="0"/>
          </a:p>
          <a:p>
            <a:r>
              <a:rPr lang="en-AU" dirty="0"/>
              <a:t>Tyranny of Dimensions :</a:t>
            </a:r>
          </a:p>
          <a:p>
            <a:pPr lvl="1"/>
            <a:r>
              <a:rPr lang="en-AU" dirty="0"/>
              <a:t>100 x alternative realities (min)</a:t>
            </a:r>
          </a:p>
          <a:p>
            <a:pPr lvl="1"/>
            <a:r>
              <a:rPr lang="en-AU" dirty="0"/>
              <a:t>5 x design alternatives</a:t>
            </a:r>
          </a:p>
          <a:p>
            <a:pPr lvl="1"/>
            <a:r>
              <a:rPr lang="en-AU" dirty="0"/>
              <a:t>5 x financial futures</a:t>
            </a:r>
          </a:p>
          <a:p>
            <a:pPr lvl="1"/>
            <a:r>
              <a:rPr lang="en-AU" dirty="0"/>
              <a:t>25 x “noise”</a:t>
            </a:r>
          </a:p>
          <a:p>
            <a:pPr lvl="1"/>
            <a:endParaRPr lang="en-AU" dirty="0"/>
          </a:p>
          <a:p>
            <a:r>
              <a:rPr lang="en-AU" b="0" dirty="0"/>
              <a:t>(100 x 5 x 5 x 25) = </a:t>
            </a:r>
            <a:r>
              <a:rPr lang="en-AU" dirty="0"/>
              <a:t>62,500</a:t>
            </a:r>
            <a:r>
              <a:rPr lang="en-AU" b="0" dirty="0"/>
              <a:t> permutations;  x 5 mins = </a:t>
            </a:r>
            <a:r>
              <a:rPr lang="en-AU" dirty="0"/>
              <a:t>220 days</a:t>
            </a:r>
            <a:endParaRPr lang="en-AU" b="0" dirty="0"/>
          </a:p>
          <a:p>
            <a:endParaRPr lang="en-AU" b="0" dirty="0"/>
          </a:p>
          <a:p>
            <a:r>
              <a:rPr lang="en-AU" b="0" dirty="0"/>
              <a:t>Target : &lt;12 hour : </a:t>
            </a:r>
            <a:r>
              <a:rPr lang="en-AU" dirty="0"/>
              <a:t>distributed parallel processing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38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65CE-E0EA-42AF-B984-95976558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718"/>
            <a:ext cx="8188859" cy="1313943"/>
          </a:xfrm>
        </p:spPr>
        <p:txBody>
          <a:bodyPr>
            <a:normAutofit fontScale="90000"/>
          </a:bodyPr>
          <a:lstStyle/>
          <a:p>
            <a:r>
              <a:rPr lang="en-AU" dirty="0"/>
              <a:t>Round 1 -</a:t>
            </a:r>
            <a:br>
              <a:rPr lang="en-AU" dirty="0"/>
            </a:br>
            <a:r>
              <a:rPr lang="en-AU" sz="2200" dirty="0"/>
              <a:t>Multi-core processing on single/Multiple servers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8F7F-C150-4FDC-BA5B-798AB145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592"/>
            <a:ext cx="7935362" cy="484057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Initial Re-Engineering :</a:t>
            </a:r>
          </a:p>
          <a:p>
            <a:pPr lvl="1"/>
            <a:r>
              <a:rPr lang="en-AU" dirty="0"/>
              <a:t>Decompose proc. to min. atomic unit.</a:t>
            </a:r>
          </a:p>
          <a:p>
            <a:pPr lvl="2"/>
            <a:r>
              <a:rPr lang="en-AU" dirty="0"/>
              <a:t>Dimensions</a:t>
            </a:r>
          </a:p>
          <a:p>
            <a:pPr lvl="3"/>
            <a:r>
              <a:rPr lang="en-AU" b="0" dirty="0"/>
              <a:t>Time sequence indivisible</a:t>
            </a:r>
          </a:p>
          <a:p>
            <a:pPr lvl="2"/>
            <a:r>
              <a:rPr lang="en-AU" dirty="0"/>
              <a:t>Data size affinity to dimensions</a:t>
            </a:r>
            <a:br>
              <a:rPr lang="en-AU" dirty="0"/>
            </a:br>
            <a:endParaRPr lang="en-AU" b="0" dirty="0"/>
          </a:p>
          <a:p>
            <a:pPr lvl="1"/>
            <a:r>
              <a:rPr lang="en-AU" dirty="0"/>
              <a:t>Job/Task management</a:t>
            </a:r>
            <a:br>
              <a:rPr lang="en-AU" b="0" dirty="0"/>
            </a:br>
            <a:r>
              <a:rPr lang="en-AU" b="0" dirty="0"/>
              <a:t>	</a:t>
            </a:r>
          </a:p>
          <a:p>
            <a:pPr lvl="1"/>
            <a:r>
              <a:rPr lang="en-AU" dirty="0"/>
              <a:t>“Un-Database-</a:t>
            </a:r>
            <a:r>
              <a:rPr lang="en-AU" dirty="0" err="1"/>
              <a:t>ing</a:t>
            </a:r>
            <a:r>
              <a:rPr lang="en-AU" dirty="0"/>
              <a:t>” at model time: </a:t>
            </a:r>
          </a:p>
          <a:p>
            <a:pPr lvl="2"/>
            <a:r>
              <a:rPr lang="en-AU" dirty="0"/>
              <a:t>Extract bulk data</a:t>
            </a:r>
          </a:p>
          <a:p>
            <a:pPr lvl="3"/>
            <a:r>
              <a:rPr lang="en-AU" dirty="0"/>
              <a:t>Pre-slice along certain dimensions </a:t>
            </a:r>
          </a:p>
          <a:p>
            <a:pPr lvl="3"/>
            <a:r>
              <a:rPr lang="en-AU" dirty="0"/>
              <a:t>encrypted distributable data packets.</a:t>
            </a:r>
          </a:p>
          <a:p>
            <a:pPr lvl="3"/>
            <a:r>
              <a:rPr lang="en-AU" dirty="0"/>
              <a:t>Serialise into binary dataset objects</a:t>
            </a:r>
          </a:p>
          <a:p>
            <a:pPr lvl="2"/>
            <a:r>
              <a:rPr lang="en-AU" dirty="0"/>
              <a:t>Config (1,000 </a:t>
            </a:r>
            <a:r>
              <a:rPr lang="en-AU" dirty="0" err="1"/>
              <a:t>artifacts</a:t>
            </a:r>
            <a:r>
              <a:rPr lang="en-AU" dirty="0"/>
              <a:t>, 40 tables)</a:t>
            </a:r>
          </a:p>
          <a:p>
            <a:pPr lvl="3"/>
            <a:r>
              <a:rPr lang="en-AU" dirty="0"/>
              <a:t>Serialise into binary config object.</a:t>
            </a:r>
          </a:p>
          <a:p>
            <a:pPr lvl="2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51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AU" dirty="0"/>
              <a:t>Round 2 – </a:t>
            </a:r>
            <a:br>
              <a:rPr lang="en-AU" dirty="0"/>
            </a:br>
            <a:r>
              <a:rPr lang="en-AU" sz="2700" dirty="0"/>
              <a:t>Solving Scaling with Azure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3533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Seemed like the ideal solution; can scale and the process could be broken down until small immutable tasks.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Setup of environment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Visual Studio 2015 / 2017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Visual Studio Azure Function extensions (vs2017-v15.3)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Azure Portal (in beta at the time) using a </a:t>
            </a:r>
            <a:r>
              <a:rPr lang="en-US" dirty="0" err="1"/>
              <a:t>BizSpark</a:t>
            </a:r>
            <a:r>
              <a:rPr lang="en-US" dirty="0"/>
              <a:t> Account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Bit Bucket for Source Control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Visual Studio Online for Continuous Integration (not fully implemented)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0722" y="913167"/>
            <a:ext cx="5167220" cy="3502226"/>
            <a:chOff x="3540981" y="983717"/>
            <a:chExt cx="5167220" cy="3502226"/>
          </a:xfrm>
        </p:grpSpPr>
        <p:pic>
          <p:nvPicPr>
            <p:cNvPr id="7" name="Picture 6" descr="Screen Shot 2017-06-06 at 8.22.50 pm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981" y="983717"/>
              <a:ext cx="5167220" cy="3502226"/>
            </a:xfrm>
            <a:prstGeom prst="rect">
              <a:avLst/>
            </a:prstGeom>
          </p:spPr>
        </p:pic>
        <p:pic>
          <p:nvPicPr>
            <p:cNvPr id="5" name="Picture 4" descr="Screen Shot 2017-06-06 at 8.20.41 pm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794" y="2136643"/>
              <a:ext cx="640446" cy="580076"/>
            </a:xfrm>
            <a:prstGeom prst="rect">
              <a:avLst/>
            </a:prstGeom>
          </p:spPr>
        </p:pic>
        <p:pic>
          <p:nvPicPr>
            <p:cNvPr id="8" name="Picture 7" descr="Screen Shot 2017-06-06 at 8.29.41 pm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343" y="2763679"/>
              <a:ext cx="1003300" cy="8636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103916" y="3562084"/>
              <a:ext cx="877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Queue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75115" y="1501741"/>
              <a:ext cx="1070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Function </a:t>
              </a:r>
            </a:p>
            <a:p>
              <a:pPr algn="ctr"/>
              <a:r>
                <a:rPr lang="en-AU" dirty="0"/>
                <a:t>Library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0999"/>
          </a:xfrm>
        </p:spPr>
        <p:txBody>
          <a:bodyPr/>
          <a:lstStyle/>
          <a:p>
            <a:r>
              <a:rPr lang="en-AU" dirty="0"/>
              <a:t>Implementation</a:t>
            </a:r>
          </a:p>
        </p:txBody>
      </p:sp>
      <p:pic>
        <p:nvPicPr>
          <p:cNvPr id="10" name="Picture 9" descr="Screen Shot 2017-06-06 at 8.31.10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77511"/>
            <a:ext cx="1158172" cy="8838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451" y="5173506"/>
            <a:ext cx="2237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C# Development</a:t>
            </a:r>
          </a:p>
          <a:p>
            <a:r>
              <a:rPr lang="en-AU" dirty="0"/>
              <a:t>- Function</a:t>
            </a:r>
          </a:p>
          <a:p>
            <a:r>
              <a:rPr lang="en-AU" dirty="0"/>
              <a:t>- Calculation Library</a:t>
            </a:r>
          </a:p>
          <a:p>
            <a:r>
              <a:rPr lang="en-AU" dirty="0"/>
              <a:t>- Server Code</a:t>
            </a:r>
          </a:p>
        </p:txBody>
      </p:sp>
      <p:pic>
        <p:nvPicPr>
          <p:cNvPr id="17" name="Picture 16" descr="Screen Shot 2017-06-06 at 8.31.10 p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35" y="4601474"/>
            <a:ext cx="848414" cy="647474"/>
          </a:xfrm>
          <a:prstGeom prst="rect">
            <a:avLst/>
          </a:prstGeom>
        </p:spPr>
      </p:pic>
      <p:pic>
        <p:nvPicPr>
          <p:cNvPr id="18" name="Picture 17" descr="Screen Shot 2017-06-06 at 8.37.15 pm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2" y="3936009"/>
            <a:ext cx="975349" cy="161307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55812" y="5517349"/>
            <a:ext cx="2583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Main Internal Multicore</a:t>
            </a:r>
          </a:p>
          <a:p>
            <a:pPr algn="ctr"/>
            <a:r>
              <a:rPr lang="en-AU" dirty="0"/>
              <a:t>Server + Database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72143" y="1717660"/>
            <a:ext cx="4333804" cy="2545422"/>
            <a:chOff x="572143" y="1717660"/>
            <a:chExt cx="4333804" cy="2545422"/>
          </a:xfrm>
        </p:grpSpPr>
        <p:pic>
          <p:nvPicPr>
            <p:cNvPr id="12" name="Picture 11" descr="Screen Shot 2017-06-06 at 8.32.56 pm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817" y="1717660"/>
              <a:ext cx="2272078" cy="732928"/>
            </a:xfrm>
            <a:prstGeom prst="rect">
              <a:avLst/>
            </a:prstGeom>
          </p:spPr>
        </p:pic>
        <p:pic>
          <p:nvPicPr>
            <p:cNvPr id="13" name="Picture 12" descr="Screen Shot 2017-06-06 at 8.32.30 pm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143" y="2917104"/>
              <a:ext cx="2304132" cy="535845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17360870">
              <a:off x="1025160" y="3655000"/>
              <a:ext cx="822960" cy="393204"/>
            </a:xfrm>
            <a:prstGeom prst="rightArrow">
              <a:avLst>
                <a:gd name="adj1" fmla="val 50000"/>
                <a:gd name="adj2" fmla="val 43948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5" name="Right Arrow 14"/>
            <p:cNvSpPr/>
            <p:nvPr/>
          </p:nvSpPr>
          <p:spPr>
            <a:xfrm rot="17360870">
              <a:off x="1725260" y="2531116"/>
              <a:ext cx="422154" cy="354804"/>
            </a:xfrm>
            <a:prstGeom prst="rightArrow">
              <a:avLst>
                <a:gd name="adj1" fmla="val 50000"/>
                <a:gd name="adj2" fmla="val 43948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540980" y="1879574"/>
              <a:ext cx="1364967" cy="330412"/>
            </a:xfrm>
            <a:prstGeom prst="rightArrow">
              <a:avLst>
                <a:gd name="adj1" fmla="val 50000"/>
                <a:gd name="adj2" fmla="val 43948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0" name="Right Arrow 19"/>
            <p:cNvSpPr/>
            <p:nvPr/>
          </p:nvSpPr>
          <p:spPr>
            <a:xfrm rot="3827960">
              <a:off x="2447027" y="2907369"/>
              <a:ext cx="1793908" cy="384655"/>
            </a:xfrm>
            <a:prstGeom prst="rightArrow">
              <a:avLst>
                <a:gd name="adj1" fmla="val 50000"/>
                <a:gd name="adj2" fmla="val 43948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</p:grpSp>
      <p:pic>
        <p:nvPicPr>
          <p:cNvPr id="21" name="Picture 20" descr="Screen Shot 2017-06-06 at 8.31.19 pm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51" y="5485688"/>
            <a:ext cx="909549" cy="888148"/>
          </a:xfrm>
          <a:prstGeom prst="rect">
            <a:avLst/>
          </a:prstGeom>
        </p:spPr>
      </p:pic>
      <p:pic>
        <p:nvPicPr>
          <p:cNvPr id="24" name="Picture 23" descr="Screen Shot 2017-06-06 at 8.43.57 pm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58" y="4547958"/>
            <a:ext cx="893428" cy="93773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 flipV="1">
            <a:off x="4486071" y="4547958"/>
            <a:ext cx="2352831" cy="26242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60548" y="441539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Request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39535" y="5026423"/>
            <a:ext cx="1942108" cy="490926"/>
            <a:chOff x="5039535" y="5026423"/>
            <a:chExt cx="1942108" cy="490926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5039535" y="5026423"/>
              <a:ext cx="1942108" cy="13495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41071" y="5148017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Final Result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23650" y="4721623"/>
            <a:ext cx="976789" cy="690624"/>
            <a:chOff x="3923650" y="4721623"/>
            <a:chExt cx="976789" cy="690624"/>
          </a:xfrm>
        </p:grpSpPr>
        <p:sp>
          <p:nvSpPr>
            <p:cNvPr id="38" name="Hexagon 37"/>
            <p:cNvSpPr/>
            <p:nvPr/>
          </p:nvSpPr>
          <p:spPr>
            <a:xfrm>
              <a:off x="3923650" y="4721623"/>
              <a:ext cx="674917" cy="385824"/>
            </a:xfrm>
            <a:prstGeom prst="hexag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39" name="Hexagon 38"/>
            <p:cNvSpPr/>
            <p:nvPr/>
          </p:nvSpPr>
          <p:spPr>
            <a:xfrm>
              <a:off x="4076050" y="4874023"/>
              <a:ext cx="667001" cy="385824"/>
            </a:xfrm>
            <a:prstGeom prst="hexag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40" name="Hexagon 39"/>
            <p:cNvSpPr/>
            <p:nvPr/>
          </p:nvSpPr>
          <p:spPr>
            <a:xfrm>
              <a:off x="4228450" y="5026423"/>
              <a:ext cx="671989" cy="385824"/>
            </a:xfrm>
            <a:prstGeom prst="hexag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AU" sz="1000" dirty="0"/>
                <a:t>4 min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98567" y="3252801"/>
            <a:ext cx="1379776" cy="1052178"/>
            <a:chOff x="4598567" y="3252801"/>
            <a:chExt cx="1379776" cy="105217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4598567" y="3720028"/>
              <a:ext cx="1379776" cy="584951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98483" y="3252801"/>
              <a:ext cx="9800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dirty="0"/>
                <a:t>High </a:t>
              </a:r>
            </a:p>
            <a:p>
              <a:pPr algn="r"/>
              <a:r>
                <a:rPr lang="en-AU" dirty="0"/>
                <a:t>Volume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48954" y="2281363"/>
            <a:ext cx="1786877" cy="482316"/>
            <a:chOff x="5748954" y="2281363"/>
            <a:chExt cx="1786877" cy="482316"/>
          </a:xfrm>
        </p:grpSpPr>
        <p:cxnSp>
          <p:nvCxnSpPr>
            <p:cNvPr id="54" name="Straight Connector 53"/>
            <p:cNvCxnSpPr/>
            <p:nvPr/>
          </p:nvCxnSpPr>
          <p:spPr>
            <a:xfrm flipH="1" flipV="1">
              <a:off x="5748954" y="2450588"/>
              <a:ext cx="499447" cy="313091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78343" y="2281363"/>
              <a:ext cx="155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Event Trigger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28450" y="2646169"/>
            <a:ext cx="1451531" cy="1433034"/>
            <a:chOff x="4228450" y="2646169"/>
            <a:chExt cx="1451531" cy="1433034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228450" y="2646169"/>
              <a:ext cx="816406" cy="1433034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353439" y="2764162"/>
              <a:ext cx="1326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Sub-Result</a:t>
              </a:r>
            </a:p>
          </p:txBody>
        </p:sp>
      </p:grpSp>
      <p:sp>
        <p:nvSpPr>
          <p:cNvPr id="41" name="Hexagon 40"/>
          <p:cNvSpPr/>
          <p:nvPr/>
        </p:nvSpPr>
        <p:spPr>
          <a:xfrm>
            <a:off x="5703016" y="2017073"/>
            <a:ext cx="671989" cy="385824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AU" sz="1000" dirty="0"/>
              <a:t>4 min</a:t>
            </a:r>
          </a:p>
        </p:txBody>
      </p:sp>
    </p:spTree>
    <p:extLst>
      <p:ext uri="{BB962C8B-B14F-4D97-AF65-F5344CB8AC3E}">
        <p14:creationId xmlns:p14="http://schemas.microsoft.com/office/powerpoint/2010/main" val="414528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1792</TotalTime>
  <Words>408</Words>
  <Application>Microsoft Office PowerPoint</Application>
  <PresentationFormat>On-screen Show (4:3)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 MT Condensed Extra Bold</vt:lpstr>
      <vt:lpstr>Arial</vt:lpstr>
      <vt:lpstr>Arial Black</vt:lpstr>
      <vt:lpstr>Calibri</vt:lpstr>
      <vt:lpstr>Essential</vt:lpstr>
      <vt:lpstr>Azure Serverless MineReader</vt:lpstr>
      <vt:lpstr>“Improve Strategic Decision Making”</vt:lpstr>
      <vt:lpstr>Solution</vt:lpstr>
      <vt:lpstr>Schematic</vt:lpstr>
      <vt:lpstr>Example Outputs</vt:lpstr>
      <vt:lpstr>processing requirements</vt:lpstr>
      <vt:lpstr>Round 1 - Multi-core processing on single/Multiple servers </vt:lpstr>
      <vt:lpstr>Round 2 –  Solving Scaling with Azure functions</vt:lpstr>
      <vt:lpstr>Implementation</vt:lpstr>
      <vt:lpstr>Results</vt:lpstr>
      <vt:lpstr>Other minor issues</vt:lpstr>
      <vt:lpstr>Round Three – Scaling With Batch</vt:lpstr>
      <vt:lpstr>Results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Serverless MineReader</dc:title>
  <dc:creator>Richard</dc:creator>
  <cp:lastModifiedBy>Jack Pearson</cp:lastModifiedBy>
  <cp:revision>46</cp:revision>
  <dcterms:created xsi:type="dcterms:W3CDTF">2017-05-30T13:36:37Z</dcterms:created>
  <dcterms:modified xsi:type="dcterms:W3CDTF">2017-06-23T07:13:20Z</dcterms:modified>
</cp:coreProperties>
</file>