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12188825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120" y="273240"/>
            <a:ext cx="1096884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1440" cy="397656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351960" y="1604520"/>
            <a:ext cx="2611440" cy="397656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361600" y="1023120"/>
            <a:ext cx="7441560" cy="158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500" b="1" strike="noStrike" spc="-1">
                <a:solidFill>
                  <a:srgbClr val="FFFFFF"/>
                </a:solidFill>
                <a:latin typeface="Trebuchet MS"/>
                <a:ea typeface="Tahoma"/>
              </a:rPr>
              <a:t>Chapter 1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957600" y="3080520"/>
            <a:ext cx="10194480" cy="326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  <a:ea typeface="DejaVu Sans"/>
              </a:rPr>
              <a:t>Introduction to Cybersecurity</a:t>
            </a:r>
            <a:endParaRPr lang="en-US" sz="7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History of Cybersecurity Attacks and Issues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Phone Hacks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Phreaking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hacking into a phone system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Hacked to make free calls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2600 hertz frequency from toy whistle was same as AT&amp;T’s trunk lines reset frequency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History of Cybersecurity Attacks and Issues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Viruses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Virus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malicious software code that is unleashed and attempts to perform its destructive content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Can spread further and faster because devices are interconnected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Brain boot-sector virus, also known as Pakistan flu (1986)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Melissa virus (1999)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History of Cybersecurity Attacks and Issues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Computer Hacks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Dumpster diving: digging through trash for useful information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Social engineering: manipulating people to get information that can be used to hack computer systems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History of Cybersecurity Attacks and Issues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Darknet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Part of the Internet that is not easily accessible to the average user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Also called dark web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Represents the underground of the Internet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Deep web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includes resources not found with a typical search engine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History of Cybersecurity Attacks and Issues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pic>
        <p:nvPicPr>
          <p:cNvPr id="106" name="Picture 2"/>
          <p:cNvPicPr/>
          <p:nvPr/>
        </p:nvPicPr>
        <p:blipFill rotWithShape="1">
          <a:blip r:embed="rId2"/>
          <a:srcRect r="430" b="12127"/>
          <a:stretch/>
        </p:blipFill>
        <p:spPr>
          <a:xfrm>
            <a:off x="587520" y="2692080"/>
            <a:ext cx="11035729" cy="275661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History of Cybersecurity Attacks and Issues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Darknet not used only for illegal activity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Anonymity accomplished through the onion network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Onion network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connection involves data being rerouted through many computers before you are delivered to your destination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Tor browser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gives access to the anonymous websites on the darknet; stands for “the onion router” browser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Cybersecurity and Information Assurance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74920" y="176868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The five areas of information assurance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11" name="Picture 2"/>
          <p:cNvPicPr/>
          <p:nvPr/>
        </p:nvPicPr>
        <p:blipFill>
          <a:blip r:embed="rId2"/>
          <a:stretch/>
        </p:blipFill>
        <p:spPr>
          <a:xfrm>
            <a:off x="1678320" y="2429640"/>
            <a:ext cx="8956080" cy="388656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10713240" y="6299280"/>
            <a:ext cx="147312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i="1" strike="noStrike" spc="-1">
                <a:solidFill>
                  <a:srgbClr val="666666"/>
                </a:solidFill>
                <a:latin typeface="HelveticaLTStd-LightObl"/>
                <a:ea typeface="DejaVu Sans"/>
              </a:rPr>
              <a:t>Goodheart-Willcox Publisher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Cybersecurity and Information Assurance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Natural Disasters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Data can be lost or destroyed through physical and natural disasters.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Ex: floods, fires, unexpected catastrophes</a:t>
            </a:r>
            <a:endParaRPr lang="en-US" sz="26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Insider Threats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Originate from an employee inside the organization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Ex: Edward Snowden and Terry Childs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Motivations for Black-Hat Hackers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Criminal Intent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Main reason black-hat hackers commit their acts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Ex: credit card breaches, Equifax hack</a:t>
            </a:r>
            <a:endParaRPr lang="en-US" sz="26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Hacktivism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Aim is to target and harm companies or individuals with whom they have a fundamental disagreement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Ex: hacker group Anonymous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Motivations for Black-Hat Hackers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State-Sponsored Hacking and Cyberwarfare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Governments must defend their systems from hackers over political decisions.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Governments train citizens to become cyberwarriors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Worm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malicious software that spreads on its own through computer networks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Ex: Estonia, Stuxnet worm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87520" y="511560"/>
            <a:ext cx="111632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Certification Objectives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48880" y="1774440"/>
            <a:ext cx="10902240" cy="467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CompTIA Security</a:t>
            </a:r>
            <a:r>
              <a:rPr lang="en-US" sz="32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+</a:t>
            </a:r>
            <a:endParaRPr lang="en-US" sz="32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1.3 Explain threat actor types and attributes.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3.2 Given a scenario, implement secure network architecture concepts.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3.4 Explain the importance of secure staging deployment concepts.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3.7 Summarize cloud and virtualization concepts.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5.6 Explain disaster recovery and continuity of operation concepts.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Motivations for Black-Hat Hackers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Challenges and Thrills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Script kiddie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slang term used to describe an individual who uses premade tools to perform their attacks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Ex: hack of Vtech</a:t>
            </a:r>
            <a:endParaRPr lang="en-US" sz="26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Revenge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Attack against a person or company the hacker believes has wronged him or her in some manner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Active defense: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hacking the hacker who committed the attack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Motivations for Black-Hat Hackers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Competition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Businesses competing against other businesses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Engage in hacking to steal information from competitors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Can be done to damage competitors or use proprietary information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Overview of Attack Defenses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No perfect defense against threats to network and data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Many problems come from design flaws in the software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Bug-bounty program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offers rewards for flaws and vulnerabilities found in their program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Overview of Attack Defenses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Penetration testing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Process in which white-hat hackers will attempt to penetrate a network to locate vulnerabilities; also known as 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pen testing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Occurs under one of the following conditions:</a:t>
            </a:r>
            <a:endParaRPr lang="en-US" sz="2600" b="0" strike="noStrike" spc="-1">
              <a:latin typeface="Arial"/>
            </a:endParaRPr>
          </a:p>
          <a:p>
            <a:pPr marL="1143000" lvl="2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No previous knowledge of the system</a:t>
            </a:r>
            <a:endParaRPr lang="en-US" sz="2400" b="0" strike="noStrike" spc="-1">
              <a:latin typeface="Arial"/>
            </a:endParaRPr>
          </a:p>
          <a:p>
            <a:pPr marL="1143000" lvl="2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Some knowledge of the system</a:t>
            </a:r>
            <a:endParaRPr lang="en-US" sz="2400" b="0" strike="noStrike" spc="-1">
              <a:latin typeface="Arial"/>
            </a:endParaRPr>
          </a:p>
          <a:p>
            <a:pPr marL="1143000" lvl="2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Overview of the system provided before testing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Overview of Attack Defenses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Security administrators should conduct their own vulnerability tests.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Red teams: another name for pen testers hired by companies, usually security consultants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87520" y="511560"/>
            <a:ext cx="658152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Section 1.1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What is an attack surface?             </a:t>
            </a:r>
            <a:endParaRPr lang="en-US" sz="2800" b="0" strike="noStrike" spc="-1" dirty="0">
              <a:latin typeface="Arial"/>
            </a:endParaRPr>
          </a:p>
          <a:p>
            <a:pPr marL="51192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An area that can be hacked on a network.</a:t>
            </a:r>
            <a:endParaRPr lang="en-US" sz="2600" b="0" strike="noStrike" spc="-1" dirty="0">
              <a:latin typeface="Arial"/>
            </a:endParaRPr>
          </a:p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A hacker that uses premade tools to conduct attacks is known as which type of hacker?</a:t>
            </a:r>
            <a:endParaRPr lang="en-US" sz="2800" b="0" strike="noStrike" spc="-1" dirty="0">
              <a:latin typeface="Arial"/>
            </a:endParaRPr>
          </a:p>
          <a:p>
            <a:pPr marL="51192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Script kiddie</a:t>
            </a:r>
            <a:endParaRPr lang="en-US" sz="2600" b="0" strike="noStrike" spc="-1" dirty="0">
              <a:latin typeface="Arial"/>
            </a:endParaRPr>
          </a:p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When you want to remain anonymous on the Internet, what manages the traffic flow?</a:t>
            </a:r>
            <a:endParaRPr lang="en-US" sz="2800" b="0" strike="noStrike" spc="-1" dirty="0">
              <a:latin typeface="Arial"/>
            </a:endParaRPr>
          </a:p>
          <a:p>
            <a:pPr marL="511920">
              <a:lnSpc>
                <a:spcPct val="120000"/>
              </a:lnSpc>
              <a:spcBef>
                <a:spcPts val="499"/>
              </a:spcBef>
              <a:buClr>
                <a:srgbClr val="00B0F0"/>
              </a:buClr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TOR </a:t>
            </a:r>
            <a:r>
              <a:rPr lang="en-US" sz="2600" b="0" strike="noStrike" spc="-1" dirty="0" err="1">
                <a:solidFill>
                  <a:srgbClr val="00B0F0"/>
                </a:solidFill>
                <a:latin typeface="Helvetica LT Std"/>
                <a:ea typeface="DejaVu Sans"/>
              </a:rPr>
              <a:t>browers</a:t>
            </a: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 (or onion network)</a:t>
            </a:r>
            <a:endParaRPr lang="en-US" sz="2600" b="0" strike="noStrike" spc="-1" dirty="0">
              <a:latin typeface="Arial"/>
            </a:endParaRPr>
          </a:p>
          <a:p>
            <a:pPr marL="51192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87520" y="511560"/>
            <a:ext cx="658152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Section 1.1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A hacker motived by personal beliefs is practicing what type of hacking?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 err="1">
                <a:solidFill>
                  <a:srgbClr val="00B0F0"/>
                </a:solidFill>
                <a:latin typeface="Helvetica LT Std"/>
                <a:ea typeface="DejaVu Sans"/>
              </a:rPr>
              <a:t>Hactivism</a:t>
            </a:r>
            <a:endParaRPr lang="en-US" sz="2600" b="0" strike="noStrike" spc="-1" dirty="0">
              <a:latin typeface="Arial"/>
            </a:endParaRPr>
          </a:p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What is the team called that is hired or used to access the security of company?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Clr>
                <a:srgbClr val="00B0F0"/>
              </a:buClr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Red Team</a:t>
            </a:r>
            <a:endParaRPr lang="en-US" sz="2600" b="0" strike="noStrike" spc="-1" dirty="0">
              <a:latin typeface="Arial"/>
            </a:endParaRPr>
          </a:p>
          <a:p>
            <a:pPr marL="51192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706840" y="1226160"/>
            <a:ext cx="6669720" cy="158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1.2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400400" y="3159000"/>
            <a:ext cx="9376560" cy="281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  <a:ea typeface="DejaVu Sans"/>
              </a:rPr>
              <a:t>Virtualized Machines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87520" y="511560"/>
            <a:ext cx="658152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Key Terms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87520" y="1879560"/>
            <a:ext cx="5428080" cy="42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application cell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container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host operating system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Hyper-V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hypervisor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provisioning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170400" y="1879560"/>
            <a:ext cx="5317200" cy="415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sandbox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snapshot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Type 1 hypervisor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Type 2 hypervisor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VirtualBox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virtual machine (VM)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87520" y="511560"/>
            <a:ext cx="658152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Key Terms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48880" y="1774440"/>
            <a:ext cx="10902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virtual machine escape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virtual machine monitor (VMM)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virtual machine (VM) sprawl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VMWare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706840" y="1226160"/>
            <a:ext cx="6669720" cy="158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1.1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400400" y="3159000"/>
            <a:ext cx="9376560" cy="281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  <a:ea typeface="DejaVu Sans"/>
              </a:rPr>
              <a:t>Introduction to Cybersecurity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87520" y="511560"/>
            <a:ext cx="111632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Learning Goals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Identify the concepts of virtualizing operating systems.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Install and configure a virtual machine.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Virtualization and Its Benefits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Virtualization: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refers to running a simulation of an operating system instead of the actual operating system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Virtual machine (VM)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Looks and functions like an actual computer system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Separated from the operating system running on the machine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Virtualization and Its Benefits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pic>
        <p:nvPicPr>
          <p:cNvPr id="145" name="Picture 4"/>
          <p:cNvPicPr/>
          <p:nvPr/>
        </p:nvPicPr>
        <p:blipFill>
          <a:blip r:embed="rId2"/>
          <a:stretch/>
        </p:blipFill>
        <p:spPr>
          <a:xfrm>
            <a:off x="544680" y="2183040"/>
            <a:ext cx="10747800" cy="388656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10713240" y="6299280"/>
            <a:ext cx="147312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i="1" strike="noStrike" spc="-1">
                <a:solidFill>
                  <a:srgbClr val="666666"/>
                </a:solidFill>
                <a:latin typeface="HelveticaLTStd-LightObl"/>
                <a:ea typeface="DejaVu Sans"/>
              </a:rPr>
              <a:t>Goodheart-Willcox Publisher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Virtualization and Its Benefits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Hypervisor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or</a:t>
            </a:r>
            <a:r>
              <a:rPr lang="en-US" sz="2800" b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</a:t>
            </a: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virtual machine monitor (VMM)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specific software that handles the responsibilities of running a virtual machine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Virtualization software: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VMWare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line of virtualization products that includes the desktop workstation and player versions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VirtualBox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open-source virtualization platform from Oracle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Hyper-V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virtualization platform developed by Microsoft for its servers and desktops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Virtualization and Its Benefits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Container</a:t>
            </a: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 or </a:t>
            </a:r>
            <a:r>
              <a:rPr lang="en-US" sz="2800" b="1" i="1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application cell</a:t>
            </a:r>
            <a:r>
              <a:rPr lang="en-US" sz="2800" b="0" i="1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each individual virtual machine</a:t>
            </a:r>
            <a:endParaRPr lang="en-US" sz="2800" b="0" strike="noStrike" spc="-1" dirty="0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Two types of hypervisors</a:t>
            </a:r>
            <a:endParaRPr lang="en-US" sz="2800" b="0" strike="noStrike" spc="-1" dirty="0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Type 1 hypervisor</a:t>
            </a:r>
            <a:r>
              <a:rPr lang="en-US" sz="2600" b="0" i="1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does not interface with the host operating system</a:t>
            </a:r>
            <a:endParaRPr lang="en-US" sz="2600" b="0" strike="noStrike" spc="-1" dirty="0">
              <a:latin typeface="Arial"/>
            </a:endParaRPr>
          </a:p>
          <a:p>
            <a:pPr marL="1143000" lvl="2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Interacts directly with the hardware</a:t>
            </a:r>
            <a:endParaRPr lang="en-US" sz="2400" b="0" strike="noStrike" spc="-1" dirty="0">
              <a:latin typeface="Arial"/>
            </a:endParaRPr>
          </a:p>
          <a:p>
            <a:pPr marL="1143000" lvl="2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1" i="1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Host operating system</a:t>
            </a:r>
            <a:r>
              <a:rPr lang="en-US" sz="2400" b="0" i="1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4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operating system located on the physical machine</a:t>
            </a:r>
            <a:endParaRPr lang="en-US" sz="2400" b="0" strike="noStrike" spc="-1" dirty="0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Type 2 hypervisor</a:t>
            </a:r>
            <a:r>
              <a:rPr lang="en-US" sz="2600" b="0" i="1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runs on the host operating system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Virtualization and Its Benefits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pic>
        <p:nvPicPr>
          <p:cNvPr id="152" name="Picture 4"/>
          <p:cNvPicPr/>
          <p:nvPr/>
        </p:nvPicPr>
        <p:blipFill>
          <a:blip r:embed="rId2"/>
          <a:stretch/>
        </p:blipFill>
        <p:spPr>
          <a:xfrm>
            <a:off x="149040" y="3002040"/>
            <a:ext cx="11896920" cy="237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Virtualization and Cybersecurity	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Security Advantages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Ability to run them virtualized systems in isolated environments 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Reduces hacker’s ability to gain access to servers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Easily and securely test patches and system deployments before rolling them out to networks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Virtualization and Cybersecurity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Sandbox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isolated place to test and deploy applications and configurations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Snapshot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saved version of the system in its current state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Provisioning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ability to quickly deploy resources when needed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Virtualization and Cybersecurity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Security Concerns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Hypervisor could be attacked and allow a hacker to control all virtual systems running on the host machine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Virtual servers need to communicate with other virtual or physical machines.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Communication provides an avenue for attack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Virtualization and Cybersecurity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Security Concerns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Virtual machine (VM) sprawl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occurs with the continuous deployment of virtual machines and is a drain on system resources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Virtual machine escape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malicious code is run on the VM that allows the guest operating system to break out of its environment and interact directly with the hypervisor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87520" y="511560"/>
            <a:ext cx="658152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Key Terms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87520" y="1879560"/>
            <a:ext cx="5428080" cy="42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attack vector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black-hat hacker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bug-bounty program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cyberattack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cybersecurity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darknet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6170400" y="1879560"/>
            <a:ext cx="5317200" cy="415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deep web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gray-hat hacker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hacker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hacking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hacktivisim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onion network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87520" y="511560"/>
            <a:ext cx="658152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Section 1.2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87520" y="1774440"/>
            <a:ext cx="11163240" cy="380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What is the name of the software that controls the communication between the VM and the physical host?</a:t>
            </a:r>
            <a:endParaRPr lang="en-US" sz="2800" b="0" strike="noStrike" spc="-1" dirty="0">
              <a:latin typeface="Arial"/>
            </a:endParaRPr>
          </a:p>
          <a:p>
            <a:pPr marL="51192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Hypervisor</a:t>
            </a:r>
            <a:endParaRPr lang="en-US" sz="2600" b="0" strike="noStrike" spc="-1" dirty="0">
              <a:latin typeface="Arial"/>
            </a:endParaRPr>
          </a:p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A native or bare metal hypervisor does not communicate with which element(s) of the physical host?</a:t>
            </a:r>
            <a:endParaRPr lang="en-US" sz="2800" b="0" strike="noStrike" spc="-1" dirty="0">
              <a:latin typeface="Arial"/>
            </a:endParaRPr>
          </a:p>
          <a:p>
            <a:pPr marL="511920">
              <a:lnSpc>
                <a:spcPct val="120000"/>
              </a:lnSpc>
              <a:spcBef>
                <a:spcPts val="499"/>
              </a:spcBef>
              <a:buClr>
                <a:srgbClr val="00B0F0"/>
              </a:buClr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Operating System</a:t>
            </a:r>
            <a:endParaRPr lang="en-US" sz="2600" b="0" strike="noStrike" spc="-1" dirty="0">
              <a:latin typeface="Arial"/>
            </a:endParaRPr>
          </a:p>
          <a:p>
            <a:pPr marL="51192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87520" y="511560"/>
            <a:ext cx="658152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Section 1.2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What is the name of Microsoft’s software implementation of a hypervisor?</a:t>
            </a:r>
            <a:endParaRPr lang="en-US" sz="2800" b="0" strike="noStrike" spc="-1" dirty="0">
              <a:latin typeface="Arial"/>
            </a:endParaRPr>
          </a:p>
          <a:p>
            <a:pPr marL="51192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Hyper-V</a:t>
            </a:r>
            <a:endParaRPr lang="en-US" sz="2600" b="0" strike="noStrike" spc="-1" dirty="0">
              <a:latin typeface="Arial"/>
            </a:endParaRPr>
          </a:p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Briefly describe VM sprawl.</a:t>
            </a:r>
            <a:endParaRPr lang="en-US" sz="2800" b="0" strike="noStrike" spc="-1" dirty="0">
              <a:latin typeface="Arial"/>
            </a:endParaRPr>
          </a:p>
          <a:p>
            <a:pPr marL="51192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When a business creates virtual machines and forgets or ignores them.</a:t>
            </a:r>
            <a:endParaRPr lang="en-US" sz="2600" b="0" strike="noStrike" spc="-1" dirty="0">
              <a:latin typeface="Arial"/>
            </a:endParaRPr>
          </a:p>
          <a:p>
            <a:pPr marL="2520" lvl="1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To create an image of a VM in its current state, what would you do?</a:t>
            </a:r>
            <a:endParaRPr lang="en-US" sz="2800" b="0" strike="noStrike" spc="-1" dirty="0">
              <a:latin typeface="Arial"/>
            </a:endParaRPr>
          </a:p>
          <a:p>
            <a:pPr marL="511920" lvl="1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create a snapshot</a:t>
            </a:r>
            <a:endParaRPr lang="en-US" sz="2600" b="0" strike="noStrike" spc="-1" dirty="0">
              <a:latin typeface="Arial"/>
            </a:endParaRPr>
          </a:p>
          <a:p>
            <a:pPr marL="51192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706840" y="1226160"/>
            <a:ext cx="6669720" cy="158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1.3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400400" y="3159000"/>
            <a:ext cx="9376560" cy="281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  <a:ea typeface="DejaVu Sans"/>
              </a:rPr>
              <a:t>Skills Needed by Cybersecurity Professionals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87520" y="511560"/>
            <a:ext cx="658152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Key Terms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48880" y="1774440"/>
            <a:ext cx="10902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Certified Information Systems Security Professional (CISSP)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CompTIA Advanced Security Practitioner (CASP)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CompTIA Cybersecurity Analyst (CySA+)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CompTIA Security+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soft skills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87520" y="511560"/>
            <a:ext cx="111632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Learning Goals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Identify skills needed for a successful career in cybersecurity.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Compare industry certifications offered in cybersecurity.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Skill Sets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Technical Skills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Important to learn specific security technical skills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Other areas include operating systems, networking, databases, spreadsheets, HTML, and coding.</a:t>
            </a:r>
            <a:endParaRPr lang="en-US" sz="26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Soft Skills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Skills necessary to communicate and work with others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Ex: collaboration, leadership, reliability, etc.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Security Certifications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Industry certifications are a critical tool to help employees prove their skills to employers.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Proves an employee has skills needed to manage system security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Cover technical focus, risk management, forensic analysis, etc.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Cybersecurity field offers good wages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Security Certifications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pic>
        <p:nvPicPr>
          <p:cNvPr id="176" name="Picture 3"/>
          <p:cNvPicPr/>
          <p:nvPr/>
        </p:nvPicPr>
        <p:blipFill>
          <a:blip r:embed="rId2"/>
          <a:stretch/>
        </p:blipFill>
        <p:spPr>
          <a:xfrm>
            <a:off x="2285280" y="1326600"/>
            <a:ext cx="7219800" cy="520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Security Certifications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CompTIA 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Organization that promotes technical excellence through certification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Well-known, highly regarded certifications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Vendor neutral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Three levels of cybersecurity certification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Security Certifications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CompTIA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CompTIA Security+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entry-level certification for computer security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CompTIA Cybersecurity Analyst (CySA+)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focuses on skills to assess, combat, and prevent security threats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CompTIA Advanced Security Practitioner (CASP)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focuses on critical thinking, incident response, risk management, and technical integration throughout business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7520" y="511560"/>
            <a:ext cx="658152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Key Terms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48880" y="1774440"/>
            <a:ext cx="10902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848880" y="1774440"/>
            <a:ext cx="10791360" cy="415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phreaking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script kiddie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Tor browser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virus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white-hat hacker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Helvetica LT Std"/>
                <a:ea typeface="DejaVu Sans"/>
              </a:rPr>
              <a:t>worm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Security Certifications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87520" y="165996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Microsoft MTA Security Fundamentals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Entry-level certifications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Introduce high-level concepts of issues facing businesses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Covers topics from vulnerabilities and threat, to user management, risk, and best practices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Security Certifications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87520" y="165996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Other Relevant Certifications	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Certified Ethical Hacker (CEH)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Certified Information Systems Security Professional (CISSP)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professional certification for those with strong managerial background and technical expertise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87520" y="511560"/>
            <a:ext cx="658152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Section 1.3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41080" y="130428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Skills that are necessary for communication are called _____.</a:t>
            </a:r>
            <a:endParaRPr lang="en-US" sz="2800" b="0" strike="noStrike" spc="-1" dirty="0">
              <a:latin typeface="Arial"/>
            </a:endParaRPr>
          </a:p>
          <a:p>
            <a:pPr marL="51192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soft skills</a:t>
            </a:r>
            <a:endParaRPr lang="en-US" sz="2600" b="0" strike="noStrike" spc="-1" dirty="0">
              <a:latin typeface="Arial"/>
            </a:endParaRPr>
          </a:p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Which organization provides certifications such as Security+ and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Helvetica LT Std"/>
                <a:ea typeface="DejaVu Sans"/>
              </a:rPr>
              <a:t>CySA</a:t>
            </a: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+?</a:t>
            </a:r>
            <a:endParaRPr lang="en-US" sz="2800" b="0" strike="noStrike" spc="-1" dirty="0">
              <a:latin typeface="Arial"/>
            </a:endParaRPr>
          </a:p>
          <a:p>
            <a:pPr marL="51192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CompTIA</a:t>
            </a:r>
            <a:endParaRPr lang="en-US" sz="2600" b="0" strike="noStrike" spc="-1" dirty="0">
              <a:latin typeface="Arial"/>
            </a:endParaRPr>
          </a:p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Microsoft offers MTA certification, which is an entry-level certification in security fundamentals. What does MTA stand for?</a:t>
            </a:r>
            <a:endParaRPr lang="en-US" sz="2800" b="0" strike="noStrike" spc="-1" dirty="0">
              <a:latin typeface="Arial"/>
            </a:endParaRPr>
          </a:p>
          <a:p>
            <a:pPr marL="511920">
              <a:lnSpc>
                <a:spcPct val="120000"/>
              </a:lnSpc>
              <a:spcBef>
                <a:spcPts val="499"/>
              </a:spcBef>
              <a:buClr>
                <a:srgbClr val="00B0F0"/>
              </a:buClr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Microsoft Technology Associate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87520" y="511560"/>
            <a:ext cx="658152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Section 1.3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Which certification is used by penetration testers as evidence of their knowledge of preventative hacking?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Certified Ethical Hacker (CEH)</a:t>
            </a:r>
            <a:endParaRPr lang="en-US" sz="2600" b="0" strike="noStrike" spc="-1" dirty="0">
              <a:latin typeface="Arial"/>
            </a:endParaRPr>
          </a:p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Which certification requires a minimum of five years of full-time employment in cybersecurity-related fields?</a:t>
            </a:r>
            <a:endParaRPr lang="en-US" sz="2800" b="0" strike="noStrike" spc="-1" dirty="0">
              <a:latin typeface="Arial"/>
            </a:endParaRPr>
          </a:p>
          <a:p>
            <a:pPr marL="51192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Certified Information Systems Security Professional (CISSP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87520" y="511560"/>
            <a:ext cx="111632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Learning Goals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Examine historical context of cybersecurity in modern computing systems.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Explain cybersecurity and information assurance.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Identify motivations for hacking.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List common defenses against cyberattacks.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History of Cybersecurity Attacks and Issues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Hacking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act of circumventing or breaking past security boundaries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Hacker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person who engages in hacking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Attack vector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avenue or path hacker uses to commit the attack</a:t>
            </a:r>
            <a:endParaRPr lang="en-US" sz="26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White-hat hacker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ethical and law-abiding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Black-hat hacker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operates outside the law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Gray-hat hacker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do no harm, but do not ask for permission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History of Cybersecurity Attacks and Issues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Hacking has become more common due to available free tools.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Tools can be used to: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Infiltrate systems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Spy on users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Plant malware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87520" y="195840"/>
            <a:ext cx="1066248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 LT Std"/>
                <a:ea typeface="DejaVu Sans"/>
              </a:rPr>
              <a:t>History of Cybersecurity Attacks and Issues (continued)</a:t>
            </a:r>
            <a:endParaRPr lang="en-US" sz="45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87520" y="1774440"/>
            <a:ext cx="11163240" cy="45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Cybersecurity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process of protecting a system against unintended or malicious changes or use</a:t>
            </a:r>
            <a:endParaRPr lang="en-US" sz="2800" b="0" strike="noStrike" spc="-1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Cyberattack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attempt to steal, damage, or destroy data or computer system</a:t>
            </a:r>
            <a:endParaRPr lang="en-US" sz="28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Attacks on phone systems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Computer viruses/hacks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Tricking someone to reveal sensitive information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Data theft/social engineering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</TotalTime>
  <Words>1881</Words>
  <Application>Microsoft Office PowerPoint</Application>
  <PresentationFormat>Custom</PresentationFormat>
  <Paragraphs>278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Helvetica LT Std</vt:lpstr>
      <vt:lpstr>HelveticaLTStd-LightObl</vt:lpstr>
      <vt:lpstr>Symbol</vt:lpstr>
      <vt:lpstr>Trebuchet MS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Greene</cp:lastModifiedBy>
  <cp:revision>25</cp:revision>
  <dcterms:created xsi:type="dcterms:W3CDTF">2018-08-30T13:15:55Z</dcterms:created>
  <dcterms:modified xsi:type="dcterms:W3CDTF">2020-07-31T14:50:46Z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54</vt:i4>
  </property>
</Properties>
</file>