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algn="r"/>
            <a:fld id="{45E5C95B-8868-40E1-9695-3FD3BFC36F24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636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4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algn="r"/>
            <a:fld id="{45E5C95B-8868-40E1-9695-3FD3BFC36F24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5127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36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1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54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5E5C95B-8868-40E1-9695-3FD3BFC36F24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5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1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5E5C95B-8868-40E1-9695-3FD3BFC36F24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0752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9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61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798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04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3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1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95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35BB1C6-BF8F-4481-8AB2-603A1C8A906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7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362320" y="1023120"/>
            <a:ext cx="7445160" cy="158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2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57960" y="3080520"/>
            <a:ext cx="10199160" cy="32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Information Security</a:t>
            </a:r>
            <a:endParaRPr lang="en-US" sz="7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Fundamentals</a:t>
            </a:r>
            <a:endParaRPr lang="en-US" sz="7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CIA Triad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Availability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Data can be accessed when needed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Solutions for problems like hardware failure or hacking are needed so data can always be accessed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Security Domains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To protect data and assets, areas of business are broken down into information technology security domains.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users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workstations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LAN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WAN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remote access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system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Security Domains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Attack surface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all the locations and methods that could constitute a security risk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Defense in depth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having multiple levels of protection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Frameworks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help break down the aspects of a business and security domains into manageable task areas and tasks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Security Domains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Includes staff, vendors, contractors, guests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Weakest link in security chain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Workstation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Issues surrounding workstations or other devices used by people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Internet of Things (IoT)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describes the connection of nontraditional computing devices to the Internet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Security Domains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LAN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Network infrastructure within a small area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Issues related to servers, switches, routers, and media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WAN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Network infrastructure for more than one geographic location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Internet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Security Domains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Remote Access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Employees can connect to the computer network remotely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Challenges include securing data, verification of users, security of remote system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System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Services and software used to provide access to data and resources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Covers web servers, database servers, etc.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2.1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security principle relates to protecting data against unauthorized changes?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Integrity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the practice of having multiple layers of security to protect against intruders?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Defense in depth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Briefly describe frameworks.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Guidelines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2.1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Nontraditional computing devices with Internet access describes _____.</a:t>
            </a:r>
            <a:r>
              <a:rPr lang="en-US" sz="2800" b="0" strike="noStrike" spc="-1" dirty="0">
                <a:solidFill>
                  <a:srgbClr val="00B0F0"/>
                </a:solidFill>
                <a:latin typeface="Helvetica LT Std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Internet of Things (IoT)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the weakest link in an organization’s security policy and plan?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    Users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707560" y="1226160"/>
            <a:ext cx="6673320" cy="158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2.2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401120" y="3159000"/>
            <a:ext cx="9380880" cy="28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Vulnerabilities</a:t>
            </a:r>
            <a:endParaRPr lang="en-US" sz="6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and Threats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49240" y="1774440"/>
            <a:ext cx="514620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adware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armored virus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backdoor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cookie policy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cryptomalware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digital footprint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drive-by-download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330960" y="1774440"/>
            <a:ext cx="514620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dumpster diving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firmware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heuristic methodology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keylogger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logic bomb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macro virus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malware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7880" y="511560"/>
            <a:ext cx="11167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Certification Objectives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49240" y="1774440"/>
            <a:ext cx="10906920" cy="46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CompTIA Security+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1.1 Given a scenario, analyze indicators of compromise and determine the type of malware.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1.2 Compare and contrast types of attacks.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1.6 Explain the impact associated with types of vulnerabilities.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2.5 Given a scenario, deploy mobile devices securely.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3.1 Explain use cases and purpose for frameworks, best practices and secure configuration guides.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5.8 Given a scenario, carry out data security and privacy policies.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49240" y="1774440"/>
            <a:ext cx="514620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payload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persistent cookie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polymorphic virus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pretexting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ransomware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remote access Trojan (RAT)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rootkit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330960" y="1774440"/>
            <a:ext cx="514620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secure cookie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session cookie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social engineering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third-party cookie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threat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time bomb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49240" y="1774440"/>
            <a:ext cx="514620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Trojan horse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vulnerability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zero-day vulnerability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7880" y="511560"/>
            <a:ext cx="11167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Compare and contrast forms of malware.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Explain vulnerabilities that exist in software.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cybersecurity threats outside of malware.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Malware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computer code intentionally written to cause some form of harm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u="sng" strike="noStrike" spc="-1">
                <a:solidFill>
                  <a:srgbClr val="000000"/>
                </a:solidFill>
                <a:uFillTx/>
                <a:latin typeface="Helvetica LT Std"/>
              </a:rPr>
              <a:t>Mal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icious soft</a:t>
            </a:r>
            <a:r>
              <a:rPr lang="en-US" sz="2600" b="0" u="sng" strike="noStrike" spc="-1">
                <a:solidFill>
                  <a:srgbClr val="000000"/>
                </a:solidFill>
                <a:uFillTx/>
                <a:latin typeface="Helvetica LT Std"/>
              </a:rPr>
              <a:t>ware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Harm ranges from stealing or destroying data to collecting information of allowing remote access to a system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Exploits vulnerabilities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Vulnerability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flaw or potential for harm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Threat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something that takes a vulnerability to a level where it can be exploited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Purpose of malware is found in its payload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Payload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actions of the malicious code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Many kinds of malware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87880" y="172368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Trojan Horse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Malware hidden inside other software that appears to be harmless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Remote access Trojan (RAT)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form of malware that allows the hacker to use an embedded backdoor to gain administrative control of the victim’s computer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87880" y="172368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Worm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Form of malware that infects systems with its payload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Moves and spreads from one computer to another through open network ports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Sasser worm caused computers to slow or shut down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MyDoom worm is the quickest-spreading worm via e-mail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Time or Logic Bomb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Time bomb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deploys its payload when a date or time occurs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Logic bomb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deploys when conditions exist that the malware is seeking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Armored Virus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designed to prevent security analysts from reading the source code by attempting to prevent access to or disassembly of the code itself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Ransomware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Does not steal or destroy data,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Encrypts data so user cannot access it until a fee is paid to the hacker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Cryptomalware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malware that encrypts the user’s data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Drive-by-download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ransomware automatically downloaded when a user visits a web page that is infected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41" name="Picture 3"/>
          <p:cNvPicPr/>
          <p:nvPr/>
        </p:nvPicPr>
        <p:blipFill>
          <a:blip r:embed="rId2"/>
          <a:stretch/>
        </p:blipFill>
        <p:spPr>
          <a:xfrm>
            <a:off x="184680" y="2741760"/>
            <a:ext cx="11830680" cy="326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87880" y="511560"/>
            <a:ext cx="11167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Certification Objectives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49240" y="1774440"/>
            <a:ext cx="10906920" cy="46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Microsoft MTA Security Fundamentals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1.1 Understand core security principles.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1.2 Understand physical security.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1.3 Understand Internet security.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2.6 Understand malware.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Polymorphic virus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changes its characteristics in attempts to avoid detection from antivirus programs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Rootkit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virus that infects a computer before the operating system loads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Backdoor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secret or unknown access point into a system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Macro virus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macro that has been programmed to carry out a malicious intent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Malware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Defending Against Malware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Prevention is best defense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Using antimalware software program is critical to catch threats that may have been installed without your knowledge.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Keep the operating system fully patched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Be careful of Internet downloads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Heuristic methodology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approach to finding previously undetected unwanted programs or variants of known viruses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Software Vulnerabilities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Zero-Day Vulnerability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exists in software when it was released and remains unknown until it is exploited by hackers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No immediate fix or patch usually available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Best defense is to keep system and software patched</a:t>
            </a:r>
            <a:endParaRPr lang="en-US" sz="26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Firmware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software that is embedded in hardware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Security Threats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Keylogger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technology that tracks a user’s keystrokes on the keyboard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Adware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software installed on a computer that collects data on the user and then redirects advertising sites to the web browser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Security Threats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Cookies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Small text files saved on the computer for web browsers and websites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Cookie policy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states if the site uses cookies and how they are used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Session cookie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exists only as long as the web browser is open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Persistent cookie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stays on your computer until an expiration date is met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Security Threats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Cookies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Secure cookie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can only be sent using an encrypted session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Third-party cookie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originates from a visit to a website, but references a different website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Security Threats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Social Engineering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Hacker using social tools and techniques to obtain information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Once data is obtained the hacker can use it to gain access to systems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Digital footprint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information about a person left behind by his or her actions on the Internet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Security Threats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Pretexting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using a lie or scam to obtain private information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Other ways to obtain information: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Convincing people to reveal information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Social media platforms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Public records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Advanced Internet searches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Dumpster diving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digging through the trash for useful information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Security Threats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Tips for conducting advanced searches on the Internet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61" name="Table 3"/>
          <p:cNvGraphicFramePr/>
          <p:nvPr/>
        </p:nvGraphicFramePr>
        <p:xfrm>
          <a:off x="1199520" y="3057480"/>
          <a:ext cx="9944640" cy="1854000"/>
        </p:xfrm>
        <a:graphic>
          <a:graphicData uri="http://schemas.openxmlformats.org/drawingml/2006/table">
            <a:tbl>
              <a:tblPr/>
              <a:tblGrid>
                <a:gridCol w="109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Tip #1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A4D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Enclose specific keywords in quotation marks.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Tip #2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A4D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Use a hyphen (-) to exclude words or a plus sign (+) to ensure words are included.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Tip #3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A4D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Conduct the search on a specific website.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Tip #4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A4D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Limit searches to specific dates or range of dates.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Tip #5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A4D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Search for only specific file types.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2" name="Table 4"/>
          <p:cNvGraphicFramePr/>
          <p:nvPr/>
        </p:nvGraphicFramePr>
        <p:xfrm>
          <a:off x="1199160" y="3053880"/>
          <a:ext cx="9937440" cy="1857600"/>
        </p:xfrm>
        <a:graphic>
          <a:graphicData uri="http://schemas.openxmlformats.org/drawingml/2006/table">
            <a:tbl>
              <a:tblPr/>
              <a:tblGrid>
                <a:gridCol w="9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1369B4"/>
                      </a:solidFill>
                    </a:lnL>
                    <a:lnR w="12240">
                      <a:solidFill>
                        <a:srgbClr val="1369B4"/>
                      </a:solidFill>
                    </a:lnR>
                    <a:lnT w="12240">
                      <a:solidFill>
                        <a:srgbClr val="1369B4"/>
                      </a:solidFill>
                    </a:lnT>
                    <a:lnB w="12240">
                      <a:solidFill>
                        <a:srgbClr val="1369B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Table 5"/>
          <p:cNvGraphicFramePr/>
          <p:nvPr/>
        </p:nvGraphicFramePr>
        <p:xfrm>
          <a:off x="1197000" y="3054240"/>
          <a:ext cx="1091880" cy="1857240"/>
        </p:xfrm>
        <a:graphic>
          <a:graphicData uri="http://schemas.openxmlformats.org/drawingml/2006/table">
            <a:tbl>
              <a:tblPr/>
              <a:tblGrid>
                <a:gridCol w="109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1369B4"/>
                      </a:solidFill>
                    </a:lnL>
                    <a:lnR w="12240">
                      <a:solidFill>
                        <a:srgbClr val="1369B4"/>
                      </a:solidFill>
                    </a:lnR>
                    <a:lnT w="12240">
                      <a:solidFill>
                        <a:srgbClr val="1369B4"/>
                      </a:solidFill>
                    </a:lnT>
                    <a:lnB w="12240">
                      <a:solidFill>
                        <a:srgbClr val="1369B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Table 6"/>
          <p:cNvGraphicFramePr/>
          <p:nvPr/>
        </p:nvGraphicFramePr>
        <p:xfrm>
          <a:off x="1197000" y="3429000"/>
          <a:ext cx="9939600" cy="365760"/>
        </p:xfrm>
        <a:graphic>
          <a:graphicData uri="http://schemas.openxmlformats.org/drawingml/2006/table">
            <a:tbl>
              <a:tblPr/>
              <a:tblGrid>
                <a:gridCol w="99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1369B4"/>
                      </a:solidFill>
                    </a:lnL>
                    <a:lnR w="12240">
                      <a:solidFill>
                        <a:srgbClr val="1369B4"/>
                      </a:solidFill>
                    </a:lnR>
                    <a:lnT w="12240">
                      <a:solidFill>
                        <a:srgbClr val="1369B4"/>
                      </a:solidFill>
                    </a:lnT>
                    <a:lnB w="12240">
                      <a:solidFill>
                        <a:srgbClr val="1369B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Table 7"/>
          <p:cNvGraphicFramePr/>
          <p:nvPr/>
        </p:nvGraphicFramePr>
        <p:xfrm>
          <a:off x="1197000" y="4166280"/>
          <a:ext cx="9939600" cy="381600"/>
        </p:xfrm>
        <a:graphic>
          <a:graphicData uri="http://schemas.openxmlformats.org/drawingml/2006/table">
            <a:tbl>
              <a:tblPr/>
              <a:tblGrid>
                <a:gridCol w="99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1369B4"/>
                      </a:solidFill>
                    </a:lnL>
                    <a:lnR w="12240">
                      <a:solidFill>
                        <a:srgbClr val="1369B4"/>
                      </a:solidFill>
                    </a:lnR>
                    <a:lnT w="12240">
                      <a:solidFill>
                        <a:srgbClr val="1369B4"/>
                      </a:solidFill>
                    </a:lnT>
                    <a:lnB w="12240">
                      <a:solidFill>
                        <a:srgbClr val="1369B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2.2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a Trojan or Trojan horse?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Malware that hides inside a legitimate program.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Software that is preinstalled or embedded in hardware is known as _____.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firmware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type of cookie remains on the computer after the browser is closed until it reaches its expiration date?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    persistent cookie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07560" y="1226160"/>
            <a:ext cx="6673320" cy="158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2.1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01120" y="3159000"/>
            <a:ext cx="9380880" cy="28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Security Principles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2.2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the social engineering technique in which the hacker lies to get information?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Pretexting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If you are digging through a trash can for information, what is this hacking technique called?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Dumpster diving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707560" y="1226160"/>
            <a:ext cx="6673320" cy="158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2.3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401120" y="3159000"/>
            <a:ext cx="9380880" cy="28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Legal</a:t>
            </a:r>
            <a:endParaRPr lang="en-US" sz="6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Requirements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49240" y="1761840"/>
            <a:ext cx="548136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compliance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Computer Fraud and Abuse Act (CFAA)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Electronic Communication Privacy Act (ECPA)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electronic health record (EHR)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Gramm-Leach-Bliley Act (GLBA)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330960" y="1774440"/>
            <a:ext cx="514620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Health Insurance Portability and Accounting Act (HIPAA)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Payment Card Industry Data Security Standard (PCI DSS)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protected health information (PHI)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Sarbanes-Oxley Act (SOX)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7880" y="511560"/>
            <a:ext cx="11167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Define compliance.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laws and standards related to digital security.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Compliance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Compliance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following the rules or standards that have been established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Laws are established to ensure data and privacy are protected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Most are federal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States have their own laws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Companies with business outside the country must abide by the laws in the other country where they operate, too.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Computer Fraud and Abuse Act (CFAA)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Deals with unauthorized access of computers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Covers primarily 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protected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computers located on US governmental systems, financial institutions, and interstate or foreign communication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Theoretically, most computers and cell phones are covered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Electronic Communication Privacy Act (ECPA)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Protects wire and electronic transmissions of data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Covers communication such as e-mail, telephone conversations, and data stored electronically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Wiretap Act: prohibits the intentional interception, use, disclosure, or procurement of any communication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Electronic Communication Privacy Act (ECPA)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Stored Communications Act (SCA): protects the privacy of the content of files stored by service providers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Pen Register Act: requires governmental entities obtain a court order on a pen register, which is a device that captures the numbers and related information of outgoing calls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Gramm-Leach-Bliley Act (GLBA)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Ensures that financial businesses are protecting your private data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Safeguards Rule: businesses must develop, implement, and maintain a comprehensive information security program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Financial Privacy Rule: regulates the collection and disclosure of a consumer’s nonpublic personal information (NPI)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Sarbanes-Oxley Act (SOX)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Prevents company executives from hiding or destroying electronic records for a minimum of five years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Designed to crack down on corporate fraud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49240" y="1774440"/>
            <a:ext cx="514620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500" lnSpcReduction="1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attack surface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CIA triad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confidentiality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defense in depth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frameworks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integrity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Internet of Things (IoT)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nonrepudiation process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Health Insurance Portability and Accounting Act (HIPAA)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Protects electronic medical records and personal health information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Privacy Rule: establishes a set of national standards for the protection of all “individually identifiable health information”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Health Insurance Portability and Accounting Act (HIPAA)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Protected health information (PHI)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individually identifiable health information in the form of electronic data, paper records, or spoken conversation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Electronic health record (EHR)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digital or electronic platform for health records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Security Rule: establishes a set of national standards to protect personal health information in electronic form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Standards help organizations understand the safeguards they must undertake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Payment Card Industry Data Security Standard (PCI DSS)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Set of regulations from credit card vendors that apply to businesses using their services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Industry standard, not law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Applies to any organization, regardless of size or number of transactions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Four levels of compliance based on merchant levels, which are determined by number of transactions per year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Laws and Standards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99" name="Picture 3"/>
          <p:cNvPicPr/>
          <p:nvPr/>
        </p:nvPicPr>
        <p:blipFill rotWithShape="1">
          <a:blip r:embed="rId2"/>
          <a:srcRect b="3512"/>
          <a:stretch/>
        </p:blipFill>
        <p:spPr>
          <a:xfrm>
            <a:off x="1060920" y="1870920"/>
            <a:ext cx="9721080" cy="43319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2.3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meant by compliance?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Following rules and regulations by which an organization must abide.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law covers unauthorized access to computers?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Electronic Communication Privacy Act (ECPA)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the basic purpose of the Gramm-Leach-Bliley Act (GLBA)? 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It ensures financial businesses, such as banks, protect private personal data.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87880" y="511560"/>
            <a:ext cx="65851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2.3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governmental agency monitors issues related to the SOX rules?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Securities</a:t>
            </a:r>
            <a:r>
              <a:rPr lang="en-US" sz="2600" b="0" strike="noStrike" spc="-1" dirty="0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and Exchange Commission (SEC)</a:t>
            </a:r>
            <a:endParaRPr lang="en-US" sz="2600" b="0" strike="noStrike" spc="-1" dirty="0">
              <a:latin typeface="Arial"/>
            </a:endParaRPr>
          </a:p>
          <a:p>
            <a:pPr marL="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the minimum number of credit card transactions for the PCI DSS regulations to apply?</a:t>
            </a:r>
            <a:endParaRPr lang="en-US" sz="2800" b="0" strike="noStrike" spc="-1" dirty="0">
              <a:latin typeface="Arial"/>
            </a:endParaRPr>
          </a:p>
          <a:p>
            <a:pPr marL="432000" lvl="1" indent="-216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no minimum, applies to all organizations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7880" y="511560"/>
            <a:ext cx="11167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Explain each of the three main security principles.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business security domains.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CIA Triad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CIA triad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three underlying principles of data protection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Confidentiality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Integrity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Availability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94" name="Picture 1"/>
          <p:cNvPicPr/>
          <p:nvPr/>
        </p:nvPicPr>
        <p:blipFill>
          <a:blip r:embed="rId2"/>
          <a:stretch/>
        </p:blipFill>
        <p:spPr>
          <a:xfrm>
            <a:off x="3925800" y="2435400"/>
            <a:ext cx="4492080" cy="388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CIA Triad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Confidentiality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condition of being private or secret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Ensuring users only have access to the data they need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Implemented by the rights and privileges granted to the individual computer users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Encryption converts data into a format that can only be read by the holder of the decryption key.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87880" y="195840"/>
            <a:ext cx="1066716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CIA Triad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87880" y="1774440"/>
            <a:ext cx="11167920" cy="45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Integrity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state of being complete or uncorrupted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Ensures data are not changed or altered without permission to do so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Folder or file permissions can ensure integrity.</a:t>
            </a:r>
            <a:endParaRPr lang="en-US" sz="2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Nonrepudiation process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changes are tracked by which user account made them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299</TotalTime>
  <Words>2147</Words>
  <Application>Microsoft Office PowerPoint</Application>
  <PresentationFormat>Widescreen</PresentationFormat>
  <Paragraphs>310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Helvetica LT Std</vt:lpstr>
      <vt:lpstr>Palatino Linotype</vt:lpstr>
      <vt:lpstr>Symbol</vt:lpstr>
      <vt:lpstr>Times New Roman</vt:lpstr>
      <vt:lpstr>Trebuchet MS</vt:lpstr>
      <vt:lpstr>Wingdings</vt:lpstr>
      <vt:lpstr>Office Theme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16</cp:revision>
  <dcterms:created xsi:type="dcterms:W3CDTF">2018-08-30T13:32:15Z</dcterms:created>
  <dcterms:modified xsi:type="dcterms:W3CDTF">2020-10-26T14:46:26Z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57</vt:i4>
  </property>
</Properties>
</file>