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</p:sldIdLst>
  <p:sldSz cx="12192000" cy="6858000"/>
  <p:notesSz cx="7772400" cy="10058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0" d="100"/>
          <a:sy n="40" d="100"/>
        </p:scale>
        <p:origin x="2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837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500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1125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164879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5318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6199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3799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3114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8E36636D-D922-432D-A958-524484B5923D}" type="datetimeFigureOut">
              <a:rPr lang="en-US" smtClean="0"/>
              <a:pPr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926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334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933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11/9/2020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978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11/9/2020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911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11/9/2020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952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11/9/2020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404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11/9/2020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0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11/9/2020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312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6636D-D922-432D-A958-524484B5923D}" type="datetimeFigureOut">
              <a:rPr lang="en-US" smtClean="0"/>
              <a:pPr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148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if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2362320" y="1023120"/>
            <a:ext cx="7444800" cy="158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6500" b="1" strike="noStrike" spc="-1">
                <a:solidFill>
                  <a:srgbClr val="FFFFFF"/>
                </a:solidFill>
                <a:latin typeface="Trebuchet MS"/>
                <a:ea typeface="Tahoma"/>
              </a:rPr>
              <a:t>Chapter 3</a:t>
            </a:r>
            <a:endParaRPr lang="en-US" sz="6500" b="0" strike="noStrike" spc="-1">
              <a:latin typeface="Arial"/>
            </a:endParaRPr>
          </a:p>
        </p:txBody>
      </p:sp>
      <p:sp>
        <p:nvSpPr>
          <p:cNvPr id="40" name="CustomShape 2"/>
          <p:cNvSpPr/>
          <p:nvPr/>
        </p:nvSpPr>
        <p:spPr>
          <a:xfrm>
            <a:off x="957960" y="3080520"/>
            <a:ext cx="10198800" cy="326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lang="en-US" sz="7000" b="0" strike="noStrike" spc="-1">
                <a:solidFill>
                  <a:srgbClr val="004E96"/>
                </a:solidFill>
                <a:latin typeface="Trebuchet MS"/>
                <a:ea typeface="DejaVu Sans"/>
              </a:rPr>
              <a:t>Managing</a:t>
            </a:r>
            <a:endParaRPr lang="en-US" sz="70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lang="en-US" sz="7000" b="0" strike="noStrike" spc="-1">
                <a:solidFill>
                  <a:srgbClr val="004E96"/>
                </a:solidFill>
                <a:latin typeface="Trebuchet MS"/>
                <a:ea typeface="DejaVu Sans"/>
              </a:rPr>
              <a:t>User Security</a:t>
            </a:r>
            <a:endParaRPr lang="en-US" sz="7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ustomShape 1"/>
          <p:cNvSpPr/>
          <p:nvPr/>
        </p:nvSpPr>
        <p:spPr>
          <a:xfrm>
            <a:off x="587880" y="195840"/>
            <a:ext cx="106668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  <a:ea typeface="DejaVu Sans"/>
              </a:rPr>
              <a:t>User Authentication (continued)</a:t>
            </a:r>
            <a:endParaRPr lang="en-US" sz="4500" b="0" strike="noStrike" spc="-1">
              <a:latin typeface="Arial"/>
            </a:endParaRPr>
          </a:p>
        </p:txBody>
      </p:sp>
      <p:sp>
        <p:nvSpPr>
          <p:cNvPr id="61" name="CustomShape 2"/>
          <p:cNvSpPr/>
          <p:nvPr/>
        </p:nvSpPr>
        <p:spPr>
          <a:xfrm>
            <a:off x="587880" y="1774440"/>
            <a:ext cx="11167560" cy="4549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752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1" i="1" strike="noStrike" spc="-1">
                <a:solidFill>
                  <a:srgbClr val="000000"/>
                </a:solidFill>
                <a:latin typeface="Helvetica LT Std"/>
                <a:ea typeface="DejaVu Sans"/>
              </a:rPr>
              <a:t>Multifactor Authentication</a:t>
            </a:r>
            <a:endParaRPr lang="en-US" sz="2800" b="0" strike="noStrike" spc="-1">
              <a:latin typeface="Arial"/>
            </a:endParaRPr>
          </a:p>
          <a:p>
            <a:pPr marL="685800" lvl="1" indent="-22752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When different forms of authentication are combined</a:t>
            </a:r>
            <a:endParaRPr lang="en-US" sz="2600" b="0" strike="noStrike" spc="-1">
              <a:latin typeface="Arial"/>
            </a:endParaRPr>
          </a:p>
          <a:p>
            <a:pPr marL="685800" lvl="1" indent="-22752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What you know </a:t>
            </a:r>
            <a:endParaRPr lang="en-US" sz="2600" b="0" strike="noStrike" spc="-1">
              <a:latin typeface="Arial"/>
            </a:endParaRPr>
          </a:p>
          <a:p>
            <a:pPr marL="1143000" lvl="2" indent="-22752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Passwords</a:t>
            </a:r>
            <a:endParaRPr lang="en-US" sz="2400" b="0" strike="noStrike" spc="-1">
              <a:latin typeface="Arial"/>
            </a:endParaRPr>
          </a:p>
          <a:p>
            <a:pPr marL="1143000" lvl="2" indent="-22752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Asking a security question</a:t>
            </a:r>
            <a:endParaRPr lang="en-US" sz="2400" b="0" strike="noStrike" spc="-1">
              <a:latin typeface="Arial"/>
            </a:endParaRPr>
          </a:p>
          <a:p>
            <a:pPr marL="457200">
              <a:lnSpc>
                <a:spcPct val="120000"/>
              </a:lnSpc>
              <a:spcBef>
                <a:spcPts val="499"/>
              </a:spcBef>
            </a:pP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ustomShape 1"/>
          <p:cNvSpPr/>
          <p:nvPr/>
        </p:nvSpPr>
        <p:spPr>
          <a:xfrm>
            <a:off x="587880" y="195840"/>
            <a:ext cx="106668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  <a:ea typeface="DejaVu Sans"/>
              </a:rPr>
              <a:t>User Authentication (continued)</a:t>
            </a:r>
            <a:endParaRPr lang="en-US" sz="4500" b="0" strike="noStrike" spc="-1">
              <a:latin typeface="Arial"/>
            </a:endParaRPr>
          </a:p>
        </p:txBody>
      </p:sp>
      <p:sp>
        <p:nvSpPr>
          <p:cNvPr id="63" name="CustomShape 2"/>
          <p:cNvSpPr/>
          <p:nvPr/>
        </p:nvSpPr>
        <p:spPr>
          <a:xfrm>
            <a:off x="587880" y="1774440"/>
            <a:ext cx="11167560" cy="4549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52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What you have</a:t>
            </a:r>
            <a:endParaRPr lang="en-US" sz="2800" b="0" strike="noStrike" spc="-1">
              <a:latin typeface="Arial"/>
            </a:endParaRPr>
          </a:p>
          <a:p>
            <a:pPr marL="685800" lvl="1" indent="-22752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User must possess a device that contains security information</a:t>
            </a:r>
            <a:endParaRPr lang="en-US" sz="2600" b="0" strike="noStrike" spc="-1">
              <a:latin typeface="Arial"/>
            </a:endParaRPr>
          </a:p>
          <a:p>
            <a:pPr marL="1143000" lvl="2" indent="-22752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Common access cards (CACs)</a:t>
            </a:r>
            <a:endParaRPr lang="en-US" sz="2400" b="0" strike="noStrike" spc="-1">
              <a:latin typeface="Arial"/>
            </a:endParaRPr>
          </a:p>
          <a:p>
            <a:pPr marL="1143000" lvl="2" indent="-22752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Tokens</a:t>
            </a:r>
            <a:endParaRPr lang="en-US" sz="2400" b="0" strike="noStrike" spc="-1">
              <a:latin typeface="Arial"/>
            </a:endParaRPr>
          </a:p>
          <a:p>
            <a:pPr marL="685800" lvl="1" indent="-22752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Not used to replace passwords</a:t>
            </a:r>
            <a:endParaRPr lang="en-US" sz="2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CustomShape 1"/>
          <p:cNvSpPr/>
          <p:nvPr/>
        </p:nvSpPr>
        <p:spPr>
          <a:xfrm>
            <a:off x="587880" y="195840"/>
            <a:ext cx="106668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  <a:ea typeface="DejaVu Sans"/>
              </a:rPr>
              <a:t>User Authentication (continued)</a:t>
            </a:r>
            <a:endParaRPr lang="en-US" sz="4500" b="0" strike="noStrike" spc="-1">
              <a:latin typeface="Arial"/>
            </a:endParaRPr>
          </a:p>
        </p:txBody>
      </p:sp>
      <p:sp>
        <p:nvSpPr>
          <p:cNvPr id="65" name="CustomShape 2"/>
          <p:cNvSpPr/>
          <p:nvPr/>
        </p:nvSpPr>
        <p:spPr>
          <a:xfrm>
            <a:off x="587880" y="1774440"/>
            <a:ext cx="11167560" cy="4549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52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What you have</a:t>
            </a:r>
            <a:endParaRPr lang="en-US" sz="2800" b="0" strike="noStrike" spc="-1">
              <a:latin typeface="Arial"/>
            </a:endParaRPr>
          </a:p>
          <a:p>
            <a:pPr marL="685800" lvl="1" indent="-22752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1" i="1" strike="noStrike" spc="-1">
                <a:solidFill>
                  <a:srgbClr val="000000"/>
                </a:solidFill>
                <a:latin typeface="Helvetica LT Std"/>
                <a:ea typeface="DejaVu Sans"/>
              </a:rPr>
              <a:t>One-time password (OTP)</a:t>
            </a:r>
            <a:r>
              <a:rPr lang="en-US" sz="2600" b="0" i="1" strike="noStrike" spc="-1">
                <a:solidFill>
                  <a:srgbClr val="000000"/>
                </a:solidFill>
                <a:latin typeface="Helvetica LT Std"/>
                <a:ea typeface="DejaVu Sans"/>
              </a:rPr>
              <a:t>: </a:t>
            </a:r>
            <a:r>
              <a:rPr lang="en-US" sz="26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password that is valid for only one login or transaction, and it is often valid for only a short period</a:t>
            </a:r>
            <a:endParaRPr lang="en-US" sz="2600" b="0" strike="noStrike" spc="-1">
              <a:latin typeface="Arial"/>
            </a:endParaRPr>
          </a:p>
          <a:p>
            <a:pPr marL="685800" lvl="1" indent="-22752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1" i="1" strike="noStrike" spc="-1">
                <a:solidFill>
                  <a:srgbClr val="000000"/>
                </a:solidFill>
                <a:latin typeface="Helvetica LT Std"/>
                <a:ea typeface="DejaVu Sans"/>
              </a:rPr>
              <a:t>Dongle</a:t>
            </a:r>
            <a:r>
              <a:rPr lang="en-US" sz="2600" b="0" i="1" strike="noStrike" spc="-1">
                <a:solidFill>
                  <a:srgbClr val="000000"/>
                </a:solidFill>
                <a:latin typeface="Helvetica LT Std"/>
                <a:ea typeface="DejaVu Sans"/>
              </a:rPr>
              <a:t>:</a:t>
            </a:r>
            <a:r>
              <a:rPr lang="en-US" sz="26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 physical token inserted into a computer’s USB port</a:t>
            </a:r>
            <a:endParaRPr lang="en-US" sz="2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CustomShape 1"/>
          <p:cNvSpPr/>
          <p:nvPr/>
        </p:nvSpPr>
        <p:spPr>
          <a:xfrm>
            <a:off x="587880" y="195840"/>
            <a:ext cx="106668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  <a:ea typeface="DejaVu Sans"/>
              </a:rPr>
              <a:t>User Authentication (continued)</a:t>
            </a:r>
            <a:endParaRPr lang="en-US" sz="4500" b="0" strike="noStrike" spc="-1">
              <a:latin typeface="Arial"/>
            </a:endParaRPr>
          </a:p>
        </p:txBody>
      </p:sp>
      <p:sp>
        <p:nvSpPr>
          <p:cNvPr id="67" name="CustomShape 2"/>
          <p:cNvSpPr/>
          <p:nvPr/>
        </p:nvSpPr>
        <p:spPr>
          <a:xfrm>
            <a:off x="587880" y="1774440"/>
            <a:ext cx="11167560" cy="4549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752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What you are</a:t>
            </a:r>
            <a:endParaRPr lang="en-US" sz="2800" b="0" strike="noStrike" spc="-1">
              <a:latin typeface="Arial"/>
            </a:endParaRPr>
          </a:p>
          <a:p>
            <a:pPr marL="685800" lvl="1" indent="-22752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Refers to a biological feature of the user</a:t>
            </a:r>
            <a:endParaRPr lang="en-US" sz="2600" b="0" strike="noStrike" spc="-1">
              <a:latin typeface="Arial"/>
            </a:endParaRPr>
          </a:p>
          <a:p>
            <a:pPr marL="685800" lvl="1" indent="-22752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1" i="1" strike="noStrike" spc="-1">
                <a:solidFill>
                  <a:srgbClr val="000000"/>
                </a:solidFill>
                <a:latin typeface="Helvetica LT Std"/>
                <a:ea typeface="DejaVu Sans"/>
              </a:rPr>
              <a:t>Biometrics</a:t>
            </a:r>
            <a:r>
              <a:rPr lang="en-US" sz="2600" b="0" i="1" strike="noStrike" spc="-1">
                <a:solidFill>
                  <a:srgbClr val="000000"/>
                </a:solidFill>
                <a:latin typeface="Helvetica LT Std"/>
                <a:ea typeface="DejaVu Sans"/>
              </a:rPr>
              <a:t>: </a:t>
            </a:r>
            <a:r>
              <a:rPr lang="en-US" sz="26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measurement and analysis of a biological feature</a:t>
            </a:r>
            <a:endParaRPr lang="en-US" sz="2600" b="0" strike="noStrike" spc="-1">
              <a:latin typeface="Arial"/>
            </a:endParaRPr>
          </a:p>
          <a:p>
            <a:pPr marL="685800" lvl="1" indent="-22752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Fingerprints, retina or iris scans, facial recognition, voice analysis, palm prints</a:t>
            </a:r>
            <a:endParaRPr lang="en-US" sz="2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CustomShape 1"/>
          <p:cNvSpPr/>
          <p:nvPr/>
        </p:nvSpPr>
        <p:spPr>
          <a:xfrm>
            <a:off x="587880" y="195840"/>
            <a:ext cx="106668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  <a:ea typeface="DejaVu Sans"/>
              </a:rPr>
              <a:t>User Authentication (continued)</a:t>
            </a:r>
            <a:endParaRPr lang="en-US" sz="4500" b="0" strike="noStrike" spc="-1">
              <a:latin typeface="Arial"/>
            </a:endParaRPr>
          </a:p>
        </p:txBody>
      </p:sp>
      <p:sp>
        <p:nvSpPr>
          <p:cNvPr id="69" name="CustomShape 2"/>
          <p:cNvSpPr/>
          <p:nvPr/>
        </p:nvSpPr>
        <p:spPr>
          <a:xfrm>
            <a:off x="587880" y="1774440"/>
            <a:ext cx="11167560" cy="4549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752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What you do</a:t>
            </a:r>
            <a:endParaRPr lang="en-US" sz="2800" b="0" strike="noStrike" spc="-1">
              <a:latin typeface="Arial"/>
            </a:endParaRPr>
          </a:p>
          <a:p>
            <a:pPr marL="685800" lvl="1" indent="-22752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1" i="1" strike="noStrike" spc="-1">
                <a:solidFill>
                  <a:srgbClr val="000000"/>
                </a:solidFill>
                <a:latin typeface="Helvetica LT Std"/>
                <a:ea typeface="DejaVu Sans"/>
              </a:rPr>
              <a:t>Behavioral biometrics</a:t>
            </a:r>
            <a:r>
              <a:rPr lang="en-US" sz="2600" b="0" i="1" strike="noStrike" spc="-1">
                <a:solidFill>
                  <a:srgbClr val="000000"/>
                </a:solidFill>
                <a:latin typeface="Helvetica LT Std"/>
                <a:ea typeface="DejaVu Sans"/>
              </a:rPr>
              <a:t>: </a:t>
            </a:r>
            <a:r>
              <a:rPr lang="en-US" sz="26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authentication method identifying measurable patterns in human activities</a:t>
            </a:r>
            <a:endParaRPr lang="en-US" sz="2600" b="0" strike="noStrike" spc="-1">
              <a:latin typeface="Arial"/>
            </a:endParaRPr>
          </a:p>
          <a:p>
            <a:pPr marL="685800" lvl="1" indent="-22752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i="1" strike="noStrike" spc="-1">
                <a:solidFill>
                  <a:srgbClr val="000000"/>
                </a:solidFill>
                <a:latin typeface="Helvetica LT Std"/>
                <a:ea typeface="DejaVu Sans"/>
              </a:rPr>
              <a:t>Keystroke dynamics:</a:t>
            </a:r>
            <a:r>
              <a:rPr lang="en-US" sz="26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 measures patterns of rhythm and timing that is generated when a person is using the keyboard on a system</a:t>
            </a:r>
            <a:endParaRPr lang="en-US" sz="2600" b="0" strike="noStrike" spc="-1">
              <a:latin typeface="Arial"/>
            </a:endParaRPr>
          </a:p>
          <a:p>
            <a:pPr marL="685800" lvl="1" indent="-22752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Wi-Fi triangulation, GPS, IP address resolution</a:t>
            </a:r>
            <a:endParaRPr lang="en-US" sz="2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CustomShape 1"/>
          <p:cNvSpPr/>
          <p:nvPr/>
        </p:nvSpPr>
        <p:spPr>
          <a:xfrm>
            <a:off x="587880" y="195840"/>
            <a:ext cx="106668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  <a:ea typeface="DejaVu Sans"/>
              </a:rPr>
              <a:t>User Authentication (continued)</a:t>
            </a:r>
            <a:endParaRPr lang="en-US" sz="4500" b="0" strike="noStrike" spc="-1">
              <a:latin typeface="Arial"/>
            </a:endParaRPr>
          </a:p>
        </p:txBody>
      </p:sp>
      <p:sp>
        <p:nvSpPr>
          <p:cNvPr id="71" name="CustomShape 2"/>
          <p:cNvSpPr/>
          <p:nvPr/>
        </p:nvSpPr>
        <p:spPr>
          <a:xfrm>
            <a:off x="587880" y="1774440"/>
            <a:ext cx="11167560" cy="4549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52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Security Error Rates Concerning Biometric Authentication</a:t>
            </a:r>
            <a:endParaRPr lang="en-US" sz="2800" b="0" strike="noStrike" spc="-1">
              <a:latin typeface="Arial"/>
            </a:endParaRPr>
          </a:p>
          <a:p>
            <a:pPr marL="685800" lvl="1" indent="-22752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Potential risks with biometric authentication</a:t>
            </a:r>
            <a:endParaRPr lang="en-US" sz="2600" b="0" strike="noStrike" spc="-1">
              <a:latin typeface="Arial"/>
            </a:endParaRPr>
          </a:p>
          <a:p>
            <a:pPr marL="685800" lvl="1" indent="-22752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1" i="1" strike="noStrike" spc="-1">
                <a:solidFill>
                  <a:srgbClr val="000000"/>
                </a:solidFill>
                <a:latin typeface="Helvetica LT Std"/>
                <a:ea typeface="DejaVu Sans"/>
              </a:rPr>
              <a:t>False acceptance rate (FAR)</a:t>
            </a:r>
            <a:endParaRPr lang="en-US" sz="2600" b="0" strike="noStrike" spc="-1">
              <a:latin typeface="Arial"/>
            </a:endParaRPr>
          </a:p>
          <a:p>
            <a:pPr marL="1143000" lvl="2" indent="-22752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When the biometric credentials are authorized on invalid characteristics</a:t>
            </a:r>
            <a:endParaRPr lang="en-US" sz="2400" b="0" strike="noStrike" spc="-1">
              <a:latin typeface="Arial"/>
            </a:endParaRPr>
          </a:p>
          <a:p>
            <a:pPr marL="1143000" lvl="2" indent="-22752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Determined by the ration of the number of false acceptances divided by the number of identification attempts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587880" y="195840"/>
            <a:ext cx="106668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  <a:ea typeface="DejaVu Sans"/>
              </a:rPr>
              <a:t>User Authentication (continued)</a:t>
            </a:r>
            <a:endParaRPr lang="en-US" sz="4500" b="0" strike="noStrike" spc="-1"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587880" y="1774440"/>
            <a:ext cx="11167560" cy="4549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52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Security Error Rates Concerning Biometric Authentication</a:t>
            </a:r>
            <a:endParaRPr lang="en-US" sz="2800" b="0" strike="noStrike" spc="-1">
              <a:latin typeface="Arial"/>
            </a:endParaRPr>
          </a:p>
          <a:p>
            <a:pPr marL="685800" lvl="1" indent="-22752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1" i="1" strike="noStrike" spc="-1">
                <a:solidFill>
                  <a:srgbClr val="000000"/>
                </a:solidFill>
                <a:latin typeface="Helvetica LT Std"/>
                <a:ea typeface="DejaVu Sans"/>
              </a:rPr>
              <a:t>False rejection rate (FRR)</a:t>
            </a:r>
            <a:endParaRPr lang="en-US" sz="2600" b="0" strike="noStrike" spc="-1">
              <a:latin typeface="Arial"/>
            </a:endParaRPr>
          </a:p>
          <a:p>
            <a:pPr marL="1143000" lvl="2" indent="-22752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Denying an authorized biometric credential </a:t>
            </a:r>
            <a:endParaRPr lang="en-US" sz="2400" b="0" strike="noStrike" spc="-1">
              <a:latin typeface="Arial"/>
            </a:endParaRPr>
          </a:p>
          <a:p>
            <a:pPr marL="1143000" lvl="2" indent="-22752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Determined by the number of false rejections divided by the number of identification attempts</a:t>
            </a:r>
            <a:endParaRPr lang="en-US" sz="2400" b="0" strike="noStrike" spc="-1">
              <a:latin typeface="Arial"/>
            </a:endParaRPr>
          </a:p>
          <a:p>
            <a:pPr marL="685800" lvl="1" indent="-22752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1" i="1" strike="noStrike" spc="-1">
                <a:solidFill>
                  <a:srgbClr val="000000"/>
                </a:solidFill>
                <a:latin typeface="Helvetica LT Std"/>
                <a:ea typeface="DejaVu Sans"/>
              </a:rPr>
              <a:t>Crossover error rate (CER)</a:t>
            </a:r>
            <a:r>
              <a:rPr lang="en-US" sz="2600" b="0" i="1" strike="noStrike" spc="-1">
                <a:solidFill>
                  <a:srgbClr val="000000"/>
                </a:solidFill>
                <a:latin typeface="Helvetica LT Std"/>
                <a:ea typeface="DejaVu Sans"/>
              </a:rPr>
              <a:t>: </a:t>
            </a:r>
            <a:r>
              <a:rPr lang="en-US" sz="26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potion where FAR and FRR are equal</a:t>
            </a:r>
            <a:endParaRPr lang="en-US" sz="2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587880" y="195840"/>
            <a:ext cx="106668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  <a:ea typeface="DejaVu Sans"/>
              </a:rPr>
              <a:t>User Authentication (continued)</a:t>
            </a:r>
            <a:endParaRPr lang="en-US" sz="4500" b="0" strike="noStrike" spc="-1">
              <a:latin typeface="Arial"/>
            </a:endParaRPr>
          </a:p>
        </p:txBody>
      </p:sp>
      <p:pic>
        <p:nvPicPr>
          <p:cNvPr id="75" name="Picture 3"/>
          <p:cNvPicPr/>
          <p:nvPr/>
        </p:nvPicPr>
        <p:blipFill>
          <a:blip r:embed="rId2"/>
          <a:stretch/>
        </p:blipFill>
        <p:spPr>
          <a:xfrm>
            <a:off x="3665880" y="1720440"/>
            <a:ext cx="4510800" cy="4489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587880" y="195840"/>
            <a:ext cx="106668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  <a:ea typeface="DejaVu Sans"/>
              </a:rPr>
              <a:t>Access Levels</a:t>
            </a:r>
            <a:endParaRPr lang="en-US" sz="4500" b="0" strike="noStrike" spc="-1"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587880" y="1774440"/>
            <a:ext cx="11167560" cy="4549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752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1" i="1" strike="noStrike" spc="-1">
                <a:solidFill>
                  <a:srgbClr val="000000"/>
                </a:solidFill>
                <a:latin typeface="Helvetica LT Std"/>
                <a:ea typeface="DejaVu Sans"/>
              </a:rPr>
              <a:t>Mandatory Access Control (MAC)</a:t>
            </a:r>
            <a:endParaRPr lang="en-US" sz="2800" b="0" strike="noStrike" spc="-1">
              <a:latin typeface="Arial"/>
            </a:endParaRPr>
          </a:p>
          <a:p>
            <a:pPr marL="685800" lvl="1" indent="-22752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Security strategy that sets a strict level of access to resources</a:t>
            </a:r>
            <a:endParaRPr lang="en-US" sz="2600" b="0" strike="noStrike" spc="-1">
              <a:latin typeface="Arial"/>
            </a:endParaRPr>
          </a:p>
          <a:p>
            <a:pPr marL="685800" lvl="1" indent="-22752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Based on criteria set by the network administrator</a:t>
            </a:r>
            <a:endParaRPr lang="en-US" sz="2600" b="0" strike="noStrike" spc="-1">
              <a:latin typeface="Arial"/>
            </a:endParaRPr>
          </a:p>
          <a:p>
            <a:pPr marL="685800" lvl="1" indent="-22752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Used most often with military or supporting organizations</a:t>
            </a:r>
            <a:endParaRPr lang="en-US" sz="2600" b="0" strike="noStrike" spc="-1">
              <a:latin typeface="Arial"/>
            </a:endParaRPr>
          </a:p>
          <a:p>
            <a:pPr marL="228600" indent="-22752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1" i="1" strike="noStrike" spc="-1">
                <a:solidFill>
                  <a:srgbClr val="000000"/>
                </a:solidFill>
                <a:latin typeface="Helvetica LT Std"/>
                <a:ea typeface="DejaVu Sans"/>
              </a:rPr>
              <a:t>Discretionary Access Control (DAC): </a:t>
            </a:r>
            <a:r>
              <a:rPr lang="en-US" sz="28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user can be granted additional rights to data beyond what is allowed by assigned access level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587880" y="195840"/>
            <a:ext cx="106668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  <a:ea typeface="DejaVu Sans"/>
              </a:rPr>
              <a:t>Access Levels (continued)</a:t>
            </a:r>
            <a:endParaRPr lang="en-US" sz="4500" b="0" strike="noStrike" spc="-1">
              <a:latin typeface="Arial"/>
            </a:endParaRPr>
          </a:p>
        </p:txBody>
      </p:sp>
      <p:pic>
        <p:nvPicPr>
          <p:cNvPr id="80" name="Picture 3"/>
          <p:cNvPicPr/>
          <p:nvPr/>
        </p:nvPicPr>
        <p:blipFill>
          <a:blip r:embed="rId2"/>
          <a:stretch/>
        </p:blipFill>
        <p:spPr>
          <a:xfrm>
            <a:off x="962640" y="2260800"/>
            <a:ext cx="9917280" cy="3888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587880" y="511560"/>
            <a:ext cx="11167560" cy="94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FFFFFF"/>
                </a:solidFill>
                <a:latin typeface="Helvetica LT Std"/>
                <a:ea typeface="DejaVu Sans"/>
              </a:rPr>
              <a:t>Certification Objectives</a:t>
            </a:r>
            <a:endParaRPr lang="en-US" sz="4500" b="0" strike="noStrike" spc="-1">
              <a:latin typeface="Arial"/>
            </a:endParaRPr>
          </a:p>
        </p:txBody>
      </p:sp>
      <p:sp>
        <p:nvSpPr>
          <p:cNvPr id="42" name="CustomShape 2"/>
          <p:cNvSpPr/>
          <p:nvPr/>
        </p:nvSpPr>
        <p:spPr>
          <a:xfrm>
            <a:off x="849240" y="1774440"/>
            <a:ext cx="10906560" cy="467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752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CompTIA Security</a:t>
            </a:r>
            <a:r>
              <a:rPr lang="en-US" sz="24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+</a:t>
            </a:r>
            <a:endParaRPr lang="en-US" sz="2400" b="0" strike="noStrike" spc="-1">
              <a:latin typeface="Arial"/>
            </a:endParaRPr>
          </a:p>
          <a:p>
            <a:pPr marL="685800" lvl="1" indent="-227520">
              <a:lnSpc>
                <a:spcPct val="150000"/>
              </a:lnSpc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2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1.2 Compare and contrast types of attacks.</a:t>
            </a:r>
            <a:endParaRPr lang="en-US" sz="2200" b="0" strike="noStrike" spc="-1">
              <a:latin typeface="Arial"/>
            </a:endParaRPr>
          </a:p>
          <a:p>
            <a:pPr marL="685800" lvl="1" indent="-227520">
              <a:lnSpc>
                <a:spcPct val="150000"/>
              </a:lnSpc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2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2.3 Given a scenario, troubleshoot common security issues.</a:t>
            </a:r>
            <a:endParaRPr lang="en-US" sz="2200" b="0" strike="noStrike" spc="-1">
              <a:latin typeface="Arial"/>
            </a:endParaRPr>
          </a:p>
          <a:p>
            <a:pPr marL="685800" lvl="1" indent="-227520">
              <a:lnSpc>
                <a:spcPct val="150000"/>
              </a:lnSpc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2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2.6 Given a scenario, implement secure protocols.</a:t>
            </a:r>
            <a:endParaRPr lang="en-US" sz="2200" b="0" strike="noStrike" spc="-1">
              <a:latin typeface="Arial"/>
            </a:endParaRPr>
          </a:p>
          <a:p>
            <a:pPr marL="685800" lvl="1" indent="-227520">
              <a:lnSpc>
                <a:spcPct val="150000"/>
              </a:lnSpc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2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3.9 Explain the importance of physical security controls.</a:t>
            </a:r>
            <a:endParaRPr lang="en-US" sz="2200" b="0" strike="noStrike" spc="-1">
              <a:latin typeface="Arial"/>
            </a:endParaRPr>
          </a:p>
          <a:p>
            <a:pPr marL="685800" lvl="1" indent="-227520">
              <a:lnSpc>
                <a:spcPct val="150000"/>
              </a:lnSpc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2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4.1 Compare and contrast identity and access management concepts.</a:t>
            </a:r>
            <a:endParaRPr lang="en-US" sz="2200" b="0" strike="noStrike" spc="-1">
              <a:latin typeface="Arial"/>
            </a:endParaRPr>
          </a:p>
          <a:p>
            <a:pPr marL="685800" lvl="1" indent="-227520">
              <a:lnSpc>
                <a:spcPct val="150000"/>
              </a:lnSpc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2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4.2 Given a scenario, install and configure identity and access services.</a:t>
            </a:r>
            <a:endParaRPr lang="en-US" sz="2200" b="0" strike="noStrike" spc="-1">
              <a:latin typeface="Arial"/>
            </a:endParaRPr>
          </a:p>
          <a:p>
            <a:pPr marL="685800" lvl="1" indent="-227520">
              <a:lnSpc>
                <a:spcPct val="150000"/>
              </a:lnSpc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2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4.3 Given a scenario, implement identity and access management controls.</a:t>
            </a:r>
            <a:endParaRPr lang="en-US" sz="2200" b="0" strike="noStrike" spc="-1">
              <a:latin typeface="Arial"/>
            </a:endParaRPr>
          </a:p>
          <a:p>
            <a:pPr marL="685800" lvl="1" indent="-227520">
              <a:lnSpc>
                <a:spcPct val="150000"/>
              </a:lnSpc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2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4.4 Given a scenario, differentiate common account management practices.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87880" y="195840"/>
            <a:ext cx="106668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  <a:ea typeface="DejaVu Sans"/>
              </a:rPr>
              <a:t>Access Levels (continued)</a:t>
            </a:r>
            <a:endParaRPr lang="en-US" sz="4500" b="0" strike="noStrike" spc="-1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587880" y="1774440"/>
            <a:ext cx="11167560" cy="4549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752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1" i="1" strike="noStrike" spc="-1">
                <a:solidFill>
                  <a:srgbClr val="000000"/>
                </a:solidFill>
                <a:latin typeface="Helvetica LT Std"/>
                <a:ea typeface="DejaVu Sans"/>
              </a:rPr>
              <a:t>Role-Based Access Control (RBAC)</a:t>
            </a:r>
            <a:r>
              <a:rPr lang="en-US" sz="2800" b="0" i="1" strike="noStrike" spc="-1">
                <a:solidFill>
                  <a:srgbClr val="000000"/>
                </a:solidFill>
                <a:latin typeface="Helvetica LT Std"/>
                <a:ea typeface="DejaVu Sans"/>
              </a:rPr>
              <a:t>: </a:t>
            </a:r>
            <a:r>
              <a:rPr lang="en-US" sz="28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rights are assigned to a role instead of manually to each individual user</a:t>
            </a:r>
            <a:endParaRPr lang="en-US" sz="2800" b="0" strike="noStrike" spc="-1">
              <a:latin typeface="Arial"/>
            </a:endParaRPr>
          </a:p>
          <a:p>
            <a:pPr marL="228600" indent="-22752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1" i="1" strike="noStrike" spc="-1">
                <a:solidFill>
                  <a:srgbClr val="000000"/>
                </a:solidFill>
                <a:latin typeface="Helvetica LT Std"/>
                <a:ea typeface="DejaVu Sans"/>
              </a:rPr>
              <a:t>Rule-based access control</a:t>
            </a:r>
            <a:r>
              <a:rPr lang="en-US" sz="2800" b="0" i="1" strike="noStrike" spc="-1">
                <a:solidFill>
                  <a:srgbClr val="000000"/>
                </a:solidFill>
                <a:latin typeface="Helvetica LT Std"/>
                <a:ea typeface="DejaVu Sans"/>
              </a:rPr>
              <a:t>: </a:t>
            </a:r>
            <a:r>
              <a:rPr lang="en-US" sz="28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rules are established for various situations, such as allowing users to log in to a network only during specific times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587880" y="195840"/>
            <a:ext cx="106668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 fontScale="98500" lnSpcReduction="10000"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  <a:ea typeface="DejaVu Sans"/>
              </a:rPr>
              <a:t>Security Options Related to Existing Employees</a:t>
            </a:r>
            <a:endParaRPr lang="en-US" sz="4500" b="0" strike="noStrike" spc="-1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587880" y="1774440"/>
            <a:ext cx="11167560" cy="4549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752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Businesses can underestimate threats from existing employees  </a:t>
            </a:r>
            <a:endParaRPr lang="en-US" sz="2800" b="0" strike="noStrike" spc="-1">
              <a:latin typeface="Arial"/>
            </a:endParaRPr>
          </a:p>
          <a:p>
            <a:pPr marL="228600" indent="-22752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1" i="1" strike="noStrike" spc="-1">
                <a:solidFill>
                  <a:srgbClr val="000000"/>
                </a:solidFill>
                <a:latin typeface="Helvetica LT Std"/>
                <a:ea typeface="DejaVu Sans"/>
              </a:rPr>
              <a:t>Mandatory vacations</a:t>
            </a:r>
            <a:r>
              <a:rPr lang="en-US" sz="2800" b="0" i="1" strike="noStrike" spc="-1">
                <a:solidFill>
                  <a:srgbClr val="000000"/>
                </a:solidFill>
                <a:latin typeface="Helvetica LT Std"/>
                <a:ea typeface="DejaVu Sans"/>
              </a:rPr>
              <a:t>: </a:t>
            </a:r>
            <a:r>
              <a:rPr lang="en-US" sz="28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users are forced to take vacations where they are not on the premises or using the systems</a:t>
            </a:r>
            <a:endParaRPr lang="en-US" sz="2800" b="0" strike="noStrike" spc="-1">
              <a:latin typeface="Arial"/>
            </a:endParaRPr>
          </a:p>
          <a:p>
            <a:pPr marL="685800" lvl="1" indent="-22752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Access to system and premises are removed</a:t>
            </a:r>
            <a:endParaRPr lang="en-US" sz="2600" b="0" strike="noStrike" spc="-1">
              <a:latin typeface="Arial"/>
            </a:endParaRPr>
          </a:p>
          <a:p>
            <a:pPr marL="685800" lvl="1" indent="-22752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Allows for a system check by business </a:t>
            </a:r>
            <a:endParaRPr lang="en-US" sz="2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7880" y="195840"/>
            <a:ext cx="106668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 fontScale="98500" lnSpcReduction="10000"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  <a:ea typeface="DejaVu Sans"/>
              </a:rPr>
              <a:t>Security Options Related to Existing Employees (continued)</a:t>
            </a:r>
            <a:endParaRPr lang="en-US" sz="4500" b="0" strike="noStrike" spc="-1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587880" y="1774440"/>
            <a:ext cx="11167560" cy="4549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752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1" i="1" strike="noStrike" spc="-1">
                <a:solidFill>
                  <a:srgbClr val="000000"/>
                </a:solidFill>
                <a:latin typeface="Helvetica LT Std"/>
                <a:ea typeface="DejaVu Sans"/>
              </a:rPr>
              <a:t>Job rotation</a:t>
            </a:r>
            <a:r>
              <a:rPr lang="en-US" sz="2800" b="0" i="1" strike="noStrike" spc="-1">
                <a:solidFill>
                  <a:srgbClr val="000000"/>
                </a:solidFill>
                <a:latin typeface="Helvetica LT Std"/>
                <a:ea typeface="DejaVu Sans"/>
              </a:rPr>
              <a:t>: </a:t>
            </a:r>
            <a:endParaRPr lang="en-US" sz="2800" b="0" strike="noStrike" spc="-1">
              <a:latin typeface="Arial"/>
            </a:endParaRPr>
          </a:p>
          <a:p>
            <a:pPr marL="685800" lvl="1" indent="-22752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Users cycle through different roles</a:t>
            </a:r>
            <a:endParaRPr lang="en-US" sz="2600" b="0" strike="noStrike" spc="-1">
              <a:latin typeface="Arial"/>
            </a:endParaRPr>
          </a:p>
          <a:p>
            <a:pPr marL="685800" lvl="1" indent="-22752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New user can verify settings, data, and other aspects of the position</a:t>
            </a:r>
            <a:endParaRPr lang="en-US" sz="2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587880" y="195840"/>
            <a:ext cx="106668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  <a:ea typeface="DejaVu Sans"/>
              </a:rPr>
              <a:t>User Access to Resources</a:t>
            </a:r>
            <a:endParaRPr lang="en-US" sz="4500" b="0" strike="noStrike" spc="-1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587880" y="1774440"/>
            <a:ext cx="11167560" cy="4549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752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i="1" strike="noStrike" spc="-1">
                <a:solidFill>
                  <a:srgbClr val="000000"/>
                </a:solidFill>
                <a:latin typeface="Helvetica LT Std"/>
                <a:ea typeface="DejaVu Sans"/>
              </a:rPr>
              <a:t>Least privilege:</a:t>
            </a:r>
            <a:r>
              <a:rPr lang="en-US" sz="28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 employees have only the privileges needed to perform their job responsibilities</a:t>
            </a:r>
            <a:endParaRPr lang="en-US" sz="2800" b="0" strike="noStrike" spc="-1">
              <a:latin typeface="Arial"/>
            </a:endParaRPr>
          </a:p>
          <a:p>
            <a:pPr marL="228600" indent="-22752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Local Computer Access</a:t>
            </a:r>
            <a:endParaRPr lang="en-US" sz="2800" b="0" strike="noStrike" spc="-1">
              <a:latin typeface="Arial"/>
            </a:endParaRPr>
          </a:p>
          <a:p>
            <a:pPr marL="685800" lvl="1" indent="-22752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1" i="1" strike="noStrike" spc="-1">
                <a:solidFill>
                  <a:srgbClr val="000000"/>
                </a:solidFill>
                <a:latin typeface="Helvetica LT Std"/>
                <a:ea typeface="DejaVu Sans"/>
              </a:rPr>
              <a:t>Right</a:t>
            </a:r>
            <a:r>
              <a:rPr lang="en-US" sz="2600" b="0" i="1" strike="noStrike" spc="-1">
                <a:solidFill>
                  <a:srgbClr val="000000"/>
                </a:solidFill>
                <a:latin typeface="Helvetica LT Std"/>
                <a:ea typeface="DejaVu Sans"/>
              </a:rPr>
              <a:t>:</a:t>
            </a:r>
            <a:r>
              <a:rPr lang="en-US" sz="26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 ability to perform a type of action on the computer</a:t>
            </a:r>
            <a:endParaRPr lang="en-US" sz="2600" b="0" strike="noStrike" spc="-1">
              <a:latin typeface="Arial"/>
            </a:endParaRPr>
          </a:p>
          <a:p>
            <a:pPr marL="685800" lvl="1" indent="-22752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1" i="1" strike="noStrike" spc="-1">
                <a:solidFill>
                  <a:srgbClr val="000000"/>
                </a:solidFill>
                <a:latin typeface="Helvetica LT Std"/>
                <a:ea typeface="DejaVu Sans"/>
              </a:rPr>
              <a:t>Permission</a:t>
            </a:r>
            <a:r>
              <a:rPr lang="en-US" sz="2600" b="0" i="1" strike="noStrike" spc="-1">
                <a:solidFill>
                  <a:srgbClr val="000000"/>
                </a:solidFill>
                <a:latin typeface="Helvetica LT Std"/>
                <a:ea typeface="DejaVu Sans"/>
              </a:rPr>
              <a:t>: </a:t>
            </a:r>
            <a:r>
              <a:rPr lang="en-US" sz="26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deals with the specific abilities within a right or with files and folders</a:t>
            </a:r>
            <a:endParaRPr lang="en-US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587880" y="195840"/>
            <a:ext cx="106668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  <a:ea typeface="DejaVu Sans"/>
              </a:rPr>
              <a:t>User Access to Resources (continued)</a:t>
            </a:r>
            <a:endParaRPr lang="en-US" sz="4500" b="0" strike="noStrike" spc="-1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587880" y="1774440"/>
            <a:ext cx="11167560" cy="4549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752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Workstation on a Network</a:t>
            </a:r>
            <a:endParaRPr lang="en-US" sz="2800" b="0" strike="noStrike" spc="-1">
              <a:latin typeface="Arial"/>
            </a:endParaRPr>
          </a:p>
          <a:p>
            <a:pPr marL="685800" lvl="1" indent="-22752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1" i="1" strike="noStrike" spc="-1">
                <a:solidFill>
                  <a:srgbClr val="000000"/>
                </a:solidFill>
                <a:latin typeface="Helvetica LT Std"/>
                <a:ea typeface="DejaVu Sans"/>
              </a:rPr>
              <a:t>Active Directory</a:t>
            </a:r>
            <a:r>
              <a:rPr lang="en-US" sz="2600" b="0" i="1" strike="noStrike" spc="-1">
                <a:solidFill>
                  <a:srgbClr val="000000"/>
                </a:solidFill>
                <a:latin typeface="Helvetica LT Std"/>
                <a:ea typeface="DejaVu Sans"/>
              </a:rPr>
              <a:t>: </a:t>
            </a:r>
            <a:r>
              <a:rPr lang="en-US" sz="26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database of network resources and includes objects such as user and group accounts, computers, servers, and printers</a:t>
            </a:r>
            <a:endParaRPr lang="en-US" sz="2600" b="0" strike="noStrike" spc="-1">
              <a:latin typeface="Arial"/>
            </a:endParaRPr>
          </a:p>
          <a:p>
            <a:pPr marL="685800" lvl="1" indent="-22752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Directories are based on LDAP standard</a:t>
            </a:r>
            <a:endParaRPr lang="en-US" sz="2600" b="0" strike="noStrike" spc="-1">
              <a:latin typeface="Arial"/>
            </a:endParaRPr>
          </a:p>
          <a:p>
            <a:pPr marL="685800" lvl="1" indent="-22752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1" i="1" strike="noStrike" spc="-1">
                <a:solidFill>
                  <a:srgbClr val="000000"/>
                </a:solidFill>
                <a:latin typeface="Helvetica LT Std"/>
                <a:ea typeface="DejaVu Sans"/>
              </a:rPr>
              <a:t>Lightweight Directory Access Protocol (LDAP)</a:t>
            </a:r>
            <a:r>
              <a:rPr lang="en-US" sz="2600" b="0" i="1" strike="noStrike" spc="-1">
                <a:solidFill>
                  <a:srgbClr val="000000"/>
                </a:solidFill>
                <a:latin typeface="Helvetica LT Std"/>
                <a:ea typeface="DejaVu Sans"/>
              </a:rPr>
              <a:t>: </a:t>
            </a:r>
            <a:r>
              <a:rPr lang="en-US" sz="26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provides standards and ensures that directories or directory services are constructed and used in the same manner</a:t>
            </a:r>
            <a:endParaRPr lang="en-US" sz="2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587880" y="195840"/>
            <a:ext cx="106668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  <a:ea typeface="DejaVu Sans"/>
              </a:rPr>
              <a:t>User Access to Resources (continued)</a:t>
            </a:r>
            <a:endParaRPr lang="en-US" sz="4500" b="0" strike="noStrike" spc="-1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587880" y="1774440"/>
            <a:ext cx="11167560" cy="4549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752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1" i="1" strike="noStrike" spc="-1">
                <a:solidFill>
                  <a:srgbClr val="000000"/>
                </a:solidFill>
                <a:latin typeface="Helvetica LT Std"/>
                <a:ea typeface="DejaVu Sans"/>
              </a:rPr>
              <a:t>LDAPS</a:t>
            </a:r>
            <a:r>
              <a:rPr lang="en-US" sz="2800" b="0" i="1" strike="noStrike" spc="-1">
                <a:solidFill>
                  <a:srgbClr val="000000"/>
                </a:solidFill>
                <a:latin typeface="Helvetica LT Std"/>
                <a:ea typeface="DejaVu Sans"/>
              </a:rPr>
              <a:t>: </a:t>
            </a:r>
            <a:r>
              <a:rPr lang="en-US" sz="28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secure form of LDAP, where LDAP is used with SSL to send directory communications encrypted</a:t>
            </a:r>
            <a:endParaRPr lang="en-US" sz="2800" b="0" strike="noStrike" spc="-1">
              <a:latin typeface="Arial"/>
            </a:endParaRPr>
          </a:p>
        </p:txBody>
      </p:sp>
      <p:pic>
        <p:nvPicPr>
          <p:cNvPr id="94" name="Picture 3"/>
          <p:cNvPicPr/>
          <p:nvPr/>
        </p:nvPicPr>
        <p:blipFill>
          <a:blip r:embed="rId2"/>
          <a:stretch/>
        </p:blipFill>
        <p:spPr>
          <a:xfrm>
            <a:off x="2235960" y="2817360"/>
            <a:ext cx="7370640" cy="3255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587880" y="195840"/>
            <a:ext cx="106668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  <a:ea typeface="DejaVu Sans"/>
              </a:rPr>
              <a:t>User Access to Resources (continued)</a:t>
            </a:r>
            <a:endParaRPr lang="en-US" sz="4500" b="0" strike="noStrike" spc="-1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87880" y="1774440"/>
            <a:ext cx="11167560" cy="4549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752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i="1" strike="noStrike" spc="-1">
                <a:solidFill>
                  <a:srgbClr val="000000"/>
                </a:solidFill>
                <a:latin typeface="Helvetica LT Std"/>
                <a:ea typeface="DejaVu Sans"/>
              </a:rPr>
              <a:t>Tree approach:</a:t>
            </a:r>
            <a:r>
              <a:rPr lang="en-US" sz="28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 directories are constructed in a hierarchical manner</a:t>
            </a:r>
            <a:endParaRPr lang="en-US" sz="2800" b="0" strike="noStrike" spc="-1">
              <a:latin typeface="Arial"/>
            </a:endParaRPr>
          </a:p>
          <a:p>
            <a:pPr marL="228600" indent="-22752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i="1" strike="noStrike" spc="-1">
                <a:solidFill>
                  <a:srgbClr val="000000"/>
                </a:solidFill>
                <a:latin typeface="Helvetica LT Std"/>
                <a:ea typeface="DejaVu Sans"/>
              </a:rPr>
              <a:t>Organizational units:</a:t>
            </a:r>
            <a:r>
              <a:rPr lang="en-US" sz="28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 objects that further organize a database</a:t>
            </a:r>
            <a:endParaRPr lang="en-US" sz="2800" b="0" strike="noStrike" spc="-1">
              <a:latin typeface="Arial"/>
            </a:endParaRPr>
          </a:p>
          <a:p>
            <a:pPr marL="228600" indent="-22752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i="1" strike="noStrike" spc="-1">
                <a:solidFill>
                  <a:srgbClr val="000000"/>
                </a:solidFill>
                <a:latin typeface="Helvetica LT Std"/>
                <a:ea typeface="DejaVu Sans"/>
              </a:rPr>
              <a:t>Leaf objects:</a:t>
            </a:r>
            <a:r>
              <a:rPr lang="en-US" sz="28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 objects that represent resources, such as users or printers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587880" y="195840"/>
            <a:ext cx="106668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  <a:ea typeface="DejaVu Sans"/>
              </a:rPr>
              <a:t>User Access to Resources (continued)</a:t>
            </a:r>
            <a:endParaRPr lang="en-US" sz="4500" b="0" strike="noStrike" spc="-1">
              <a:latin typeface="Arial"/>
            </a:endParaRPr>
          </a:p>
        </p:txBody>
      </p:sp>
      <p:pic>
        <p:nvPicPr>
          <p:cNvPr id="99" name="Picture 4"/>
          <p:cNvPicPr/>
          <p:nvPr/>
        </p:nvPicPr>
        <p:blipFill>
          <a:blip r:embed="rId2"/>
          <a:stretch/>
        </p:blipFill>
        <p:spPr>
          <a:xfrm>
            <a:off x="2008080" y="1958760"/>
            <a:ext cx="7826040" cy="3888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587880" y="195840"/>
            <a:ext cx="106668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  <a:ea typeface="DejaVu Sans"/>
              </a:rPr>
              <a:t>User Access to Resources (continued)</a:t>
            </a:r>
            <a:endParaRPr lang="en-US" sz="4500" b="0" strike="noStrike" spc="-1"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587880" y="1774440"/>
            <a:ext cx="11167560" cy="4549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752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1" i="1" strike="noStrike" spc="-1">
                <a:solidFill>
                  <a:srgbClr val="000000"/>
                </a:solidFill>
                <a:latin typeface="Helvetica LT Std"/>
                <a:ea typeface="DejaVu Sans"/>
              </a:rPr>
              <a:t>Kerberos</a:t>
            </a:r>
            <a:r>
              <a:rPr lang="en-US" sz="2800" b="0" i="1" strike="noStrike" spc="-1">
                <a:solidFill>
                  <a:srgbClr val="000000"/>
                </a:solidFill>
                <a:latin typeface="Helvetica LT Std"/>
                <a:ea typeface="DejaVu Sans"/>
              </a:rPr>
              <a:t>: </a:t>
            </a:r>
            <a:r>
              <a:rPr lang="en-US" sz="28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standard authentication protocol on all versions of Microsoft Server when using the Active Directory</a:t>
            </a:r>
            <a:endParaRPr lang="en-US" sz="2800" b="0" strike="noStrike" spc="-1">
              <a:latin typeface="Arial"/>
            </a:endParaRPr>
          </a:p>
          <a:p>
            <a:pPr marL="228600" indent="-22752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1" i="1" strike="noStrike" spc="-1">
                <a:solidFill>
                  <a:srgbClr val="000000"/>
                </a:solidFill>
                <a:latin typeface="Helvetica LT Std"/>
                <a:ea typeface="DejaVu Sans"/>
              </a:rPr>
              <a:t>Key Distribution Center (KDC)</a:t>
            </a:r>
            <a:r>
              <a:rPr lang="en-US" sz="2800" b="0" i="1" strike="noStrike" spc="-1">
                <a:solidFill>
                  <a:srgbClr val="000000"/>
                </a:solidFill>
                <a:latin typeface="Helvetica LT Std"/>
                <a:ea typeface="DejaVu Sans"/>
              </a:rPr>
              <a:t>: </a:t>
            </a:r>
            <a:r>
              <a:rPr lang="en-US" sz="28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service running on a server that has a copy of the Active Directory to manage the main functions of Authentication Service (AS) exchange and Ticket Granting Service (TGS) exchange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587880" y="195840"/>
            <a:ext cx="106668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  <a:ea typeface="DejaVu Sans"/>
              </a:rPr>
              <a:t>User Access to Resources (continued)</a:t>
            </a:r>
            <a:endParaRPr lang="en-US" sz="4500" b="0" strike="noStrike" spc="-1">
              <a:latin typeface="Arial"/>
            </a:endParaRPr>
          </a:p>
        </p:txBody>
      </p:sp>
      <p:pic>
        <p:nvPicPr>
          <p:cNvPr id="104" name="Picture 3"/>
          <p:cNvPicPr/>
          <p:nvPr/>
        </p:nvPicPr>
        <p:blipFill>
          <a:blip r:embed="rId2"/>
          <a:stretch/>
        </p:blipFill>
        <p:spPr>
          <a:xfrm>
            <a:off x="3149280" y="1725840"/>
            <a:ext cx="5544000" cy="4350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587880" y="511560"/>
            <a:ext cx="11167560" cy="94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FFFFFF"/>
                </a:solidFill>
                <a:latin typeface="Helvetica LT Std"/>
                <a:ea typeface="DejaVu Sans"/>
              </a:rPr>
              <a:t>Certification Objectives (continued)</a:t>
            </a:r>
            <a:endParaRPr lang="en-US" sz="4500" b="0" strike="noStrike" spc="-1">
              <a:latin typeface="Arial"/>
            </a:endParaRPr>
          </a:p>
        </p:txBody>
      </p:sp>
      <p:sp>
        <p:nvSpPr>
          <p:cNvPr id="44" name="CustomShape 2"/>
          <p:cNvSpPr/>
          <p:nvPr/>
        </p:nvSpPr>
        <p:spPr>
          <a:xfrm>
            <a:off x="849240" y="1774440"/>
            <a:ext cx="10906560" cy="467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752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Microsoft MTA Security Fundamentals</a:t>
            </a:r>
            <a:endParaRPr lang="en-US" sz="2800" b="0" strike="noStrike" spc="-1">
              <a:latin typeface="Arial"/>
            </a:endParaRPr>
          </a:p>
          <a:p>
            <a:pPr marL="685800" lvl="1" indent="-22752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2.1 Understand user authentication.</a:t>
            </a:r>
            <a:endParaRPr lang="en-US" sz="2600" b="0" strike="noStrike" spc="-1">
              <a:latin typeface="Arial"/>
            </a:endParaRPr>
          </a:p>
          <a:p>
            <a:pPr marL="685800" lvl="1" indent="-22752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2.2 Understand permissions.</a:t>
            </a:r>
            <a:endParaRPr lang="en-US" sz="2600" b="0" strike="noStrike" spc="-1">
              <a:latin typeface="Arial"/>
            </a:endParaRPr>
          </a:p>
          <a:p>
            <a:pPr marL="685800" lvl="1" indent="-22752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2.3 Understand password policies.</a:t>
            </a:r>
            <a:endParaRPr lang="en-US" sz="2600" b="0" strike="noStrike" spc="-1">
              <a:latin typeface="Arial"/>
            </a:endParaRPr>
          </a:p>
          <a:p>
            <a:pPr marL="685800" lvl="1" indent="-22752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4.1 Understand client protection.</a:t>
            </a:r>
            <a:endParaRPr lang="en-US" sz="2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587880" y="195840"/>
            <a:ext cx="106668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  <a:ea typeface="DejaVu Sans"/>
              </a:rPr>
              <a:t>User Access to Resources (continued)</a:t>
            </a:r>
            <a:endParaRPr lang="en-US" sz="4500" b="0" strike="noStrike" spc="-1"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587880" y="1774440"/>
            <a:ext cx="11167560" cy="4549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752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Additional Access Levels</a:t>
            </a:r>
            <a:endParaRPr lang="en-US" sz="2800" b="0" strike="noStrike" spc="-1">
              <a:latin typeface="Arial"/>
            </a:endParaRPr>
          </a:p>
          <a:p>
            <a:pPr marL="685800" lvl="1" indent="-22752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1" i="1" strike="noStrike" spc="-1">
                <a:solidFill>
                  <a:srgbClr val="000000"/>
                </a:solidFill>
                <a:latin typeface="Helvetica LT Std"/>
                <a:ea typeface="DejaVu Sans"/>
              </a:rPr>
              <a:t>Single sign-on (SSO)</a:t>
            </a:r>
            <a:r>
              <a:rPr lang="en-US" sz="2600" b="0" i="1" strike="noStrike" spc="-1">
                <a:solidFill>
                  <a:srgbClr val="000000"/>
                </a:solidFill>
                <a:latin typeface="Helvetica LT Std"/>
                <a:ea typeface="DejaVu Sans"/>
              </a:rPr>
              <a:t>: </a:t>
            </a:r>
            <a:r>
              <a:rPr lang="en-US" sz="26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authentication service that allows a user to use one login and password combination to access a set of services</a:t>
            </a:r>
            <a:endParaRPr lang="en-US" sz="2600" b="0" strike="noStrike" spc="-1">
              <a:latin typeface="Arial"/>
            </a:endParaRPr>
          </a:p>
          <a:p>
            <a:pPr marL="685800" lvl="1" indent="-22752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1" i="1" strike="noStrike" spc="-1">
                <a:solidFill>
                  <a:srgbClr val="000000"/>
                </a:solidFill>
                <a:latin typeface="Helvetica LT Std"/>
                <a:ea typeface="DejaVu Sans"/>
              </a:rPr>
              <a:t>Shibboleth</a:t>
            </a:r>
            <a:r>
              <a:rPr lang="en-US" sz="2600" b="0" i="1" strike="noStrike" spc="-1">
                <a:solidFill>
                  <a:srgbClr val="000000"/>
                </a:solidFill>
                <a:latin typeface="Helvetica LT Std"/>
                <a:ea typeface="DejaVu Sans"/>
              </a:rPr>
              <a:t>: </a:t>
            </a:r>
            <a:r>
              <a:rPr lang="en-US" sz="26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open-source standard that offers single sign-on capabilities</a:t>
            </a:r>
            <a:endParaRPr lang="en-US" sz="2600" b="0" strike="noStrike" spc="-1">
              <a:latin typeface="Arial"/>
            </a:endParaRPr>
          </a:p>
          <a:p>
            <a:pPr marL="685800" lvl="1" indent="-22752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1" i="1" strike="noStrike" spc="-1">
                <a:solidFill>
                  <a:srgbClr val="000000"/>
                </a:solidFill>
                <a:latin typeface="Helvetica LT Std"/>
                <a:ea typeface="DejaVu Sans"/>
              </a:rPr>
              <a:t>Security Assertion Markup Language (SAML)</a:t>
            </a:r>
            <a:r>
              <a:rPr lang="en-US" sz="2600" b="0" i="1" strike="noStrike" spc="-1">
                <a:solidFill>
                  <a:srgbClr val="000000"/>
                </a:solidFill>
                <a:latin typeface="Helvetica LT Std"/>
                <a:ea typeface="DejaVu Sans"/>
              </a:rPr>
              <a:t>: </a:t>
            </a:r>
            <a:r>
              <a:rPr lang="en-US" sz="26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open standard used by parties that allows the exchange of authentication and authorization information</a:t>
            </a:r>
            <a:endParaRPr lang="en-US" sz="2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587880" y="195840"/>
            <a:ext cx="106668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  <a:ea typeface="DejaVu Sans"/>
              </a:rPr>
              <a:t>User Access to Resources (continued)</a:t>
            </a:r>
            <a:endParaRPr lang="en-US" sz="4500" b="0" strike="noStrike" spc="-1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587880" y="1774440"/>
            <a:ext cx="11167560" cy="4549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752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1" i="1" strike="noStrike" spc="-1">
                <a:solidFill>
                  <a:srgbClr val="000000"/>
                </a:solidFill>
                <a:latin typeface="Helvetica LT Std"/>
                <a:ea typeface="DejaVu Sans"/>
              </a:rPr>
              <a:t>Federated identity management (FID)</a:t>
            </a:r>
            <a:endParaRPr lang="en-US" sz="2800" b="0" strike="noStrike" spc="-1">
              <a:latin typeface="Arial"/>
            </a:endParaRPr>
          </a:p>
          <a:p>
            <a:pPr marL="685800" lvl="1" indent="-22752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Allows semi-independent systems to work together </a:t>
            </a:r>
            <a:endParaRPr lang="en-US" sz="2600" b="0" strike="noStrike" spc="-1">
              <a:latin typeface="Arial"/>
            </a:endParaRPr>
          </a:p>
          <a:p>
            <a:pPr marL="685800" lvl="1" indent="-22752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Goal is to allow users of one system to access resources form another system</a:t>
            </a:r>
            <a:endParaRPr lang="en-US" sz="2600" b="0" strike="noStrike" spc="-1">
              <a:latin typeface="Arial"/>
            </a:endParaRPr>
          </a:p>
          <a:p>
            <a:pPr marL="228600" indent="-22752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1" i="1" strike="noStrike" spc="-1">
                <a:solidFill>
                  <a:srgbClr val="000000"/>
                </a:solidFill>
                <a:latin typeface="Helvetica LT Std"/>
                <a:ea typeface="DejaVu Sans"/>
              </a:rPr>
              <a:t>Transitive trust</a:t>
            </a:r>
            <a:r>
              <a:rPr lang="en-US" sz="2800" b="0" i="1" strike="noStrike" spc="-1">
                <a:solidFill>
                  <a:srgbClr val="000000"/>
                </a:solidFill>
                <a:latin typeface="Helvetica LT Std"/>
                <a:ea typeface="DejaVu Sans"/>
              </a:rPr>
              <a:t>:</a:t>
            </a:r>
            <a:r>
              <a:rPr lang="en-US" sz="28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 occurs when the trust relationship is considered two-way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587880" y="195840"/>
            <a:ext cx="106668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  <a:ea typeface="DejaVu Sans"/>
              </a:rPr>
              <a:t>User Access to Resources (continued)</a:t>
            </a:r>
            <a:endParaRPr lang="en-US" sz="4500" b="0" strike="noStrike" spc="-1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587880" y="1774440"/>
            <a:ext cx="11167560" cy="4549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752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Standalone Computer</a:t>
            </a:r>
            <a:endParaRPr lang="en-US" sz="2800" b="0" strike="noStrike" spc="-1">
              <a:latin typeface="Arial"/>
            </a:endParaRPr>
          </a:p>
          <a:p>
            <a:pPr marL="685800" lvl="1" indent="-22752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When a computer is not connected to a network</a:t>
            </a:r>
            <a:endParaRPr lang="en-US" sz="2600" b="0" strike="noStrike" spc="-1">
              <a:latin typeface="Arial"/>
            </a:endParaRPr>
          </a:p>
          <a:p>
            <a:pPr marL="685800" lvl="1" indent="-22752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Logon accounts must be stored on that machine</a:t>
            </a:r>
            <a:endParaRPr lang="en-US" sz="2600" b="0" strike="noStrike" spc="-1">
              <a:latin typeface="Arial"/>
            </a:endParaRPr>
          </a:p>
          <a:p>
            <a:pPr marL="685800" lvl="1" indent="-22752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1" i="1" strike="noStrike" spc="-1">
                <a:solidFill>
                  <a:srgbClr val="000000"/>
                </a:solidFill>
                <a:latin typeface="Helvetica LT Std"/>
                <a:ea typeface="DejaVu Sans"/>
              </a:rPr>
              <a:t>Security Account Manager (SAM)</a:t>
            </a:r>
            <a:r>
              <a:rPr lang="en-US" sz="2600" b="0" i="1" strike="noStrike" spc="-1">
                <a:solidFill>
                  <a:srgbClr val="000000"/>
                </a:solidFill>
                <a:latin typeface="Helvetica LT Std"/>
                <a:ea typeface="DejaVu Sans"/>
              </a:rPr>
              <a:t>: </a:t>
            </a:r>
            <a:r>
              <a:rPr lang="en-US" sz="26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local, nonhierarchical database of users and groups on a Windows system</a:t>
            </a:r>
            <a:endParaRPr lang="en-US" sz="2600" b="0" strike="noStrike" spc="-1">
              <a:latin typeface="Arial"/>
            </a:endParaRPr>
          </a:p>
          <a:p>
            <a:pPr marL="685800" lvl="1" indent="-22752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i="1" strike="noStrike" spc="-1">
                <a:solidFill>
                  <a:srgbClr val="000000"/>
                </a:solidFill>
                <a:latin typeface="Helvetica LT Std"/>
                <a:ea typeface="DejaVu Sans"/>
              </a:rPr>
              <a:t>Hash:</a:t>
            </a:r>
            <a:r>
              <a:rPr lang="en-US" sz="26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 computer value that uniquely identifies data</a:t>
            </a:r>
            <a:endParaRPr lang="en-US" sz="2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587880" y="195840"/>
            <a:ext cx="106668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  <a:ea typeface="DejaVu Sans"/>
              </a:rPr>
              <a:t>User Access to Resources (continued)</a:t>
            </a:r>
            <a:endParaRPr lang="en-US" sz="4500" b="0" strike="noStrike" spc="-1"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587880" y="1774440"/>
            <a:ext cx="11167560" cy="4549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752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1" i="1" strike="noStrike" spc="-1">
                <a:solidFill>
                  <a:srgbClr val="000000"/>
                </a:solidFill>
                <a:latin typeface="Helvetica LT Std"/>
                <a:ea typeface="DejaVu Sans"/>
              </a:rPr>
              <a:t>Secondary Logon</a:t>
            </a:r>
            <a:r>
              <a:rPr lang="en-US" sz="2800" b="0" i="1" strike="noStrike" spc="-1">
                <a:solidFill>
                  <a:srgbClr val="000000"/>
                </a:solidFill>
                <a:latin typeface="Helvetica LT Std"/>
                <a:ea typeface="DejaVu Sans"/>
              </a:rPr>
              <a:t>: </a:t>
            </a:r>
            <a:r>
              <a:rPr lang="en-US" sz="28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allows a user to be logged in as a standard user, but run specific programs as an administrator</a:t>
            </a:r>
            <a:endParaRPr lang="en-US" sz="2800" b="0" strike="noStrike" spc="-1">
              <a:latin typeface="Arial"/>
            </a:endParaRPr>
          </a:p>
          <a:p>
            <a:pPr marL="228600" indent="-22752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Password-Protected Screen Savers</a:t>
            </a:r>
            <a:endParaRPr lang="en-US" sz="2800" b="0" strike="noStrike" spc="-1">
              <a:latin typeface="Arial"/>
            </a:endParaRPr>
          </a:p>
          <a:p>
            <a:pPr marL="685800" lvl="1" indent="-22752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Simple and effective way to limit access to a local computer</a:t>
            </a:r>
            <a:endParaRPr lang="en-US" sz="2600" b="0" strike="noStrike" spc="-1">
              <a:latin typeface="Arial"/>
            </a:endParaRPr>
          </a:p>
          <a:p>
            <a:pPr marL="685800" lvl="1" indent="-22752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Password can also be required when a computer “sleeps”</a:t>
            </a:r>
            <a:endParaRPr lang="en-US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587880" y="195840"/>
            <a:ext cx="106668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  <a:ea typeface="DejaVu Sans"/>
              </a:rPr>
              <a:t>User Access to Resources (continued)</a:t>
            </a:r>
            <a:endParaRPr lang="en-US" sz="4500" b="0" strike="noStrike" spc="-1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587880" y="1774440"/>
            <a:ext cx="11167560" cy="4549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752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User Rights</a:t>
            </a:r>
            <a:endParaRPr lang="en-US" sz="2800" b="0" strike="noStrike" spc="-1">
              <a:latin typeface="Arial"/>
            </a:endParaRPr>
          </a:p>
          <a:p>
            <a:pPr marL="685800" lvl="1" indent="-22752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1" i="1" strike="noStrike" spc="-1">
                <a:solidFill>
                  <a:srgbClr val="000000"/>
                </a:solidFill>
                <a:latin typeface="Helvetica LT Std"/>
                <a:ea typeface="DejaVu Sans"/>
              </a:rPr>
              <a:t>Policy</a:t>
            </a:r>
            <a:r>
              <a:rPr lang="en-US" sz="2600" b="0" i="1" strike="noStrike" spc="-1">
                <a:solidFill>
                  <a:srgbClr val="000000"/>
                </a:solidFill>
                <a:latin typeface="Helvetica LT Std"/>
                <a:ea typeface="DejaVu Sans"/>
              </a:rPr>
              <a:t>:</a:t>
            </a:r>
            <a:r>
              <a:rPr lang="en-US" sz="26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 set of rules that can automatically control access to resources</a:t>
            </a:r>
            <a:endParaRPr lang="en-US" sz="2600" b="0" strike="noStrike" spc="-1">
              <a:latin typeface="Arial"/>
            </a:endParaRPr>
          </a:p>
          <a:p>
            <a:pPr marL="685800" lvl="1" indent="-22752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i="1" strike="noStrike" spc="-1">
                <a:solidFill>
                  <a:srgbClr val="000000"/>
                </a:solidFill>
                <a:latin typeface="Helvetica LT Std"/>
                <a:ea typeface="DejaVu Sans"/>
              </a:rPr>
              <a:t>Local policy:</a:t>
            </a:r>
            <a:r>
              <a:rPr lang="en-US" sz="26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 policy management on the local computer</a:t>
            </a:r>
            <a:endParaRPr lang="en-US" sz="2600" b="0" strike="noStrike" spc="-1">
              <a:latin typeface="Arial"/>
            </a:endParaRPr>
          </a:p>
          <a:p>
            <a:pPr marL="685800" lvl="1" indent="-22752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i="1" strike="noStrike" spc="-1">
                <a:solidFill>
                  <a:srgbClr val="000000"/>
                </a:solidFill>
                <a:latin typeface="Helvetica LT Std"/>
                <a:ea typeface="DejaVu Sans"/>
              </a:rPr>
              <a:t>Group policies:</a:t>
            </a:r>
            <a:r>
              <a:rPr lang="en-US" sz="26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 policies that are configured on the server</a:t>
            </a:r>
            <a:endParaRPr lang="en-US" sz="2600" b="0" strike="noStrike" spc="-1">
              <a:latin typeface="Arial"/>
            </a:endParaRPr>
          </a:p>
          <a:p>
            <a:pPr marL="685800" lvl="1" indent="-22752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i="1" strike="noStrike" spc="-1">
                <a:solidFill>
                  <a:srgbClr val="000000"/>
                </a:solidFill>
                <a:latin typeface="Helvetica LT Std"/>
                <a:ea typeface="DejaVu Sans"/>
              </a:rPr>
              <a:t>Locked down:</a:t>
            </a:r>
            <a:r>
              <a:rPr lang="en-US" sz="26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 ensures systems are protected from unwanted access</a:t>
            </a:r>
            <a:endParaRPr lang="en-US" sz="2600" b="0" strike="noStrike" spc="-1">
              <a:latin typeface="Arial"/>
            </a:endParaRPr>
          </a:p>
          <a:p>
            <a:pPr marL="685800" lvl="1" indent="-22752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1" i="1" strike="noStrike" spc="-1">
                <a:solidFill>
                  <a:srgbClr val="000000"/>
                </a:solidFill>
                <a:latin typeface="Helvetica LT Std"/>
                <a:ea typeface="DejaVu Sans"/>
              </a:rPr>
              <a:t>Hardening</a:t>
            </a:r>
            <a:r>
              <a:rPr lang="en-US" sz="2600" b="0" i="1" strike="noStrike" spc="-1">
                <a:solidFill>
                  <a:srgbClr val="000000"/>
                </a:solidFill>
                <a:latin typeface="Helvetica LT Std"/>
                <a:ea typeface="DejaVu Sans"/>
              </a:rPr>
              <a:t>: </a:t>
            </a:r>
            <a:r>
              <a:rPr lang="en-US" sz="26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refers to the process of reducing or eliminating vulnerabilities on a system </a:t>
            </a:r>
            <a:endParaRPr lang="en-US" sz="2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587880" y="195840"/>
            <a:ext cx="106668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  <a:ea typeface="DejaVu Sans"/>
              </a:rPr>
              <a:t>User Access to Resources (continued)</a:t>
            </a:r>
            <a:endParaRPr lang="en-US" sz="4500" b="0" strike="noStrike" spc="-1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587880" y="1774440"/>
            <a:ext cx="11167560" cy="4549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752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1" i="1" strike="noStrike" spc="-1">
                <a:solidFill>
                  <a:srgbClr val="000000"/>
                </a:solidFill>
                <a:latin typeface="Helvetica LT Std"/>
                <a:ea typeface="DejaVu Sans"/>
              </a:rPr>
              <a:t>Attack surface</a:t>
            </a:r>
            <a:r>
              <a:rPr lang="en-US" sz="2800" b="0" i="1" strike="noStrike" spc="-1">
                <a:solidFill>
                  <a:srgbClr val="000000"/>
                </a:solidFill>
                <a:latin typeface="Helvetica LT Std"/>
                <a:ea typeface="DejaVu Sans"/>
              </a:rPr>
              <a:t>: </a:t>
            </a:r>
            <a:r>
              <a:rPr lang="en-US" sz="28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many areas that could give a hacker access to a system</a:t>
            </a:r>
            <a:endParaRPr lang="en-US" sz="2800" b="0" strike="noStrike" spc="-1">
              <a:latin typeface="Arial"/>
            </a:endParaRPr>
          </a:p>
          <a:p>
            <a:pPr marL="228600" indent="-22752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i="1" strike="noStrike" spc="-1">
                <a:solidFill>
                  <a:srgbClr val="000000"/>
                </a:solidFill>
                <a:latin typeface="Helvetica LT Std"/>
                <a:ea typeface="DejaVu Sans"/>
              </a:rPr>
              <a:t>Password policy:</a:t>
            </a:r>
            <a:r>
              <a:rPr lang="en-US" sz="28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 provides rules that must be followed when a password is created or changed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587880" y="195840"/>
            <a:ext cx="106668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  <a:ea typeface="DejaVu Sans"/>
              </a:rPr>
              <a:t>User Access to Resources (continued)</a:t>
            </a:r>
            <a:endParaRPr lang="en-US" sz="4500" b="0" strike="noStrike" spc="-1">
              <a:latin typeface="Arial"/>
            </a:endParaRPr>
          </a:p>
        </p:txBody>
      </p:sp>
      <p:pic>
        <p:nvPicPr>
          <p:cNvPr id="119" name="Picture 3"/>
          <p:cNvPicPr/>
          <p:nvPr/>
        </p:nvPicPr>
        <p:blipFill rotWithShape="1">
          <a:blip r:embed="rId2"/>
          <a:srcRect b="2757"/>
          <a:stretch/>
        </p:blipFill>
        <p:spPr>
          <a:xfrm>
            <a:off x="3336120" y="1889640"/>
            <a:ext cx="5169960" cy="4284917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587880" y="195840"/>
            <a:ext cx="106668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  <a:ea typeface="DejaVu Sans"/>
              </a:rPr>
              <a:t>User Access to Resources (continued)</a:t>
            </a:r>
            <a:endParaRPr lang="en-US" sz="4500" b="0" strike="noStrike" spc="-1">
              <a:latin typeface="Arial"/>
            </a:endParaRPr>
          </a:p>
        </p:txBody>
      </p:sp>
      <p:pic>
        <p:nvPicPr>
          <p:cNvPr id="121" name="Picture 3"/>
          <p:cNvPicPr/>
          <p:nvPr/>
        </p:nvPicPr>
        <p:blipFill rotWithShape="1">
          <a:blip r:embed="rId2"/>
          <a:srcRect b="2970"/>
          <a:stretch/>
        </p:blipFill>
        <p:spPr>
          <a:xfrm>
            <a:off x="3792240" y="1803600"/>
            <a:ext cx="4258080" cy="4512359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587880" y="195840"/>
            <a:ext cx="106668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  <a:ea typeface="DejaVu Sans"/>
              </a:rPr>
              <a:t>User Access to Resources (continued)</a:t>
            </a:r>
            <a:endParaRPr lang="en-US" sz="4500" b="0" strike="noStrike" spc="-1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587880" y="1774440"/>
            <a:ext cx="11167560" cy="4549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752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1" i="1" strike="noStrike" spc="-1">
                <a:solidFill>
                  <a:srgbClr val="000000"/>
                </a:solidFill>
                <a:latin typeface="Helvetica LT Std"/>
                <a:ea typeface="DejaVu Sans"/>
              </a:rPr>
              <a:t>User Account Control (UAC)</a:t>
            </a:r>
            <a:endParaRPr lang="en-US" sz="2800" b="0" strike="noStrike" spc="-1">
              <a:latin typeface="Arial"/>
            </a:endParaRPr>
          </a:p>
          <a:p>
            <a:pPr marL="685800" lvl="1" indent="-22752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Technology used to govern security by limiting what a standard user is able to do on a system</a:t>
            </a:r>
            <a:endParaRPr lang="en-US" sz="2600" b="0" strike="noStrike" spc="-1">
              <a:latin typeface="Arial"/>
            </a:endParaRPr>
          </a:p>
          <a:p>
            <a:pPr marL="685800" lvl="1" indent="-22752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Helps prevent unknown or potentially dangerous settings begin made without the knowledge of the user</a:t>
            </a:r>
            <a:endParaRPr lang="en-US" sz="2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587880" y="511560"/>
            <a:ext cx="6584760" cy="94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FFFFFF"/>
                </a:solidFill>
                <a:latin typeface="Helvetica LT Std"/>
                <a:ea typeface="DejaVu Sans"/>
              </a:rPr>
              <a:t>Section 3.1 Review</a:t>
            </a:r>
            <a:endParaRPr lang="en-US" sz="4500" b="0" strike="noStrike" spc="-1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457200" y="1342440"/>
            <a:ext cx="11612880" cy="5058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 marL="10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</a:pPr>
            <a:r>
              <a:rPr lang="en-US" sz="2800" b="0" strike="noStrike" spc="-1" dirty="0">
                <a:solidFill>
                  <a:srgbClr val="000000"/>
                </a:solidFill>
                <a:latin typeface="Helvetica LT Std"/>
                <a:ea typeface="DejaVu Sans"/>
              </a:rPr>
              <a:t>What is the vulnerability that allows a person to see what a user is entering, such as a password?</a:t>
            </a:r>
            <a:endParaRPr lang="en-US" sz="2800" b="0" strike="noStrike" spc="-1" dirty="0">
              <a:latin typeface="Arial"/>
            </a:endParaRPr>
          </a:p>
          <a:p>
            <a:pPr marL="457200">
              <a:lnSpc>
                <a:spcPct val="120000"/>
              </a:lnSpc>
              <a:spcBef>
                <a:spcPts val="499"/>
              </a:spcBef>
            </a:pPr>
            <a:r>
              <a:rPr lang="en-US" sz="2600" b="0" strike="noStrike" spc="-1" dirty="0">
                <a:solidFill>
                  <a:srgbClr val="00B0F0"/>
                </a:solidFill>
                <a:latin typeface="Helvetica LT Std"/>
                <a:ea typeface="DejaVu Sans"/>
              </a:rPr>
              <a:t>Shoulder surfing</a:t>
            </a:r>
            <a:endParaRPr lang="en-US" sz="2600" b="0" strike="noStrike" spc="-1" dirty="0">
              <a:latin typeface="Arial"/>
            </a:endParaRPr>
          </a:p>
          <a:p>
            <a:pPr marL="10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</a:pPr>
            <a:r>
              <a:rPr lang="en-US" sz="2800" b="0" strike="noStrike" spc="-1" dirty="0">
                <a:solidFill>
                  <a:srgbClr val="000000"/>
                </a:solidFill>
                <a:latin typeface="Helvetica LT Std"/>
                <a:ea typeface="DejaVu Sans"/>
              </a:rPr>
              <a:t>Directories should be based on which protocol to allow use with multiple systems?</a:t>
            </a:r>
            <a:endParaRPr lang="en-US" sz="2800" b="0" strike="noStrike" spc="-1" dirty="0">
              <a:latin typeface="Arial"/>
            </a:endParaRPr>
          </a:p>
          <a:p>
            <a:pPr marL="457200">
              <a:lnSpc>
                <a:spcPct val="120000"/>
              </a:lnSpc>
              <a:spcBef>
                <a:spcPts val="499"/>
              </a:spcBef>
            </a:pPr>
            <a:r>
              <a:rPr lang="en-US" sz="2600" b="0" strike="noStrike" spc="-1" dirty="0">
                <a:solidFill>
                  <a:srgbClr val="00B0F0"/>
                </a:solidFill>
                <a:latin typeface="Helvetica LT Std"/>
                <a:ea typeface="DejaVu Sans"/>
              </a:rPr>
              <a:t>Lightweight directory access protocol (LDAP)</a:t>
            </a:r>
            <a:endParaRPr lang="en-US" sz="2600" b="0" strike="noStrike" spc="-1" dirty="0">
              <a:latin typeface="Arial"/>
            </a:endParaRPr>
          </a:p>
          <a:p>
            <a:pPr marL="10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</a:pPr>
            <a:r>
              <a:rPr lang="en-US" sz="2800" b="0" strike="noStrike" spc="-1" dirty="0">
                <a:solidFill>
                  <a:srgbClr val="000000"/>
                </a:solidFill>
                <a:latin typeface="Helvetica LT Std"/>
                <a:ea typeface="DejaVu Sans"/>
              </a:rPr>
              <a:t>A security technique that requires the user not to be using the computer system is known as what strategy?</a:t>
            </a:r>
            <a:endParaRPr lang="en-US" sz="2800" b="0" strike="noStrike" spc="-1" dirty="0">
              <a:latin typeface="Arial"/>
            </a:endParaRPr>
          </a:p>
          <a:p>
            <a:pPr marL="457200">
              <a:lnSpc>
                <a:spcPct val="120000"/>
              </a:lnSpc>
              <a:spcBef>
                <a:spcPts val="499"/>
              </a:spcBef>
            </a:pPr>
            <a:r>
              <a:rPr lang="en-US" sz="2800" b="0" strike="noStrike" spc="-1" dirty="0">
                <a:solidFill>
                  <a:srgbClr val="000000"/>
                </a:solidFill>
                <a:latin typeface="Helvetica LT Std"/>
                <a:ea typeface="DejaVu Sans"/>
              </a:rPr>
              <a:t>	</a:t>
            </a:r>
            <a:r>
              <a:rPr lang="en-US" sz="2600" b="0" strike="noStrike" spc="-1" dirty="0">
                <a:solidFill>
                  <a:srgbClr val="00B0F0"/>
                </a:solidFill>
                <a:latin typeface="Helvetica LT Std"/>
                <a:ea typeface="DejaVu Sans"/>
              </a:rPr>
              <a:t>Mandatory vacation</a:t>
            </a:r>
            <a:endParaRPr lang="en-US" sz="2600" b="0" strike="noStrike" spc="-1" dirty="0">
              <a:latin typeface="Arial"/>
            </a:endParaRPr>
          </a:p>
          <a:p>
            <a:pPr marL="457200">
              <a:lnSpc>
                <a:spcPct val="120000"/>
              </a:lnSpc>
              <a:spcBef>
                <a:spcPts val="499"/>
              </a:spcBef>
            </a:pPr>
            <a:endParaRPr lang="en-US" sz="26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2707560" y="1226160"/>
            <a:ext cx="6672960" cy="158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6000" b="1" strike="noStrike" spc="-1">
                <a:solidFill>
                  <a:srgbClr val="FFFFFF"/>
                </a:solidFill>
                <a:latin typeface="Trebuchet MS"/>
                <a:ea typeface="Tahoma"/>
              </a:rPr>
              <a:t>Section 3.1</a:t>
            </a:r>
            <a:endParaRPr lang="en-US" sz="6000" b="0" strike="noStrike" spc="-1">
              <a:latin typeface="Arial"/>
            </a:endParaRPr>
          </a:p>
        </p:txBody>
      </p:sp>
      <p:sp>
        <p:nvSpPr>
          <p:cNvPr id="46" name="CustomShape 2"/>
          <p:cNvSpPr/>
          <p:nvPr/>
        </p:nvSpPr>
        <p:spPr>
          <a:xfrm>
            <a:off x="1401120" y="3159000"/>
            <a:ext cx="9380520" cy="281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lang="en-US" sz="6000" b="0" strike="noStrike" spc="-1">
                <a:solidFill>
                  <a:srgbClr val="004E96"/>
                </a:solidFill>
                <a:latin typeface="Trebuchet MS"/>
                <a:ea typeface="DejaVu Sans"/>
              </a:rPr>
              <a:t>Authentication</a:t>
            </a:r>
            <a:endParaRPr lang="en-US" sz="60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lang="en-US" sz="6000" b="0" strike="noStrike" spc="-1">
                <a:solidFill>
                  <a:srgbClr val="004E96"/>
                </a:solidFill>
                <a:latin typeface="Trebuchet MS"/>
                <a:ea typeface="DejaVu Sans"/>
              </a:rPr>
              <a:t>and Control</a:t>
            </a:r>
            <a:endParaRPr lang="en-US" sz="6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587880" y="511560"/>
            <a:ext cx="6584760" cy="94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FFFFFF"/>
                </a:solidFill>
                <a:latin typeface="Helvetica LT Std"/>
                <a:ea typeface="DejaVu Sans"/>
              </a:rPr>
              <a:t>Section 3.1 Review</a:t>
            </a:r>
            <a:endParaRPr lang="en-US" sz="4500" b="0" strike="noStrike" spc="-1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587880" y="1774440"/>
            <a:ext cx="11167560" cy="4549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0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</a:pPr>
            <a:r>
              <a:rPr lang="en-US" sz="2800" b="0" strike="noStrike" spc="-1" dirty="0">
                <a:solidFill>
                  <a:srgbClr val="000000"/>
                </a:solidFill>
                <a:latin typeface="Helvetica LT Std"/>
                <a:ea typeface="DejaVu Sans"/>
              </a:rPr>
              <a:t>What allows you to log in one time and access multiple services without having to reenter login credentials?</a:t>
            </a:r>
            <a:endParaRPr lang="en-US" sz="2800" b="0" strike="noStrike" spc="-1" dirty="0">
              <a:latin typeface="Arial"/>
            </a:endParaRPr>
          </a:p>
          <a:p>
            <a:pPr marL="457200">
              <a:lnSpc>
                <a:spcPct val="120000"/>
              </a:lnSpc>
              <a:spcBef>
                <a:spcPts val="499"/>
              </a:spcBef>
            </a:pPr>
            <a:r>
              <a:rPr lang="en-US" sz="2600" b="0" strike="noStrike" spc="-1" dirty="0">
                <a:solidFill>
                  <a:srgbClr val="00B0F0"/>
                </a:solidFill>
                <a:latin typeface="Helvetica LT Std"/>
                <a:ea typeface="DejaVu Sans"/>
              </a:rPr>
              <a:t>Single sign-on (SSO)</a:t>
            </a:r>
            <a:endParaRPr lang="en-US" sz="2600" b="0" strike="noStrike" spc="-1" dirty="0">
              <a:latin typeface="Arial"/>
            </a:endParaRPr>
          </a:p>
          <a:p>
            <a:pPr marL="10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</a:pPr>
            <a:r>
              <a:rPr lang="en-US" sz="2800" b="0" strike="noStrike" spc="-1" dirty="0">
                <a:solidFill>
                  <a:srgbClr val="000000"/>
                </a:solidFill>
                <a:latin typeface="Helvetica LT Std"/>
                <a:ea typeface="DejaVu Sans"/>
              </a:rPr>
              <a:t>What system configuration should you set to require administrative credentials for installing software?</a:t>
            </a:r>
            <a:endParaRPr lang="en-US" sz="2800" b="0" strike="noStrike" spc="-1" dirty="0">
              <a:latin typeface="Arial"/>
            </a:endParaRPr>
          </a:p>
          <a:p>
            <a:r>
              <a:rPr lang="en-US" sz="2800" b="0" strike="noStrike" spc="-1" dirty="0">
                <a:solidFill>
                  <a:srgbClr val="000000"/>
                </a:solidFill>
                <a:latin typeface="Helvetica LT Std"/>
                <a:ea typeface="DejaVu Sans"/>
              </a:rPr>
              <a:t>	User account control (UAC)</a:t>
            </a:r>
            <a:endParaRPr lang="en-US" sz="2800" b="0" strike="noStrike" spc="-1" dirty="0">
              <a:solidFill>
                <a:srgbClr val="2A84BE"/>
              </a:solidFill>
              <a:latin typeface="PalatinoLTStd-Roman"/>
              <a:ea typeface="PalatinoLTStd-Roman"/>
            </a:endParaRPr>
          </a:p>
          <a:p>
            <a:pPr marL="457200">
              <a:lnSpc>
                <a:spcPct val="120000"/>
              </a:lnSpc>
              <a:spcBef>
                <a:spcPts val="499"/>
              </a:spcBef>
            </a:pPr>
            <a:r>
              <a:rPr lang="en-US" sz="2600" b="0" strike="noStrike" spc="-1" dirty="0">
                <a:solidFill>
                  <a:srgbClr val="00B0F0"/>
                </a:solidFill>
                <a:latin typeface="Helvetica LT Std"/>
                <a:ea typeface="DejaVu Sans"/>
              </a:rPr>
              <a:t>User account control (UAC)</a:t>
            </a:r>
            <a:endParaRPr lang="en-US" sz="2600" b="0" strike="noStrike" spc="-1" dirty="0">
              <a:latin typeface="Arial"/>
            </a:endParaRPr>
          </a:p>
          <a:p>
            <a:pPr marL="457200">
              <a:lnSpc>
                <a:spcPct val="120000"/>
              </a:lnSpc>
              <a:spcBef>
                <a:spcPts val="499"/>
              </a:spcBef>
            </a:pPr>
            <a:endParaRPr lang="en-US" sz="26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2707560" y="1226160"/>
            <a:ext cx="6672960" cy="158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6000" b="1" strike="noStrike" spc="-1">
                <a:solidFill>
                  <a:srgbClr val="FFFFFF"/>
                </a:solidFill>
                <a:latin typeface="Trebuchet MS"/>
                <a:ea typeface="Tahoma"/>
              </a:rPr>
              <a:t>Section 3.2</a:t>
            </a:r>
            <a:endParaRPr lang="en-US" sz="6000" b="0" strike="noStrike" spc="-1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1401120" y="3159000"/>
            <a:ext cx="9380520" cy="281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lang="en-US" sz="6000" b="0" strike="noStrike" spc="-1">
                <a:solidFill>
                  <a:srgbClr val="004E96"/>
                </a:solidFill>
                <a:latin typeface="Trebuchet MS"/>
                <a:ea typeface="DejaVu Sans"/>
              </a:rPr>
              <a:t>Access to Files</a:t>
            </a:r>
            <a:endParaRPr lang="en-US" sz="60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lang="en-US" sz="6000" b="0" strike="noStrike" spc="-1">
                <a:solidFill>
                  <a:srgbClr val="004E96"/>
                </a:solidFill>
                <a:latin typeface="Trebuchet MS"/>
                <a:ea typeface="DejaVu Sans"/>
              </a:rPr>
              <a:t>and Folders</a:t>
            </a:r>
            <a:endParaRPr lang="en-US" sz="6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587880" y="511560"/>
            <a:ext cx="6584760" cy="94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FFFFFF"/>
                </a:solidFill>
                <a:latin typeface="Helvetica LT Std"/>
                <a:ea typeface="DejaVu Sans"/>
              </a:rPr>
              <a:t>Key Terms</a:t>
            </a:r>
            <a:endParaRPr lang="en-US" sz="4500" b="0" strike="noStrike" spc="-1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849240" y="1774440"/>
            <a:ext cx="10906560" cy="4549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52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explicit permissions</a:t>
            </a:r>
            <a:endParaRPr lang="en-US" sz="2800" b="0" strike="noStrike" spc="-1">
              <a:latin typeface="Arial"/>
            </a:endParaRPr>
          </a:p>
          <a:p>
            <a:pPr marL="228600" indent="-22752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implicit permissions</a:t>
            </a:r>
            <a:endParaRPr lang="en-US" sz="2800" b="0" strike="noStrike" spc="-1">
              <a:latin typeface="Arial"/>
            </a:endParaRPr>
          </a:p>
          <a:p>
            <a:pPr marL="228600" indent="-22752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inherited permissions</a:t>
            </a:r>
            <a:endParaRPr lang="en-US" sz="2800" b="0" strike="noStrike" spc="-1">
              <a:latin typeface="Arial"/>
            </a:endParaRPr>
          </a:p>
          <a:p>
            <a:pPr marL="228600" indent="-22752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New Technology File System (NTFS) permissions</a:t>
            </a:r>
            <a:endParaRPr lang="en-US" sz="2800" b="0" strike="noStrike" spc="-1">
              <a:latin typeface="Arial"/>
            </a:endParaRPr>
          </a:p>
          <a:p>
            <a:pPr marL="228600" indent="-22752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share permissions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32" name="CustomShape 3"/>
          <p:cNvSpPr/>
          <p:nvPr/>
        </p:nvSpPr>
        <p:spPr>
          <a:xfrm>
            <a:off x="6270120" y="1774440"/>
            <a:ext cx="5171760" cy="4549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587880" y="511560"/>
            <a:ext cx="11167560" cy="94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FFFFFF"/>
                </a:solidFill>
                <a:latin typeface="Helvetica LT Std"/>
                <a:ea typeface="DejaVu Sans"/>
              </a:rPr>
              <a:t>Learning Goals</a:t>
            </a:r>
            <a:endParaRPr lang="en-US" sz="4500" b="0" strike="noStrike" spc="-1"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587880" y="1774440"/>
            <a:ext cx="11167560" cy="4549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752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Explain how to set permissions on a shared folder.</a:t>
            </a:r>
            <a:endParaRPr lang="en-US" sz="2800" b="0" strike="noStrike" spc="-1">
              <a:latin typeface="Arial"/>
            </a:endParaRPr>
          </a:p>
          <a:p>
            <a:pPr marL="228600" indent="-22752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Differentiate between share and NTFS permissions.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587880" y="195840"/>
            <a:ext cx="106668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  <a:ea typeface="DejaVu Sans"/>
              </a:rPr>
              <a:t>Share Permissions</a:t>
            </a:r>
            <a:endParaRPr lang="en-US" sz="4500" b="0" strike="noStrike" spc="-1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587880" y="1774440"/>
            <a:ext cx="11167560" cy="4549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752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1" i="1" strike="noStrike" spc="-1">
                <a:solidFill>
                  <a:srgbClr val="000000"/>
                </a:solidFill>
                <a:latin typeface="Helvetica LT Std"/>
                <a:ea typeface="DejaVu Sans"/>
              </a:rPr>
              <a:t>Share permissions</a:t>
            </a:r>
            <a:r>
              <a:rPr lang="en-US" sz="2800" b="0" i="1" strike="noStrike" spc="-1">
                <a:solidFill>
                  <a:srgbClr val="000000"/>
                </a:solidFill>
                <a:latin typeface="Helvetica LT Std"/>
                <a:ea typeface="DejaVu Sans"/>
              </a:rPr>
              <a:t>: </a:t>
            </a:r>
            <a:r>
              <a:rPr lang="en-US" sz="28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allow user to share folders</a:t>
            </a:r>
            <a:endParaRPr lang="en-US" sz="2800" b="0" strike="noStrike" spc="-1">
              <a:latin typeface="Arial"/>
            </a:endParaRPr>
          </a:p>
          <a:p>
            <a:pPr marL="228600" indent="-22752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Remote connection allows access to files in a shared folder</a:t>
            </a:r>
            <a:endParaRPr lang="en-US" sz="2800" b="0" strike="noStrike" spc="-1">
              <a:latin typeface="Arial"/>
            </a:endParaRPr>
          </a:p>
          <a:p>
            <a:pPr marL="228600" indent="-22752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Have no effect on user access when logging in directly at machine</a:t>
            </a:r>
            <a:endParaRPr lang="en-US" sz="2800" b="0" strike="noStrike" spc="-1">
              <a:latin typeface="Arial"/>
            </a:endParaRPr>
          </a:p>
          <a:p>
            <a:pPr marL="228600" indent="-22752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i="1" strike="noStrike" spc="-1">
                <a:solidFill>
                  <a:srgbClr val="000000"/>
                </a:solidFill>
                <a:latin typeface="Helvetica LT Std"/>
                <a:ea typeface="DejaVu Sans"/>
              </a:rPr>
              <a:t>Discretionary access control:</a:t>
            </a:r>
            <a:r>
              <a:rPr lang="en-US" sz="28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 person who owns the files has the ability to give others permissions to access them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587880" y="195840"/>
            <a:ext cx="106668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  <a:ea typeface="DejaVu Sans"/>
              </a:rPr>
              <a:t>Share Permissions (continued)</a:t>
            </a:r>
            <a:endParaRPr lang="en-US" sz="4500" b="0" strike="noStrike" spc="-1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587880" y="1774440"/>
            <a:ext cx="11167560" cy="4549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752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Sharing a Folder in Windows</a:t>
            </a:r>
            <a:endParaRPr lang="en-US" sz="2800" b="0" strike="noStrike" spc="-1">
              <a:latin typeface="Arial"/>
            </a:endParaRPr>
          </a:p>
          <a:p>
            <a:pPr marL="685800" lvl="1" indent="-22752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Sharing must be enabled in the Control Panel</a:t>
            </a:r>
            <a:endParaRPr lang="en-US" sz="2600" b="0" strike="noStrike" spc="-1">
              <a:latin typeface="Arial"/>
            </a:endParaRPr>
          </a:p>
          <a:p>
            <a:pPr marL="685800" lvl="1" indent="-22752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User who owns folder has full-control permissions</a:t>
            </a:r>
            <a:endParaRPr lang="en-US" sz="2600" b="0" strike="noStrike" spc="-1">
              <a:latin typeface="Arial"/>
            </a:endParaRPr>
          </a:p>
          <a:p>
            <a:pPr marL="685800" lvl="1" indent="-22752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Three permissions: read, change, full control</a:t>
            </a:r>
            <a:endParaRPr lang="en-US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600" b="0" strike="noStrike" spc="-1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lang="en-US" sz="2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587880" y="195840"/>
            <a:ext cx="106668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  <a:ea typeface="DejaVu Sans"/>
              </a:rPr>
              <a:t>Share Permissions (continued)</a:t>
            </a:r>
            <a:endParaRPr lang="en-US" sz="4500" b="0" strike="noStrike" spc="-1">
              <a:latin typeface="Arial"/>
            </a:endParaRPr>
          </a:p>
        </p:txBody>
      </p:sp>
      <p:pic>
        <p:nvPicPr>
          <p:cNvPr id="140" name="Picture 3"/>
          <p:cNvPicPr/>
          <p:nvPr/>
        </p:nvPicPr>
        <p:blipFill rotWithShape="1">
          <a:blip r:embed="rId2"/>
          <a:srcRect b="6197"/>
          <a:stretch/>
        </p:blipFill>
        <p:spPr>
          <a:xfrm>
            <a:off x="735840" y="2321280"/>
            <a:ext cx="10370880" cy="3259388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587880" y="195840"/>
            <a:ext cx="106668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  <a:ea typeface="DejaVu Sans"/>
              </a:rPr>
              <a:t>Share Permissions (continued)</a:t>
            </a:r>
            <a:endParaRPr lang="en-US" sz="4500" b="0" strike="noStrike" spc="-1"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587880" y="1774440"/>
            <a:ext cx="11167560" cy="4549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752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Security Considerations of Sharing Folders</a:t>
            </a:r>
            <a:endParaRPr lang="en-US" sz="2800" b="0" strike="noStrike" spc="-1">
              <a:latin typeface="Arial"/>
            </a:endParaRPr>
          </a:p>
          <a:p>
            <a:pPr marL="685800" lvl="1" indent="-22752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Shared folder presents an access point for a hacker or employee</a:t>
            </a:r>
            <a:endParaRPr lang="en-US" sz="2600" b="0" strike="noStrike" spc="-1">
              <a:latin typeface="Arial"/>
            </a:endParaRPr>
          </a:p>
          <a:p>
            <a:pPr marL="685800" lvl="1" indent="-22752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Can be used to exploit other system vulnerabilities or provide access to confidential data</a:t>
            </a:r>
            <a:endParaRPr lang="en-US" sz="2600" b="0" strike="noStrike" spc="-1">
              <a:latin typeface="Arial"/>
            </a:endParaRPr>
          </a:p>
          <a:p>
            <a:pPr marL="685800" lvl="1" indent="-22752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Shares can be created and hidden</a:t>
            </a:r>
            <a:endParaRPr lang="en-US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587880" y="195840"/>
            <a:ext cx="106668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  <a:ea typeface="DejaVu Sans"/>
              </a:rPr>
              <a:t>NTFS Permissions</a:t>
            </a:r>
            <a:endParaRPr lang="en-US" sz="4500" b="0" strike="noStrike" spc="-1"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587880" y="1774440"/>
            <a:ext cx="11167560" cy="4549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752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1" i="1" strike="noStrike" spc="-1">
                <a:solidFill>
                  <a:srgbClr val="000000"/>
                </a:solidFill>
                <a:latin typeface="Helvetica LT Std"/>
                <a:ea typeface="DejaVu Sans"/>
              </a:rPr>
              <a:t>New Technology File System (NTFS) permissions</a:t>
            </a:r>
            <a:r>
              <a:rPr lang="en-US" sz="2800" b="0" i="1" strike="noStrike" spc="-1">
                <a:solidFill>
                  <a:srgbClr val="000000"/>
                </a:solidFill>
                <a:latin typeface="Helvetica LT Std"/>
                <a:ea typeface="DejaVu Sans"/>
              </a:rPr>
              <a:t>:</a:t>
            </a:r>
            <a:r>
              <a:rPr lang="en-US" sz="28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 allow rights to be set for users on the local machine</a:t>
            </a:r>
            <a:endParaRPr lang="en-US" sz="2800" b="0" strike="noStrike" spc="-1">
              <a:latin typeface="Arial"/>
            </a:endParaRPr>
          </a:p>
          <a:p>
            <a:pPr marL="228600" indent="-22752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Secures local access</a:t>
            </a:r>
            <a:endParaRPr lang="en-US" sz="2800" b="0" strike="noStrike" spc="-1">
              <a:latin typeface="Arial"/>
            </a:endParaRPr>
          </a:p>
          <a:p>
            <a:pPr marL="228600" indent="-22752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Provides more options for permissions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587880" y="195840"/>
            <a:ext cx="106668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  <a:ea typeface="DejaVu Sans"/>
              </a:rPr>
              <a:t>NTFS Permissions (continued)</a:t>
            </a:r>
            <a:endParaRPr lang="en-US" sz="4500" b="0" strike="noStrike" spc="-1">
              <a:latin typeface="Arial"/>
            </a:endParaRPr>
          </a:p>
        </p:txBody>
      </p:sp>
      <p:pic>
        <p:nvPicPr>
          <p:cNvPr id="146" name="Picture 3"/>
          <p:cNvPicPr/>
          <p:nvPr/>
        </p:nvPicPr>
        <p:blipFill rotWithShape="1">
          <a:blip r:embed="rId2"/>
          <a:srcRect b="4553"/>
          <a:stretch/>
        </p:blipFill>
        <p:spPr>
          <a:xfrm>
            <a:off x="2287080" y="2001960"/>
            <a:ext cx="7268400" cy="4012341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587880" y="511560"/>
            <a:ext cx="6584760" cy="94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FFFFFF"/>
                </a:solidFill>
                <a:latin typeface="Helvetica LT Std"/>
                <a:ea typeface="DejaVu Sans"/>
              </a:rPr>
              <a:t>Key Terms</a:t>
            </a:r>
            <a:endParaRPr lang="en-US" sz="4500" b="0" strike="noStrike" spc="-1">
              <a:latin typeface="Arial"/>
            </a:endParaRPr>
          </a:p>
        </p:txBody>
      </p:sp>
      <p:sp>
        <p:nvSpPr>
          <p:cNvPr id="48" name="CustomShape 2"/>
          <p:cNvSpPr/>
          <p:nvPr/>
        </p:nvSpPr>
        <p:spPr>
          <a:xfrm>
            <a:off x="849240" y="1774440"/>
            <a:ext cx="5171760" cy="4549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1000"/>
          </a:bodyPr>
          <a:lstStyle/>
          <a:p>
            <a:pPr marL="228600" indent="-22752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Active Directory</a:t>
            </a:r>
            <a:endParaRPr lang="en-US" sz="2800" b="0" strike="noStrike" spc="-1">
              <a:latin typeface="Arial"/>
            </a:endParaRPr>
          </a:p>
          <a:p>
            <a:pPr marL="228600" indent="-22752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attack surface</a:t>
            </a:r>
            <a:endParaRPr lang="en-US" sz="2800" b="0" strike="noStrike" spc="-1">
              <a:latin typeface="Arial"/>
            </a:endParaRPr>
          </a:p>
          <a:p>
            <a:pPr marL="228600" indent="-22752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authentication</a:t>
            </a:r>
            <a:endParaRPr lang="en-US" sz="2800" b="0" strike="noStrike" spc="-1">
              <a:latin typeface="Arial"/>
            </a:endParaRPr>
          </a:p>
          <a:p>
            <a:pPr marL="228600" indent="-22752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behavioral biometrics</a:t>
            </a:r>
            <a:endParaRPr lang="en-US" sz="2800" b="0" strike="noStrike" spc="-1">
              <a:latin typeface="Arial"/>
            </a:endParaRPr>
          </a:p>
          <a:p>
            <a:pPr marL="228600" indent="-22752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biometrics</a:t>
            </a:r>
            <a:endParaRPr lang="en-US" sz="2800" b="0" strike="noStrike" spc="-1">
              <a:latin typeface="Arial"/>
            </a:endParaRPr>
          </a:p>
          <a:p>
            <a:pPr marL="228600" indent="-22752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crossover error rate (CER)</a:t>
            </a:r>
            <a:endParaRPr lang="en-US" sz="2800" b="0" strike="noStrike" spc="-1">
              <a:latin typeface="Arial"/>
            </a:endParaRPr>
          </a:p>
          <a:p>
            <a:pPr marL="228600" indent="-22752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Discretionary Access Control (DAC)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49" name="CustomShape 3"/>
          <p:cNvSpPr/>
          <p:nvPr/>
        </p:nvSpPr>
        <p:spPr>
          <a:xfrm>
            <a:off x="6270120" y="1774440"/>
            <a:ext cx="5171760" cy="4549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3000" lnSpcReduction="10000"/>
          </a:bodyPr>
          <a:lstStyle/>
          <a:p>
            <a:pPr marL="228600" indent="-22752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dongle</a:t>
            </a:r>
            <a:endParaRPr lang="en-US" sz="2800" b="0" strike="noStrike" spc="-1">
              <a:latin typeface="Arial"/>
            </a:endParaRPr>
          </a:p>
          <a:p>
            <a:pPr marL="228600" indent="-22752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false acceptance rate (FAR)</a:t>
            </a:r>
            <a:endParaRPr lang="en-US" sz="2800" b="0" strike="noStrike" spc="-1">
              <a:latin typeface="Arial"/>
            </a:endParaRPr>
          </a:p>
          <a:p>
            <a:pPr marL="228600" indent="-22752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false rejection rate (FRR)</a:t>
            </a:r>
            <a:endParaRPr lang="en-US" sz="2800" b="0" strike="noStrike" spc="-1">
              <a:latin typeface="Arial"/>
            </a:endParaRPr>
          </a:p>
          <a:p>
            <a:pPr marL="228600" indent="-22752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federated identity management (FID)</a:t>
            </a:r>
            <a:endParaRPr lang="en-US" sz="2800" b="0" strike="noStrike" spc="-1">
              <a:latin typeface="Arial"/>
            </a:endParaRPr>
          </a:p>
          <a:p>
            <a:pPr marL="228600" indent="-22752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hardening</a:t>
            </a:r>
            <a:endParaRPr lang="en-US" sz="2800" b="0" strike="noStrike" spc="-1">
              <a:latin typeface="Arial"/>
            </a:endParaRPr>
          </a:p>
          <a:p>
            <a:pPr marL="228600" indent="-22752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job rotation</a:t>
            </a:r>
            <a:endParaRPr lang="en-US" sz="2800" b="0" strike="noStrike" spc="-1">
              <a:latin typeface="Arial"/>
            </a:endParaRPr>
          </a:p>
          <a:p>
            <a:pPr marL="228600" indent="-22752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Kerberos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587880" y="195840"/>
            <a:ext cx="106668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  <a:ea typeface="DejaVu Sans"/>
              </a:rPr>
              <a:t>NTFS Permissions (continued)</a:t>
            </a:r>
            <a:endParaRPr lang="en-US" sz="4500" b="0" strike="noStrike" spc="-1"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587880" y="1774440"/>
            <a:ext cx="11167560" cy="4549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752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Receiving Permissions</a:t>
            </a:r>
            <a:endParaRPr lang="en-US" sz="2800" b="0" strike="noStrike" spc="-1">
              <a:latin typeface="Arial"/>
            </a:endParaRPr>
          </a:p>
          <a:p>
            <a:pPr marL="685800" lvl="1" indent="-22752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1" i="1" strike="noStrike" spc="-1">
                <a:solidFill>
                  <a:srgbClr val="000000"/>
                </a:solidFill>
                <a:latin typeface="Helvetica LT Std"/>
                <a:ea typeface="DejaVu Sans"/>
              </a:rPr>
              <a:t>Explicit permissions</a:t>
            </a:r>
            <a:r>
              <a:rPr lang="en-US" sz="2600" b="0" i="1" strike="noStrike" spc="-1">
                <a:solidFill>
                  <a:srgbClr val="000000"/>
                </a:solidFill>
                <a:latin typeface="Helvetica LT Std"/>
                <a:ea typeface="DejaVu Sans"/>
              </a:rPr>
              <a:t>: </a:t>
            </a:r>
            <a:r>
              <a:rPr lang="en-US" sz="26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those a user is given at a specific location</a:t>
            </a:r>
            <a:endParaRPr lang="en-US" sz="2600" b="0" strike="noStrike" spc="-1">
              <a:latin typeface="Arial"/>
            </a:endParaRPr>
          </a:p>
          <a:p>
            <a:pPr marL="685800" lvl="1" indent="-22752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1" i="1" strike="noStrike" spc="-1">
                <a:solidFill>
                  <a:srgbClr val="000000"/>
                </a:solidFill>
                <a:latin typeface="Helvetica LT Std"/>
                <a:ea typeface="DejaVu Sans"/>
              </a:rPr>
              <a:t>Inherited permissions</a:t>
            </a:r>
            <a:r>
              <a:rPr lang="en-US" sz="2600" b="0" i="1" strike="noStrike" spc="-1">
                <a:solidFill>
                  <a:srgbClr val="000000"/>
                </a:solidFill>
                <a:latin typeface="Helvetica LT Std"/>
                <a:ea typeface="DejaVu Sans"/>
              </a:rPr>
              <a:t>: </a:t>
            </a:r>
            <a:r>
              <a:rPr lang="en-US" sz="26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those a user receives by default at a lower level</a:t>
            </a:r>
            <a:endParaRPr lang="en-US" sz="2600" b="0" strike="noStrike" spc="-1">
              <a:latin typeface="Arial"/>
            </a:endParaRPr>
          </a:p>
          <a:p>
            <a:pPr marL="685800" lvl="1" indent="-22752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1" i="1" strike="noStrike" spc="-1">
                <a:solidFill>
                  <a:srgbClr val="000000"/>
                </a:solidFill>
                <a:latin typeface="Helvetica LT Std"/>
                <a:ea typeface="DejaVu Sans"/>
              </a:rPr>
              <a:t>Implicit permissions</a:t>
            </a:r>
            <a:r>
              <a:rPr lang="en-US" sz="2600" b="0" i="1" strike="noStrike" spc="-1">
                <a:solidFill>
                  <a:srgbClr val="000000"/>
                </a:solidFill>
                <a:latin typeface="Helvetica LT Std"/>
                <a:ea typeface="DejaVu Sans"/>
              </a:rPr>
              <a:t>: </a:t>
            </a:r>
            <a:r>
              <a:rPr lang="en-US" sz="26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those a user receives through another object, such as a group</a:t>
            </a:r>
            <a:endParaRPr lang="en-US" sz="2600" b="0" strike="noStrike" spc="-1">
              <a:latin typeface="Arial"/>
            </a:endParaRPr>
          </a:p>
          <a:p>
            <a:pPr marL="914400">
              <a:lnSpc>
                <a:spcPct val="120000"/>
              </a:lnSpc>
              <a:spcBef>
                <a:spcPts val="499"/>
              </a:spcBef>
            </a:pPr>
            <a:endParaRPr lang="en-US" sz="2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587880" y="195840"/>
            <a:ext cx="106668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  <a:ea typeface="DejaVu Sans"/>
              </a:rPr>
              <a:t>NTFS Permissions (continued)</a:t>
            </a:r>
            <a:endParaRPr lang="en-US" sz="4500" b="0" strike="noStrike" spc="-1"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587880" y="1774440"/>
            <a:ext cx="11167560" cy="4549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752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Hierarchy of permission order</a:t>
            </a:r>
            <a:endParaRPr lang="en-US" sz="2800" b="0" strike="noStrike" spc="-1">
              <a:latin typeface="Arial"/>
            </a:endParaRPr>
          </a:p>
          <a:p>
            <a:pPr marL="685800" lvl="1" indent="-22752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Explicit deny</a:t>
            </a:r>
            <a:endParaRPr lang="en-US" sz="2600" b="0" strike="noStrike" spc="-1">
              <a:latin typeface="Arial"/>
            </a:endParaRPr>
          </a:p>
          <a:p>
            <a:pPr marL="685800" lvl="1" indent="-22752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Explicit allow</a:t>
            </a:r>
            <a:endParaRPr lang="en-US" sz="2600" b="0" strike="noStrike" spc="-1">
              <a:latin typeface="Arial"/>
            </a:endParaRPr>
          </a:p>
          <a:p>
            <a:pPr marL="685800" lvl="1" indent="-22752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Inherited deny</a:t>
            </a:r>
            <a:endParaRPr lang="en-US" sz="2600" b="0" strike="noStrike" spc="-1">
              <a:latin typeface="Arial"/>
            </a:endParaRPr>
          </a:p>
          <a:p>
            <a:pPr marL="685800" lvl="1" indent="-22752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Inherited allow</a:t>
            </a:r>
            <a:endParaRPr lang="en-US" sz="2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587880" y="195840"/>
            <a:ext cx="106668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  <a:ea typeface="DejaVu Sans"/>
              </a:rPr>
              <a:t>NTFS Permissions (continued)</a:t>
            </a:r>
            <a:endParaRPr lang="en-US" sz="4500" b="0" strike="noStrike" spc="-1">
              <a:latin typeface="Arial"/>
            </a:endParaRPr>
          </a:p>
        </p:txBody>
      </p:sp>
      <p:pic>
        <p:nvPicPr>
          <p:cNvPr id="152" name="Picture 3"/>
          <p:cNvPicPr/>
          <p:nvPr/>
        </p:nvPicPr>
        <p:blipFill rotWithShape="1">
          <a:blip r:embed="rId2"/>
          <a:srcRect b="3961"/>
          <a:stretch/>
        </p:blipFill>
        <p:spPr>
          <a:xfrm>
            <a:off x="1884600" y="1976040"/>
            <a:ext cx="8073000" cy="3896859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587880" y="195840"/>
            <a:ext cx="106668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  <a:ea typeface="DejaVu Sans"/>
              </a:rPr>
              <a:t>NTFS Permissions (continued)</a:t>
            </a:r>
            <a:endParaRPr lang="en-US" sz="4500" b="0" strike="noStrike" spc="-1"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587880" y="1774440"/>
            <a:ext cx="11167560" cy="4549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752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Combining NTFS and Share Permissions</a:t>
            </a:r>
            <a:endParaRPr lang="en-US" sz="2800" b="0" strike="noStrike" spc="-1">
              <a:latin typeface="Arial"/>
            </a:endParaRPr>
          </a:p>
          <a:p>
            <a:pPr marL="685800" lvl="1" indent="-22752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In many cases, when a folder is shared, permissions are not flexible or granular enough.</a:t>
            </a:r>
            <a:endParaRPr lang="en-US" sz="2600" b="0" strike="noStrike" spc="-1">
              <a:latin typeface="Arial"/>
            </a:endParaRPr>
          </a:p>
          <a:p>
            <a:pPr marL="685800" lvl="1" indent="-22752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NTFS permissions are also given to the share.</a:t>
            </a:r>
            <a:endParaRPr lang="en-US" sz="2600" b="0" strike="noStrike" spc="-1">
              <a:latin typeface="Arial"/>
            </a:endParaRPr>
          </a:p>
          <a:p>
            <a:pPr marL="685800" lvl="1" indent="-22752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When two permissions combine, more restrictive permission takes precedence</a:t>
            </a:r>
            <a:endParaRPr lang="en-US" sz="2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587880" y="195840"/>
            <a:ext cx="106668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  <a:ea typeface="DejaVu Sans"/>
              </a:rPr>
              <a:t>NTFS Permissions (continued)</a:t>
            </a:r>
            <a:endParaRPr lang="en-US" sz="4500" b="0" strike="noStrike" spc="-1"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587880" y="1774440"/>
            <a:ext cx="11167560" cy="4549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752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Security Considerations of NTFS Permissions</a:t>
            </a:r>
            <a:endParaRPr lang="en-US" sz="2800" b="0" strike="noStrike" spc="-1">
              <a:latin typeface="Arial"/>
            </a:endParaRPr>
          </a:p>
          <a:p>
            <a:pPr marL="685800" lvl="1" indent="-22752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NTFS permissions offer ability to assign very specific permissions to users or groups.</a:t>
            </a:r>
            <a:endParaRPr lang="en-US" sz="2600" b="0" strike="noStrike" spc="-1">
              <a:latin typeface="Arial"/>
            </a:endParaRPr>
          </a:p>
          <a:p>
            <a:pPr marL="685800" lvl="1" indent="-22752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A user having permissions for many areas can cause a security risk.</a:t>
            </a:r>
            <a:endParaRPr lang="en-US" sz="2600" b="0" strike="noStrike" spc="-1">
              <a:latin typeface="Arial"/>
            </a:endParaRPr>
          </a:p>
          <a:p>
            <a:pPr marL="685800" lvl="1" indent="-22752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Administrators should verify effective permissions.</a:t>
            </a:r>
            <a:endParaRPr lang="en-US" sz="2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587880" y="511560"/>
            <a:ext cx="6584760" cy="94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FFFFFF"/>
                </a:solidFill>
                <a:latin typeface="Helvetica LT Std"/>
                <a:ea typeface="DejaVu Sans"/>
              </a:rPr>
              <a:t>Section 3.2 Review</a:t>
            </a:r>
            <a:endParaRPr lang="en-US" sz="4500" b="0" strike="noStrike" spc="-1"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587880" y="1774440"/>
            <a:ext cx="11167560" cy="4549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0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</a:pPr>
            <a:r>
              <a:rPr lang="en-US" sz="2800" b="0" strike="noStrike" spc="-1" dirty="0">
                <a:solidFill>
                  <a:srgbClr val="000000"/>
                </a:solidFill>
                <a:latin typeface="Helvetica LT Std"/>
                <a:ea typeface="DejaVu Sans"/>
              </a:rPr>
              <a:t>What are the permission options for shared folders?</a:t>
            </a:r>
            <a:endParaRPr lang="en-US" sz="2800" b="0" strike="noStrike" spc="-1" dirty="0">
              <a:latin typeface="Arial"/>
            </a:endParaRPr>
          </a:p>
          <a:p>
            <a:pPr marL="457200">
              <a:lnSpc>
                <a:spcPct val="120000"/>
              </a:lnSpc>
              <a:spcBef>
                <a:spcPts val="499"/>
              </a:spcBef>
            </a:pPr>
            <a:r>
              <a:rPr lang="en-US" sz="2600" b="0" strike="noStrike" spc="-1" dirty="0">
                <a:solidFill>
                  <a:srgbClr val="00B0F0"/>
                </a:solidFill>
                <a:latin typeface="Helvetica LT Std"/>
                <a:ea typeface="DejaVu Sans"/>
              </a:rPr>
              <a:t>Read, change, and full control</a:t>
            </a:r>
            <a:endParaRPr lang="en-US" sz="2600" b="0" strike="noStrike" spc="-1" dirty="0">
              <a:latin typeface="Arial"/>
            </a:endParaRPr>
          </a:p>
          <a:p>
            <a:pPr marL="10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</a:pPr>
            <a:r>
              <a:rPr lang="en-US" sz="2800" b="0" strike="noStrike" spc="-1" dirty="0">
                <a:solidFill>
                  <a:srgbClr val="000000"/>
                </a:solidFill>
                <a:latin typeface="Helvetica LT Std"/>
                <a:ea typeface="DejaVu Sans"/>
              </a:rPr>
              <a:t>Which NTFS permission allows the ability to rename a file?</a:t>
            </a:r>
            <a:endParaRPr lang="en-US" sz="2800" b="0" strike="noStrike" spc="-1" dirty="0">
              <a:latin typeface="Arial"/>
            </a:endParaRPr>
          </a:p>
          <a:p>
            <a:pPr marL="457200">
              <a:lnSpc>
                <a:spcPct val="120000"/>
              </a:lnSpc>
              <a:spcBef>
                <a:spcPts val="499"/>
              </a:spcBef>
            </a:pPr>
            <a:r>
              <a:rPr lang="en-US" sz="2600" b="0" strike="noStrike" spc="-1" dirty="0">
                <a:solidFill>
                  <a:srgbClr val="00B0F0"/>
                </a:solidFill>
                <a:latin typeface="Helvetica LT Std"/>
                <a:ea typeface="DejaVu Sans"/>
              </a:rPr>
              <a:t>Modify</a:t>
            </a:r>
            <a:endParaRPr lang="en-US" sz="2600" b="0" strike="noStrike" spc="-1" dirty="0">
              <a:latin typeface="Arial"/>
            </a:endParaRPr>
          </a:p>
          <a:p>
            <a:pPr marL="10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</a:pPr>
            <a:r>
              <a:rPr lang="en-US" sz="2800" b="0" strike="noStrike" spc="-1" dirty="0">
                <a:solidFill>
                  <a:srgbClr val="000000"/>
                </a:solidFill>
                <a:latin typeface="Helvetica LT Std"/>
                <a:ea typeface="DejaVu Sans"/>
              </a:rPr>
              <a:t>How can a shared folder be set to hidden?</a:t>
            </a:r>
            <a:endParaRPr lang="en-US" sz="2800" b="0" strike="noStrike" spc="-1" dirty="0">
              <a:latin typeface="Arial"/>
            </a:endParaRPr>
          </a:p>
          <a:p>
            <a:pPr marL="457200">
              <a:lnSpc>
                <a:spcPct val="120000"/>
              </a:lnSpc>
              <a:spcBef>
                <a:spcPts val="499"/>
              </a:spcBef>
            </a:pPr>
            <a:r>
              <a:rPr lang="en-US" sz="2600" b="0" strike="noStrike" spc="-1" dirty="0">
                <a:solidFill>
                  <a:srgbClr val="00B0F0"/>
                </a:solidFill>
                <a:latin typeface="Helvetica LT Std"/>
                <a:ea typeface="DejaVu Sans"/>
              </a:rPr>
              <a:t>Put a dollar sign ($) at the end of the share name</a:t>
            </a:r>
            <a:endParaRPr lang="en-US" sz="2600" b="0" strike="noStrike" spc="-1" dirty="0">
              <a:latin typeface="Arial"/>
            </a:endParaRPr>
          </a:p>
          <a:p>
            <a:pPr marL="457200">
              <a:lnSpc>
                <a:spcPct val="120000"/>
              </a:lnSpc>
              <a:spcBef>
                <a:spcPts val="499"/>
              </a:spcBef>
            </a:pPr>
            <a:endParaRPr lang="en-US" sz="26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587880" y="511560"/>
            <a:ext cx="6584760" cy="94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FFFFFF"/>
                </a:solidFill>
                <a:latin typeface="Helvetica LT Std"/>
                <a:ea typeface="DejaVu Sans"/>
              </a:rPr>
              <a:t>Section 3.2 Review</a:t>
            </a:r>
            <a:endParaRPr lang="en-US" sz="4500" b="0" strike="noStrike" spc="-1"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587880" y="1774440"/>
            <a:ext cx="11167560" cy="4549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0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</a:pPr>
            <a:r>
              <a:rPr lang="en-US" sz="2800" b="0" strike="noStrike" spc="-1" dirty="0">
                <a:solidFill>
                  <a:srgbClr val="000000"/>
                </a:solidFill>
                <a:latin typeface="Helvetica LT Std"/>
                <a:ea typeface="DejaVu Sans"/>
              </a:rPr>
              <a:t>Permissions received from a higher folder are called what type of permissions?</a:t>
            </a:r>
            <a:endParaRPr lang="en-US" sz="2800" b="0" strike="noStrike" spc="-1" dirty="0">
              <a:latin typeface="Arial"/>
            </a:endParaRPr>
          </a:p>
          <a:p>
            <a:pPr marL="457200">
              <a:lnSpc>
                <a:spcPct val="120000"/>
              </a:lnSpc>
              <a:spcBef>
                <a:spcPts val="499"/>
              </a:spcBef>
            </a:pPr>
            <a:r>
              <a:rPr lang="en-US" sz="2600" b="0" strike="noStrike" spc="-1" dirty="0">
                <a:solidFill>
                  <a:srgbClr val="00B0F0"/>
                </a:solidFill>
                <a:latin typeface="Helvetica LT Std"/>
                <a:ea typeface="DejaVu Sans"/>
              </a:rPr>
              <a:t>Inherited</a:t>
            </a:r>
            <a:endParaRPr lang="en-US" sz="2600" b="0" strike="noStrike" spc="-1" dirty="0">
              <a:latin typeface="Arial"/>
            </a:endParaRPr>
          </a:p>
          <a:p>
            <a:pPr marL="10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</a:pPr>
            <a:r>
              <a:rPr lang="en-US" sz="2800" b="0" strike="noStrike" spc="-1" dirty="0">
                <a:solidFill>
                  <a:srgbClr val="000000"/>
                </a:solidFill>
                <a:latin typeface="Helvetica LT Std"/>
                <a:ea typeface="DejaVu Sans"/>
              </a:rPr>
              <a:t>The net result of all permission assignments results in what a user can do. This is called what type of permission?</a:t>
            </a:r>
            <a:endParaRPr lang="en-US" sz="2800" b="0" strike="noStrike" spc="-1" dirty="0">
              <a:latin typeface="Arial"/>
            </a:endParaRPr>
          </a:p>
          <a:p>
            <a:pPr marL="457200">
              <a:lnSpc>
                <a:spcPct val="120000"/>
              </a:lnSpc>
              <a:spcBef>
                <a:spcPts val="499"/>
              </a:spcBef>
            </a:pPr>
            <a:r>
              <a:rPr lang="en-US" sz="2600" b="0" strike="noStrike" spc="-1" dirty="0">
                <a:solidFill>
                  <a:srgbClr val="00B0F0"/>
                </a:solidFill>
                <a:latin typeface="Helvetica LT Std"/>
                <a:ea typeface="DejaVu Sans"/>
              </a:rPr>
              <a:t>Effective</a:t>
            </a:r>
            <a:endParaRPr lang="en-US" sz="2600" b="0" strike="noStrike" spc="-1" dirty="0">
              <a:latin typeface="Arial"/>
            </a:endParaRPr>
          </a:p>
          <a:p>
            <a:pPr marL="457200">
              <a:lnSpc>
                <a:spcPct val="120000"/>
              </a:lnSpc>
              <a:spcBef>
                <a:spcPts val="499"/>
              </a:spcBef>
            </a:pPr>
            <a:endParaRPr lang="en-US" sz="26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1"/>
          <p:cNvSpPr/>
          <p:nvPr/>
        </p:nvSpPr>
        <p:spPr>
          <a:xfrm>
            <a:off x="587880" y="511560"/>
            <a:ext cx="6584760" cy="94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FFFFFF"/>
                </a:solidFill>
                <a:latin typeface="Helvetica LT Std"/>
                <a:ea typeface="DejaVu Sans"/>
              </a:rPr>
              <a:t>Key Terms</a:t>
            </a:r>
            <a:endParaRPr lang="en-US" sz="4500" b="0" strike="noStrike" spc="-1">
              <a:latin typeface="Arial"/>
            </a:endParaRPr>
          </a:p>
        </p:txBody>
      </p:sp>
      <p:sp>
        <p:nvSpPr>
          <p:cNvPr id="51" name="CustomShape 2"/>
          <p:cNvSpPr/>
          <p:nvPr/>
        </p:nvSpPr>
        <p:spPr>
          <a:xfrm>
            <a:off x="849240" y="1774440"/>
            <a:ext cx="5171760" cy="4549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752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Key Distribution Center (KDC)</a:t>
            </a:r>
            <a:endParaRPr lang="en-US" sz="2800" b="0" strike="noStrike" spc="-1">
              <a:latin typeface="Arial"/>
            </a:endParaRPr>
          </a:p>
          <a:p>
            <a:pPr marL="228600" indent="-22752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LDAPS</a:t>
            </a:r>
            <a:endParaRPr lang="en-US" sz="2800" b="0" strike="noStrike" spc="-1">
              <a:latin typeface="Arial"/>
            </a:endParaRPr>
          </a:p>
          <a:p>
            <a:pPr marL="228600" indent="-22752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Lightweight Directory Access Protocol (LDAP)</a:t>
            </a:r>
            <a:endParaRPr lang="en-US" sz="2800" b="0" strike="noStrike" spc="-1">
              <a:latin typeface="Arial"/>
            </a:endParaRPr>
          </a:p>
          <a:p>
            <a:pPr marL="228600" indent="-22752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Mandatory Access Control (MAC)</a:t>
            </a:r>
            <a:endParaRPr lang="en-US" sz="2800" b="0" strike="noStrike" spc="-1">
              <a:latin typeface="Arial"/>
            </a:endParaRPr>
          </a:p>
          <a:p>
            <a:pPr marL="228600" indent="-22752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mandatory vacations</a:t>
            </a:r>
            <a:endParaRPr lang="en-US" sz="2800" b="0" strike="noStrike" spc="-1">
              <a:latin typeface="Arial"/>
            </a:endParaRPr>
          </a:p>
          <a:p>
            <a:pPr marL="228600" indent="-22752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multifactor authentication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52" name="CustomShape 3"/>
          <p:cNvSpPr/>
          <p:nvPr/>
        </p:nvSpPr>
        <p:spPr>
          <a:xfrm>
            <a:off x="6270120" y="1774440"/>
            <a:ext cx="5171760" cy="4549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1000"/>
          </a:bodyPr>
          <a:lstStyle/>
          <a:p>
            <a:pPr marL="228600" indent="-22752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one-time password (OTP)</a:t>
            </a:r>
            <a:endParaRPr lang="en-US" sz="2800" b="0" strike="noStrike" spc="-1">
              <a:latin typeface="Arial"/>
            </a:endParaRPr>
          </a:p>
          <a:p>
            <a:pPr marL="228600" indent="-22752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permission</a:t>
            </a:r>
            <a:endParaRPr lang="en-US" sz="2800" b="0" strike="noStrike" spc="-1">
              <a:latin typeface="Arial"/>
            </a:endParaRPr>
          </a:p>
          <a:p>
            <a:pPr marL="228600" indent="-22752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policy</a:t>
            </a:r>
            <a:endParaRPr lang="en-US" sz="2800" b="0" strike="noStrike" spc="-1">
              <a:latin typeface="Arial"/>
            </a:endParaRPr>
          </a:p>
          <a:p>
            <a:pPr marL="228600" indent="-22752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right</a:t>
            </a:r>
            <a:endParaRPr lang="en-US" sz="2800" b="0" strike="noStrike" spc="-1">
              <a:latin typeface="Arial"/>
            </a:endParaRPr>
          </a:p>
          <a:p>
            <a:pPr marL="228600" indent="-22752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Role-Based Access Control (RBAC)</a:t>
            </a:r>
            <a:endParaRPr lang="en-US" sz="2800" b="0" strike="noStrike" spc="-1">
              <a:latin typeface="Arial"/>
            </a:endParaRPr>
          </a:p>
          <a:p>
            <a:pPr marL="228600" indent="-22752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rule-based access control</a:t>
            </a:r>
            <a:endParaRPr lang="en-US" sz="2800" b="0" strike="noStrike" spc="-1">
              <a:latin typeface="Arial"/>
            </a:endParaRPr>
          </a:p>
          <a:p>
            <a:pPr marL="228600" indent="-22752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secondary logon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ustomShape 1"/>
          <p:cNvSpPr/>
          <p:nvPr/>
        </p:nvSpPr>
        <p:spPr>
          <a:xfrm>
            <a:off x="587880" y="511560"/>
            <a:ext cx="6584760" cy="94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FFFFFF"/>
                </a:solidFill>
                <a:latin typeface="Helvetica LT Std"/>
                <a:ea typeface="DejaVu Sans"/>
              </a:rPr>
              <a:t>Key Terms</a:t>
            </a:r>
            <a:endParaRPr lang="en-US" sz="4500" b="0" strike="noStrike" spc="-1">
              <a:latin typeface="Arial"/>
            </a:endParaRPr>
          </a:p>
        </p:txBody>
      </p:sp>
      <p:sp>
        <p:nvSpPr>
          <p:cNvPr id="54" name="CustomShape 2"/>
          <p:cNvSpPr/>
          <p:nvPr/>
        </p:nvSpPr>
        <p:spPr>
          <a:xfrm>
            <a:off x="849240" y="1774440"/>
            <a:ext cx="10906560" cy="4549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2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55" name="CustomShape 3"/>
          <p:cNvSpPr/>
          <p:nvPr/>
        </p:nvSpPr>
        <p:spPr>
          <a:xfrm>
            <a:off x="849240" y="1774440"/>
            <a:ext cx="10795680" cy="415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752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Security Accounts Manager (SAM)</a:t>
            </a:r>
            <a:endParaRPr lang="en-US" sz="2800" b="0" strike="noStrike" spc="-1">
              <a:latin typeface="Arial"/>
            </a:endParaRPr>
          </a:p>
          <a:p>
            <a:pPr marL="228600" indent="-22752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Security Assertion Markup Language (SAML)</a:t>
            </a:r>
            <a:endParaRPr lang="en-US" sz="2800" b="0" strike="noStrike" spc="-1">
              <a:latin typeface="Arial"/>
            </a:endParaRPr>
          </a:p>
          <a:p>
            <a:pPr marL="228600" indent="-22752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Shibboleth</a:t>
            </a:r>
            <a:endParaRPr lang="en-US" sz="2800" b="0" strike="noStrike" spc="-1">
              <a:latin typeface="Arial"/>
            </a:endParaRPr>
          </a:p>
          <a:p>
            <a:pPr marL="228600" indent="-22752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single sign-on (SSO)</a:t>
            </a:r>
            <a:endParaRPr lang="en-US" sz="2800" b="0" strike="noStrike" spc="-1">
              <a:latin typeface="Arial"/>
            </a:endParaRPr>
          </a:p>
          <a:p>
            <a:pPr marL="228600" indent="-22752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transitive trust</a:t>
            </a:r>
            <a:endParaRPr lang="en-US" sz="2800" b="0" strike="noStrike" spc="-1">
              <a:latin typeface="Arial"/>
            </a:endParaRPr>
          </a:p>
          <a:p>
            <a:pPr marL="228600" indent="-22752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user account control (UAC)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ustomShape 1"/>
          <p:cNvSpPr/>
          <p:nvPr/>
        </p:nvSpPr>
        <p:spPr>
          <a:xfrm>
            <a:off x="587880" y="511560"/>
            <a:ext cx="11167560" cy="94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FFFFFF"/>
                </a:solidFill>
                <a:latin typeface="Helvetica LT Std"/>
                <a:ea typeface="DejaVu Sans"/>
              </a:rPr>
              <a:t>Learning Goals</a:t>
            </a:r>
            <a:endParaRPr lang="en-US" sz="4500" b="0" strike="noStrike" spc="-1">
              <a:latin typeface="Arial"/>
            </a:endParaRPr>
          </a:p>
        </p:txBody>
      </p:sp>
      <p:sp>
        <p:nvSpPr>
          <p:cNvPr id="57" name="CustomShape 2"/>
          <p:cNvSpPr/>
          <p:nvPr/>
        </p:nvSpPr>
        <p:spPr>
          <a:xfrm>
            <a:off x="587880" y="1774440"/>
            <a:ext cx="11167560" cy="4549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752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Explain the process of authentication.</a:t>
            </a:r>
            <a:endParaRPr lang="en-US" sz="2800" b="0" strike="noStrike" spc="-1">
              <a:latin typeface="Arial"/>
            </a:endParaRPr>
          </a:p>
          <a:p>
            <a:pPr marL="228600" indent="-22752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Discuss the use of access levels.</a:t>
            </a:r>
            <a:endParaRPr lang="en-US" sz="2800" b="0" strike="noStrike" spc="-1">
              <a:latin typeface="Arial"/>
            </a:endParaRPr>
          </a:p>
          <a:p>
            <a:pPr marL="228600" indent="-22752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Describe nontechnical approaches to user security.</a:t>
            </a:r>
            <a:endParaRPr lang="en-US" sz="2800" b="0" strike="noStrike" spc="-1">
              <a:latin typeface="Arial"/>
            </a:endParaRPr>
          </a:p>
          <a:p>
            <a:pPr marL="228600" indent="-22752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Compare authentication on a local computer to authentication on a network computer.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ustomShape 1"/>
          <p:cNvSpPr/>
          <p:nvPr/>
        </p:nvSpPr>
        <p:spPr>
          <a:xfrm>
            <a:off x="587880" y="195840"/>
            <a:ext cx="106668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  <a:ea typeface="DejaVu Sans"/>
              </a:rPr>
              <a:t>User Authentication</a:t>
            </a:r>
            <a:endParaRPr lang="en-US" sz="4500" b="0" strike="noStrike" spc="-1">
              <a:latin typeface="Arial"/>
            </a:endParaRPr>
          </a:p>
        </p:txBody>
      </p:sp>
      <p:sp>
        <p:nvSpPr>
          <p:cNvPr id="59" name="CustomShape 2"/>
          <p:cNvSpPr/>
          <p:nvPr/>
        </p:nvSpPr>
        <p:spPr>
          <a:xfrm>
            <a:off x="587880" y="1774440"/>
            <a:ext cx="11167560" cy="4549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752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1" i="1" strike="noStrike" spc="-1">
                <a:solidFill>
                  <a:srgbClr val="000000"/>
                </a:solidFill>
                <a:latin typeface="Helvetica LT Std"/>
                <a:ea typeface="DejaVu Sans"/>
              </a:rPr>
              <a:t>Authentication</a:t>
            </a:r>
            <a:r>
              <a:rPr lang="en-US" sz="2800" b="0" i="1" strike="noStrike" spc="-1">
                <a:solidFill>
                  <a:srgbClr val="000000"/>
                </a:solidFill>
                <a:latin typeface="Helvetica LT Std"/>
                <a:ea typeface="DejaVu Sans"/>
              </a:rPr>
              <a:t>:</a:t>
            </a:r>
            <a:r>
              <a:rPr lang="en-US" sz="28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 process of validating a user</a:t>
            </a:r>
            <a:endParaRPr lang="en-US" sz="2800" b="0" strike="noStrike" spc="-1">
              <a:latin typeface="Arial"/>
            </a:endParaRPr>
          </a:p>
          <a:p>
            <a:pPr marL="228600" indent="-22752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Passwords</a:t>
            </a:r>
            <a:endParaRPr lang="en-US" sz="2800" b="0" strike="noStrike" spc="-1">
              <a:latin typeface="Arial"/>
            </a:endParaRPr>
          </a:p>
          <a:p>
            <a:pPr marL="685800" lvl="1" indent="-22752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Most common authentication method</a:t>
            </a:r>
            <a:endParaRPr lang="en-US" sz="2600" b="0" strike="noStrike" spc="-1">
              <a:latin typeface="Arial"/>
            </a:endParaRPr>
          </a:p>
          <a:p>
            <a:pPr marL="685800" lvl="1" indent="-22752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One of the least-secure methods</a:t>
            </a:r>
            <a:endParaRPr lang="en-US" sz="2600" b="0" strike="noStrike" spc="-1">
              <a:latin typeface="Arial"/>
            </a:endParaRPr>
          </a:p>
          <a:p>
            <a:pPr marL="1143000" lvl="2" indent="-22752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Weak passwords; </a:t>
            </a:r>
            <a:r>
              <a:rPr lang="en-US" sz="2400" b="0" i="1" strike="noStrike" spc="-1">
                <a:solidFill>
                  <a:srgbClr val="000000"/>
                </a:solidFill>
                <a:latin typeface="Helvetica LT Std"/>
                <a:ea typeface="DejaVu Sans"/>
              </a:rPr>
              <a:t>shoulder surfing</a:t>
            </a:r>
            <a:endParaRPr lang="en-US" sz="2400" b="0" strike="noStrike" spc="-1">
              <a:latin typeface="Arial"/>
            </a:endParaRPr>
          </a:p>
          <a:p>
            <a:pPr marL="1143000" lvl="2" indent="-22752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Reuse of passwords on multiple sites</a:t>
            </a:r>
            <a:endParaRPr lang="en-US" sz="2400" b="0" strike="noStrike" spc="-1">
              <a:latin typeface="Arial"/>
            </a:endParaRPr>
          </a:p>
          <a:p>
            <a:pPr marL="1143000" lvl="2" indent="-22752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Poor password policies</a:t>
            </a:r>
            <a:endParaRPr lang="en-US" sz="2400" b="0" strike="noStrike" spc="-1">
              <a:latin typeface="Arial"/>
            </a:endParaRPr>
          </a:p>
          <a:p>
            <a:pPr marL="1143000" lvl="2" indent="-22752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Helvetica LT Std"/>
                <a:ea typeface="DejaVu Sans"/>
              </a:rPr>
              <a:t>Password-cracking tools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12</TotalTime>
  <Words>2003</Words>
  <Application>Microsoft Office PowerPoint</Application>
  <PresentationFormat>Widescreen</PresentationFormat>
  <Paragraphs>268</Paragraphs>
  <Slides>56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1" baseType="lpstr">
      <vt:lpstr>Arial</vt:lpstr>
      <vt:lpstr>Helvetica LT Std</vt:lpstr>
      <vt:lpstr>PalatinoLTStd-Roman</vt:lpstr>
      <vt:lpstr>Trebuchet MS</vt:lpstr>
      <vt:lpstr>Berlin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Richard Greene</cp:lastModifiedBy>
  <cp:revision>20</cp:revision>
  <dcterms:created xsi:type="dcterms:W3CDTF">2018-08-30T13:33:25Z</dcterms:created>
  <dcterms:modified xsi:type="dcterms:W3CDTF">2020-11-09T13:04:55Z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57</vt:i4>
  </property>
</Properties>
</file>