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362320" y="1023120"/>
            <a:ext cx="7444800" cy="158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500" b="1" strike="noStrike" spc="-1">
                <a:solidFill>
                  <a:srgbClr val="FFFFFF"/>
                </a:solidFill>
                <a:latin typeface="Trebuchet MS"/>
                <a:ea typeface="Tahoma"/>
              </a:rPr>
              <a:t>Chapter 5</a:t>
            </a:r>
            <a:endParaRPr lang="en-US" sz="6500" b="0" strike="noStrike" spc="-1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957960" y="3080520"/>
            <a:ext cx="10198800" cy="326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7000" b="0" strike="noStrike" spc="-1">
                <a:solidFill>
                  <a:srgbClr val="004E96"/>
                </a:solidFill>
                <a:latin typeface="Trebuchet MS"/>
                <a:ea typeface="DejaVu Sans"/>
              </a:rPr>
              <a:t>Controlling Physical</a:t>
            </a:r>
            <a:endParaRPr lang="en-US" sz="7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7000" b="0" strike="noStrike" spc="-1">
                <a:solidFill>
                  <a:srgbClr val="004E96"/>
                </a:solidFill>
                <a:latin typeface="Trebuchet MS"/>
                <a:ea typeface="DejaVu Sans"/>
              </a:rPr>
              <a:t>Environments and</a:t>
            </a:r>
            <a:endParaRPr lang="en-US" sz="7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7000" b="0" strike="noStrike" spc="-1">
                <a:solidFill>
                  <a:srgbClr val="004E96"/>
                </a:solidFill>
                <a:latin typeface="Trebuchet MS"/>
                <a:ea typeface="DejaVu Sans"/>
              </a:rPr>
              <a:t>User Actions</a:t>
            </a:r>
            <a:endParaRPr lang="en-US" sz="7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Physical Security Controls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Inside Security Guards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To get past, individual must present valid credentials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Prevents unauthorized people from walking into the facility unchecked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Swipe cards can supplement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Physical Security Controls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Barricades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Physical obstructions to passage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Jersey walls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tee-shaped walls usually made of concrete to prevent vehicles from passing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Bollards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vertical cylinders permanently installed to prevent vehicles from passing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Physical Security Controls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Furnishings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Desks and countertops can create natural separation 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Ex: reception desk</a:t>
            </a:r>
            <a:endParaRPr lang="en-US" sz="26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Identification Badges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ID badges often include a photo of the employee 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Guests are often required to wear a badge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Physical Security Controls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CCTV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Closed-circuit television (CCTV)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system in which video cameras transmit signals to a centralized monitoring location, but the signals are not publicly broadcast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Features to consider: movement, housing, infrared capabilities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Physical Security Controls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Mantraps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Tailgating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unauthorized person walking into a facility with or right behind authorized people to appear as if with them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Mantrap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physical access control system that uses two sets of interlocking doors</a:t>
            </a:r>
            <a:endParaRPr lang="en-US" sz="2600" b="0" strike="noStrike" spc="-1">
              <a:latin typeface="Arial"/>
            </a:endParaRPr>
          </a:p>
          <a:p>
            <a:pPr marL="1143000" lvl="2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First set of doors must close before the second set opens</a:t>
            </a:r>
            <a:endParaRPr lang="en-US" sz="2400" b="0" strike="noStrike" spc="-1">
              <a:latin typeface="Arial"/>
            </a:endParaRPr>
          </a:p>
          <a:p>
            <a:pPr marL="1143000" lvl="2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Second set of doors often controlled by a security guard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28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Physical Security Controls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Turnstiles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Device with bars or other obstruction to alternately block an entryway and allow only one person to pass at a time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Multiple designs ranging from a single bar or panel to multiple bars that entirely block the entryway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281"/>
              </a:spcAft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Protecting Data Signals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Data transmissions must be reliable and secure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Threat: electromagnetic interference (EMI)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EMI shielding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barrier placed around wires to block EMI from interfering with the electrical signals in the wires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Ex: steel conduits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Protecting Data Signals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Electromagnetic radiation (EMR)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electromagnetic signals given off by all electronic equipment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Electromagnetic signals could reveal data to hackers 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TEMPEST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specification developed by the National Security Agency (NSA) that deals with methods for spying using EMR and methods to prevent such activities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Protecting Data Signals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NSA and NATO list levels of TEMPEST that can be implemented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NATO SDIP-27 Level A: The strictest standard, assumes a hacker is in immediate vicinity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NATO SDIP-27 Level B: Assumes a hacker is within a 20-meter radius of the transmissions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NATO SDIP-27 Level C: Assumes a hacker is within about 100 meters of free-space attenuation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87880" y="511560"/>
            <a:ext cx="65847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Section 5.1 Review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What threat is realized when an unauthorized person walks into a building behind authorized individuals?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tailgating</a:t>
            </a:r>
            <a:endParaRPr lang="en-US" sz="2600" b="0" strike="noStrike" spc="-1" dirty="0">
              <a:latin typeface="Arial"/>
            </a:endParaRPr>
          </a:p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A customer enters a bank foyer and is greeted by another set of doors. Employees “buzz” the doors open for customer access. What barrier did the bank install with this setup?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mantrap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87880" y="511560"/>
            <a:ext cx="111675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Certification Objectives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849240" y="1774440"/>
            <a:ext cx="10906560" cy="46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CompTIA Security</a:t>
            </a:r>
            <a:r>
              <a:rPr lang="en-US" sz="32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+</a:t>
            </a:r>
            <a:endParaRPr lang="en-US" sz="32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1.2 Compare and contrast types of attacks.</a:t>
            </a:r>
            <a:endParaRPr lang="en-US" sz="25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1.6 Explain the impact associated with types of vulnerabilities.</a:t>
            </a:r>
            <a:endParaRPr lang="en-US" sz="25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2.3 Given a scenario, troubleshoot common security issues.</a:t>
            </a:r>
            <a:endParaRPr lang="en-US" sz="25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3.1 Explain use cases and purpose for frameworks, best practices and secure configuration guides.</a:t>
            </a:r>
            <a:endParaRPr lang="en-US" sz="25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3.9 Explain the importance of physical security controls.</a:t>
            </a:r>
            <a:endParaRPr lang="en-US" sz="25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5.1 Explain the importance of policies, plans and procedures related to organizational security.</a:t>
            </a:r>
            <a:endParaRPr lang="en-US" sz="25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5.7 Compare and contrast various types of controls.</a:t>
            </a:r>
            <a:endParaRPr lang="en-US" sz="25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281"/>
              </a:spcAft>
            </a:pP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87880" y="511560"/>
            <a:ext cx="65847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Section 5.1 Review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87880" y="13028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A firm is constructing a new building and would like to establish permanent barriers to control vehicle access. What should be used?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bollards</a:t>
            </a:r>
            <a:endParaRPr lang="en-US" sz="2600" b="0" strike="noStrike" spc="-1" dirty="0">
              <a:latin typeface="Arial"/>
            </a:endParaRPr>
          </a:p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A gated entrance to a parking lot helps with which security goal?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prevention</a:t>
            </a:r>
            <a:endParaRPr lang="en-US" sz="2600" b="0" strike="noStrike" spc="-1" dirty="0">
              <a:latin typeface="Arial"/>
            </a:endParaRPr>
          </a:p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What are the electrical signals that emanate from a printer called?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	EMR(electromagnetic radiation)</a:t>
            </a:r>
            <a:endParaRPr lang="en-US" sz="26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707560" y="1226160"/>
            <a:ext cx="6672960" cy="158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Section 5.2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401120" y="3159000"/>
            <a:ext cx="9380520" cy="281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  <a:ea typeface="DejaVu Sans"/>
              </a:rPr>
              <a:t>Environmental</a:t>
            </a:r>
            <a:endParaRPr lang="en-US" sz="6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  <a:ea typeface="DejaVu Sans"/>
              </a:rPr>
              <a:t>Controls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7880" y="511560"/>
            <a:ext cx="65847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Key Terms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49240" y="1774440"/>
            <a:ext cx="106059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data center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fire class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hot and cold aisles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server room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87880" y="511560"/>
            <a:ext cx="111675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Learning Goals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Plan a server room that incorporates hot and cold aisles.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Compare and contrast fire classes and corresponding suppression methods.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Describe measures that can be taken to control water around computer equipment.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Temperature Control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Heat is not good for electronic equipment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Decreases life of material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Increase electrical resistance of conductors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Slows the speed of data and impacts performance</a:t>
            </a:r>
            <a:endParaRPr lang="en-US" sz="26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Temperature variance causes stress to the system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Physical location of servers, switches, and routers is key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Temperature Control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Server room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secured room in which servers and networking equipment are installed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Centralized area creates environmental concerns, such as excessive heat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Properly sized HVAC system needs to incorporated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Temperature Control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Data center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facility specifically designed to store and manage vast quantities of data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Larger than a server room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Run vast amounts of servers and other networking equipment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Generates great amounts of heat that can damage equipment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Temperature Control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Hot and cold aisles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Technique in which server racks are placed in rows with cold air entering the room on one side and hot air exiting the room on the other side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Fronts of servers face cold aisles; hot air is expelled into hot aisles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Temperature Control (continued)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95" name="Picture 3"/>
          <p:cNvPicPr/>
          <p:nvPr/>
        </p:nvPicPr>
        <p:blipFill>
          <a:blip r:embed="rId2"/>
          <a:stretch/>
        </p:blipFill>
        <p:spPr>
          <a:xfrm>
            <a:off x="2985480" y="1829520"/>
            <a:ext cx="5871600" cy="4556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Temperature Control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American Society of Heating, Refrigerating, and Air-Conditioning Engineers (ASHRAE) recommendations for server rooms: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Ambient temperature: between 64-80 degrees Fahrenheit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Ambient humidity: 40-60 percent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No fewer than six temperature sensors per rack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87880" y="511560"/>
            <a:ext cx="111675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Certification Objectives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849240" y="1774440"/>
            <a:ext cx="10906560" cy="46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Microsoft MTA Security Fundamentals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1.1 Understand core security principles.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1.2 Understand physical security.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4.2 Understand e-mail protection.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Temperature Control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Humidity control is important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Air that is too dry can lead to a buildup of static electricity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Air that is too damp can corrode the equipment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Fire Control	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Fire class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different types of fire based on the fuel that feeds the fire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Class A: fire fed by combustibles: paper, wood, and many plastics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Class B: fed by a flammable or combustible liquid, such as gas or oil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Class C: energized electrical fire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Class D: fed by combustible metals, such as magnesium or titanium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Class K: fed by cooking oils, animal fat, and grease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Fire Control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Fire extinguishers are rated by the fire class on which they should be used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IT personnel should understand fire types and proper use of extinguishers before a fire occurs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Fire-suppression systems that use water can damage equipment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Alternative to water is FM-200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Fire Control (continued)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106" name="Picture 3"/>
          <p:cNvPicPr/>
          <p:nvPr/>
        </p:nvPicPr>
        <p:blipFill>
          <a:blip r:embed="rId2"/>
          <a:stretch/>
        </p:blipFill>
        <p:spPr>
          <a:xfrm>
            <a:off x="4049640" y="1717200"/>
            <a:ext cx="3743280" cy="474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Water Control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Best way to prevent water damage and loss of data is preventative planning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Proper maintenance of buildings and equipment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Moisture and humidity sensors should be used to monitor for leaks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Fluid-sensing cables 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Installing water sensors at the lowest point on the floor where water would puddle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87880" y="511560"/>
            <a:ext cx="65847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Section 5.2 Review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Humidity in a server room should not be any higher than what percentage?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60 percent</a:t>
            </a:r>
            <a:endParaRPr lang="en-US" sz="2600" b="0" strike="noStrike" spc="-1" dirty="0">
              <a:latin typeface="Arial"/>
            </a:endParaRPr>
          </a:p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What technique is used in rack placement in server rooms to help manage heat?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Hot and cold aisles</a:t>
            </a:r>
            <a:endParaRPr lang="en-US" sz="26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87880" y="511560"/>
            <a:ext cx="65847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Section 5.2 Review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Paper in a trash can catches fire. Which fire extinguisher class should be used to put out the fire?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Class A</a:t>
            </a:r>
            <a:endParaRPr lang="en-US" sz="2600" b="0" strike="noStrike" spc="-1" dirty="0">
              <a:latin typeface="Arial"/>
            </a:endParaRPr>
          </a:p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Which environmental concern is potentially the biggest threat to data centers?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	Temperature</a:t>
            </a:r>
            <a:endParaRPr lang="en-US" sz="26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707560" y="1226160"/>
            <a:ext cx="6672960" cy="158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Section 5.3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401120" y="3159000"/>
            <a:ext cx="9380520" cy="281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  <a:ea typeface="DejaVu Sans"/>
              </a:rPr>
              <a:t>Users and</a:t>
            </a:r>
            <a:endParaRPr lang="en-US" sz="6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  <a:ea typeface="DejaVu Sans"/>
              </a:rPr>
              <a:t>Security Threats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87880" y="79560"/>
            <a:ext cx="65847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C9211E"/>
                </a:solidFill>
                <a:latin typeface="Helvetica LT Std"/>
                <a:ea typeface="DejaVu Sans"/>
              </a:rPr>
              <a:t>Key Terms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281240" y="1234440"/>
            <a:ext cx="509328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acceptable use policy (AUP)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DNS poisoning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offboarding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onboarding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personally identifiable information (PII)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pharming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phishing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265800" y="1234440"/>
            <a:ext cx="509328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separation of duty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sender policy framework (SPF)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smishing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spear phishing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vishing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watering hole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whale phishing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87880" y="511560"/>
            <a:ext cx="111675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Learning Goals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Explain phishing and its variations.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Examine an acceptable use policy to determine its meaning.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Evaluate ways in which insiders pose security threats.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Describe typical best practices for security related to personnel.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707560" y="1226160"/>
            <a:ext cx="6672960" cy="158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Section 5.1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401120" y="3159000"/>
            <a:ext cx="9380520" cy="281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  <a:ea typeface="DejaVu Sans"/>
              </a:rPr>
              <a:t>Business Controls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Phishing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Phishing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attempting to obtain personal information, such as bank account numbers, through fake e-mails that appear to be real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Generally contain a link to a fake website that also appears to be real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Website could contain malware or ask for personal information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Play on a user’s willingness to believe that the message is a personal e-mail directed to the user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Phishing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Whale Phishing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Phishing attack targeting individuals with high net worth or high status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Often CEOs are victims</a:t>
            </a:r>
            <a:endParaRPr lang="en-US" sz="26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Spear Phishing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Recipients are deliberately chosen for attack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Target may not be wealthy or prominent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Phishing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Pharming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Involves setting up a website that looks legitimate and credible, but is used to steal personal information entered by users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Hackers use malware to direct users to the fake site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Often done using a technique called DNS poisoning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DNS poisoning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an entry is embedded in the victim’s local DNS cache that redirects a legitimate URL to an incorrect IP address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Phishing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Watering Holes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Hackers discover which websites are often visited by specific individuals, departments, or all employees of a company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Hackers search for vulnerabilities and embed malicious code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When a user goes to the site, it can result in stolen information and malicious downloads.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Phishing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Variations of Phishing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Smishing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hackers use SMS messages as the means of reaching victims instead of e-mail or other means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Vishing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voice-based phishing in which the hacker calls the user while impersonating someone else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Policies and Strategies for Security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Acceptable use policy (AUP)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document created by the owner of the network containing information on proper usage of the network and related assets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Clean-desk policy: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requires employees to remove sensitive documents from their desks when they are not present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Sender policy framework (SPF)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e-mail protocol used to validate the legitimacy of the e-mail address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Insider Threats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Personally identifiable information (PII)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any data that can be used to pinpoint a specific person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Loss of private information can result in substantial harm to businesses and individuals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Insider Threats (continued)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136" name="Picture 3"/>
          <p:cNvPicPr/>
          <p:nvPr/>
        </p:nvPicPr>
        <p:blipFill rotWithShape="1">
          <a:blip r:embed="rId2"/>
          <a:srcRect b="11051"/>
          <a:stretch/>
        </p:blipFill>
        <p:spPr>
          <a:xfrm>
            <a:off x="120600" y="2827440"/>
            <a:ext cx="11601360" cy="236672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Best Practices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Should be followed to help locate employees who may be using their access to steal data or deny access to it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Separation of duty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Responsibilities are divided so no single individual has complete control over a process of task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Acts as a barrier to prevent fraud and other security issues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Best Practices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Onboarding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process of providing a new employee with all information he or she needs on the company, business processes, security policies, and other related material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Offboarding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process of closing an employee’s accounts and records when he or she leaves the company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87880" y="511560"/>
            <a:ext cx="65847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Key Terms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849240" y="1774440"/>
            <a:ext cx="513252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bollards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closed-circuit television (CCTV)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electromagnetic radiation (EMR)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EMI shielding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6305040" y="1774440"/>
            <a:ext cx="513252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Jersey walls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mantrap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tailgating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TEMPEST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turnstile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87880" y="511560"/>
            <a:ext cx="65847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Section 5.3 Review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A fake e-mail that is targeted to the chief financial officer of an organization is considered what type of attack?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Whaling</a:t>
            </a:r>
            <a:endParaRPr lang="en-US" sz="2600" b="0" strike="noStrike" spc="-1" dirty="0">
              <a:latin typeface="Arial"/>
            </a:endParaRPr>
          </a:p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A person receives a fake phone call from someone claiming to be from a software company. What type of attack is he or she experiencing?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V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87880" y="511560"/>
            <a:ext cx="65847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Section 5.3 Review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7500" lnSpcReduction="20000"/>
          </a:bodyPr>
          <a:lstStyle/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A user enters a web address in a browser, but an incorrect page is displayed. What was modified on the user’s computer that redirected the browser to the incorrect site?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DNS Cache</a:t>
            </a:r>
            <a:endParaRPr lang="en-US" sz="2600" b="0" strike="noStrike" spc="-1" dirty="0">
              <a:latin typeface="Arial"/>
            </a:endParaRPr>
          </a:p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The rules and guidelines for appropriate behavior with computer systems is outlined in what document?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Acceptable use policy (AUP)</a:t>
            </a:r>
            <a:endParaRPr lang="en-US" sz="2600" b="0" strike="noStrike" spc="-1" dirty="0">
              <a:latin typeface="Arial"/>
            </a:endParaRPr>
          </a:p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Ensuring employees return keys and ID badges is part of which human resource practice?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	Offboarding</a:t>
            </a:r>
            <a:endParaRPr lang="en-US" sz="26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87880" y="511560"/>
            <a:ext cx="111675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Learning Goals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List the three key goals for planning security measures.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Describe various measures related to physical security.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Explain how electromagnetic interference and electromagnetic radiation are security risks.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Types of Controls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Three key goals of security measures: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Preventing a problem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Detecting a problem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Recovering from a problem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Types of Controls (continued)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55" name="Picture 5"/>
          <p:cNvPicPr/>
          <p:nvPr/>
        </p:nvPicPr>
        <p:blipFill rotWithShape="1">
          <a:blip r:embed="rId2"/>
          <a:srcRect b="2548"/>
          <a:stretch/>
        </p:blipFill>
        <p:spPr>
          <a:xfrm>
            <a:off x="2439360" y="1889640"/>
            <a:ext cx="6964200" cy="43414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Physical Security Controls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Securing Outside Premises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First layer of defense is controlling physical access to the business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Gated entrance to parking lot with a guard who must approve access</a:t>
            </a:r>
            <a:endParaRPr lang="en-US" sz="26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Fencing	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Can be placed around property or certain buildings or within building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Not the most secure option since it can be easily breached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</TotalTime>
  <Words>2010</Words>
  <Application>Microsoft Office PowerPoint</Application>
  <PresentationFormat>Widescreen</PresentationFormat>
  <Paragraphs>253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Helvetica LT Std</vt:lpstr>
      <vt:lpstr>Symbol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Richard Greene</cp:lastModifiedBy>
  <cp:revision>11</cp:revision>
  <dcterms:created xsi:type="dcterms:W3CDTF">2018-08-30T13:35:47Z</dcterms:created>
  <dcterms:modified xsi:type="dcterms:W3CDTF">2020-07-31T15:09:43Z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52</vt:i4>
  </property>
</Properties>
</file>