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8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lang="en-US" sz="4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92D0B8F7-A4E5-45AF-8C3D-9CA3B37570A3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7B027289-491E-4139-A398-5D4531EB792A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362320" y="1023120"/>
            <a:ext cx="7445520" cy="1589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500" b="1" strike="noStrike" spc="-1">
                <a:solidFill>
                  <a:srgbClr val="FFFFFF"/>
                </a:solidFill>
                <a:latin typeface="Trebuchet MS"/>
                <a:ea typeface="Tahoma"/>
              </a:rPr>
              <a:t>Click to edit Master title style</a:t>
            </a:r>
            <a:endParaRPr lang="en-US" sz="6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57960" y="3080520"/>
            <a:ext cx="10199520" cy="32652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Edit Master text styles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  <a:p>
            <a:pPr marL="457200" algn="ctr">
              <a:lnSpc>
                <a:spcPct val="100000"/>
              </a:lnSpc>
              <a:spcBef>
                <a:spcPts val="499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Second level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  <a:p>
            <a:pPr marL="914400" algn="ctr">
              <a:lnSpc>
                <a:spcPct val="100000"/>
              </a:lnSpc>
              <a:spcBef>
                <a:spcPts val="499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Third level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  <a:p>
            <a:pPr marL="1371600" algn="ctr">
              <a:lnSpc>
                <a:spcPct val="100000"/>
              </a:lnSpc>
              <a:spcBef>
                <a:spcPts val="499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Fourth level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  <a:p>
            <a:pPr marL="1828800" algn="ctr">
              <a:lnSpc>
                <a:spcPct val="100000"/>
              </a:lnSpc>
              <a:spcBef>
                <a:spcPts val="499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Fifth level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262626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587880" y="511560"/>
            <a:ext cx="11168280" cy="946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849240" y="1774440"/>
            <a:ext cx="10907280" cy="4673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B61C1BC2-8FD0-405D-9262-A5B1D4E15356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603216E3-EB7C-4270-8015-1D5526D40905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707560" y="1226160"/>
            <a:ext cx="6673680" cy="1589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Click to edit Master title style</a:t>
            </a:r>
            <a:endParaRPr lang="en-US" sz="60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401120" y="3159000"/>
            <a:ext cx="9381240" cy="2817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Edit Master text styles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  <a:p>
            <a:pPr marL="457200" algn="ctr">
              <a:lnSpc>
                <a:spcPct val="100000"/>
              </a:lnSpc>
              <a:spcBef>
                <a:spcPts val="499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Second level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  <a:p>
            <a:pPr marL="914400" algn="ctr">
              <a:lnSpc>
                <a:spcPct val="100000"/>
              </a:lnSpc>
              <a:spcBef>
                <a:spcPts val="499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Third level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  <a:p>
            <a:pPr marL="1371600" algn="ctr">
              <a:lnSpc>
                <a:spcPct val="100000"/>
              </a:lnSpc>
              <a:spcBef>
                <a:spcPts val="499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Fourth level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  <a:p>
            <a:pPr marL="1828800" algn="ctr">
              <a:lnSpc>
                <a:spcPct val="100000"/>
              </a:lnSpc>
              <a:spcBef>
                <a:spcPts val="499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Fifth level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1369B4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587880" y="511560"/>
            <a:ext cx="6585480" cy="946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849240" y="1774440"/>
            <a:ext cx="10907280" cy="455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162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386C33D4-4781-4F0D-BE7F-446428E9E0CF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56416F98-B8CB-44AC-B3ED-D98DC1859AF7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title"/>
          </p:nvPr>
        </p:nvSpPr>
        <p:spPr>
          <a:xfrm>
            <a:off x="587880" y="511560"/>
            <a:ext cx="11168280" cy="946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87880" y="1774440"/>
            <a:ext cx="11168280" cy="455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204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6D2596CD-6282-4057-9C7B-058BF48B28FA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642A1833-05B1-4768-8208-6AD29B8A3416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title"/>
          </p:nvPr>
        </p:nvSpPr>
        <p:spPr>
          <a:xfrm>
            <a:off x="587880" y="195840"/>
            <a:ext cx="10667520" cy="12625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87880" y="1774440"/>
            <a:ext cx="11168280" cy="455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246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9200295E-561C-49D1-8E21-E799763642E5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6F8BF795-DC2C-4A29-98E1-2C14A4832C0A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262626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title"/>
          </p:nvPr>
        </p:nvSpPr>
        <p:spPr>
          <a:xfrm>
            <a:off x="587880" y="511560"/>
            <a:ext cx="6585480" cy="946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587880" y="1774440"/>
            <a:ext cx="11168280" cy="455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288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0B661387-F58D-4DB7-A488-8FC634F78494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C94D5964-D55D-416C-B7C4-46CA7036EA4D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icture 326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>
            <a:noFill/>
          </a:ln>
        </p:spPr>
      </p:pic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750" b="0" strike="noStrike" spc="-1">
                <a:solidFill>
                  <a:srgbClr val="000000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2000" indent="-324000" algn="ctr">
              <a:spcAft>
                <a:spcPts val="1281"/>
              </a:spcAft>
            </a:pPr>
            <a:r>
              <a:rPr lang="en-US" sz="291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864000" lvl="1" indent="-324000" algn="ctr">
              <a:spcAft>
                <a:spcPts val="1023"/>
              </a:spcAft>
            </a:pPr>
            <a:r>
              <a:rPr lang="en-US" sz="254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296000" lvl="2" indent="-288000" algn="ctr">
              <a:spcAft>
                <a:spcPts val="768"/>
              </a:spcAft>
            </a:pPr>
            <a:r>
              <a:rPr lang="en-US" sz="218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728000" lvl="3" indent="-216000" algn="ctr">
              <a:spcAft>
                <a:spcPts val="507"/>
              </a:spcAft>
            </a:pPr>
            <a:r>
              <a:rPr lang="en-US" sz="182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160000" lvl="4" indent="-216000" algn="ctr">
              <a:spcAft>
                <a:spcPts val="252"/>
              </a:spcAft>
            </a:pPr>
            <a:r>
              <a:rPr lang="en-US" sz="182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592000" lvl="5" indent="-216000" algn="ctr">
              <a:spcAft>
                <a:spcPts val="252"/>
              </a:spcAft>
            </a:pPr>
            <a:r>
              <a:rPr lang="en-US" sz="182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3024000" lvl="6" indent="-216000" algn="ctr">
              <a:spcAft>
                <a:spcPts val="252"/>
              </a:spcAft>
            </a:pPr>
            <a:r>
              <a:rPr lang="en-US" sz="182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  <p:sp>
        <p:nvSpPr>
          <p:cNvPr id="330" name="PlaceHolder 3"/>
          <p:cNvSpPr>
            <a:spLocks noGrp="1"/>
          </p:cNvSpPr>
          <p:nvPr>
            <p:ph type="dt"/>
          </p:nvPr>
        </p:nvSpPr>
        <p:spPr>
          <a:xfrm>
            <a:off x="609120" y="6247440"/>
            <a:ext cx="2840400" cy="47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31" name="PlaceHolder 4"/>
          <p:cNvSpPr>
            <a:spLocks noGrp="1"/>
          </p:cNvSpPr>
          <p:nvPr>
            <p:ph type="ftr"/>
          </p:nvPr>
        </p:nvSpPr>
        <p:spPr>
          <a:xfrm>
            <a:off x="4169160" y="6247440"/>
            <a:ext cx="3864600" cy="47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32" name="PlaceHolder 5"/>
          <p:cNvSpPr>
            <a:spLocks noGrp="1"/>
          </p:cNvSpPr>
          <p:nvPr>
            <p:ph type="sldNum"/>
          </p:nvPr>
        </p:nvSpPr>
        <p:spPr>
          <a:xfrm>
            <a:off x="8740800" y="6247440"/>
            <a:ext cx="2840400" cy="47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E14B930E-9B79-4BAA-9997-218145819DD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9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9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9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2362320" y="1023120"/>
            <a:ext cx="7445520" cy="1589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500" b="1" strike="noStrike" spc="-1">
                <a:solidFill>
                  <a:srgbClr val="FFFFFF"/>
                </a:solidFill>
                <a:latin typeface="Trebuchet MS"/>
                <a:ea typeface="Tahoma"/>
              </a:rPr>
              <a:t>Chapter 7</a:t>
            </a:r>
            <a:endParaRPr lang="en-US" sz="6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869040" y="2966400"/>
            <a:ext cx="10199520" cy="326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7000" b="0" strike="noStrike" spc="-1">
                <a:solidFill>
                  <a:srgbClr val="004E96"/>
                </a:solidFill>
                <a:latin typeface="Trebuchet MS"/>
              </a:rPr>
              <a:t>Security Vulnerabilities</a:t>
            </a:r>
            <a:endParaRPr lang="en-US" sz="70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7000" b="0" strike="noStrike" spc="-1">
                <a:solidFill>
                  <a:srgbClr val="004E96"/>
                </a:solidFill>
                <a:latin typeface="Trebuchet MS"/>
              </a:rPr>
              <a:t>and Protection of</a:t>
            </a:r>
            <a:endParaRPr lang="en-US" sz="70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7000" b="0" strike="noStrike" spc="-1">
                <a:solidFill>
                  <a:srgbClr val="004E96"/>
                </a:solidFill>
                <a:latin typeface="Trebuchet MS"/>
              </a:rPr>
              <a:t>Nontraditional Hosts</a:t>
            </a:r>
            <a:endParaRPr lang="en-US" sz="7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Changing Network Landscape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Bring your own device (BYOD)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Strategy that allows employees, partners, and others to use their personal devices to conduct business and connect to an organization’s networks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Unique challenges 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Business cannot control configuration, content, and updates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Legal and ethical questions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Changing Network Landscape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BYOD policy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First line of defense against mobile malware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Important to set policies and provide education and awareness on potential vulnerabilities and best practices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Require up-to-date antimalware software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Set up a specific wireless network for personal devices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Changing Network Landscape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Choose your own device (CYOD)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company selects which type of devices are approved for connection, but the customer owns the device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Company owned, personal enabled (COPE)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company provides the device for the employee’s work and personal use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Threats to Data on Mobile Platforms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Any device that holds data must be considered for vulnerabilities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Tablets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Laptops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Phones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Desktop computers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Backup disks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Flash drives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Threats to Data on Mobile Platforms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Protecting Data on a Mobile Platform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Drive encryption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renders data unreadable without the encryption key to unlock it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Encryption is the best defense in protecting the confidentiality of data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BitLocker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Software that encrypts data to protect against attacks and theft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Included with Windows operating system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Threats to Data on Mobile Platforms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Trusted Platform Module (TPM)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special chip located in the computer’s hardware that runs authentication checks on hardware, software, and firmware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Detects unapproved changes; starts computer in restricted mode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Firmware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: special software embedded on hardware devices to control the system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Threats to Data on Mobile Platforms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When BitLocker is enabled, all files on the drive are encrypted.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System partition: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the first partition on a computer when BitLocker is configured which contains boot files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Second partition contains operating system and related data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BitLocker To Go for encrypting portable drives like flash drives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Threats to Data on Mobile Platforms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Mobile Device Security Issues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Sideloading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installing unofficial apps to a device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Quick response (QR) code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two-dimensional bar code that can store information such as a URL, phone number, e-mail address, or any other textual data up to 4296 characters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Hackers can link QR codes to malicious websites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Threats to Data on Mobile Platforms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Mobile Device Security Issues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Rooting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bypassing built-in limitations on an Android device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Jailbreaking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bypassing built-in limitations on an iOS device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Usually done to add functionality and features to the device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Creates a security vulnerability when security measures are disabled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Threats to Data on Mobile Platforms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Internet of Thinks (IoT) Security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Privacy concerns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Inadequate security controls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Inadequate web interface security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Infrequent or unencrypted software or firmware updates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587880" y="511560"/>
            <a:ext cx="111682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Certification Objectives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849240" y="1774440"/>
            <a:ext cx="10907280" cy="4673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CompTIA Security+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1.6 Explain the impact associated with types of vulnerabilities.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2.5 Given a scenario, deploy mobile devices securely.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3.3 Given a scenario, implement secure system design.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3.5 Explain the security implications of embedded systems.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5.2 Summarize business impact analysis concepts.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GPS Metadata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Geotagging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Process of identifying a person’s location by tagging documents with GPS data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Security threat and security asset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Metadata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data that provides information about other data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Document: author name, storage location, important dates and times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GPS: latitude and longitude values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GPS Metadata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Exif data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metadata attached to an image or audio file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Date, time, camera settings, GPS data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Stands fro exchangeable image file format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GPS Metadata as a Security Concern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Usually created without user knowledge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Ex: Snap Map in SnapChat, Apple and Android tracking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GPS Metadata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GPS Metadata as a Security Aid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Lost device can be tracked and located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Remote erase mode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Kill switch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together, the ability to remotely erase and lock the device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7.1 Review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What is firmware?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Software embedded on hardware devices.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What can you do if you forget your password for BitLocker?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Use the recovery key.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An unofficial installation of an app is known as what term?</a:t>
            </a: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spc="-1" dirty="0">
                <a:solidFill>
                  <a:srgbClr val="000000"/>
                </a:solidFill>
                <a:latin typeface="Helvetica LT Std"/>
              </a:rPr>
              <a:t>    </a:t>
            </a:r>
            <a:r>
              <a:rPr lang="en-US" sz="2800" b="0" strike="noStrike" spc="-1" dirty="0">
                <a:solidFill>
                  <a:srgbClr val="00B0F0"/>
                </a:solidFill>
                <a:latin typeface="Helvetica LT Std"/>
              </a:rPr>
              <a:t>sideloading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7.1 Review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Since the actual URL is not visible, this technology could be used to send malicious software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QR code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The author of the file or the GPS coordinates of a picture are known by what term?</a:t>
            </a: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B0F0"/>
                </a:solidFill>
                <a:latin typeface="Helvetica LT Std"/>
              </a:rPr>
              <a:t>geotagging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2707560" y="1226160"/>
            <a:ext cx="6673680" cy="1589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Section 7.2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1401120" y="3159000"/>
            <a:ext cx="9381240" cy="2817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Nontraditional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Hosts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TextShape 2"/>
          <p:cNvSpPr txBox="1"/>
          <p:nvPr/>
        </p:nvSpPr>
        <p:spPr>
          <a:xfrm>
            <a:off x="849240" y="1774440"/>
            <a:ext cx="513324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critical infrastructure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embedded operating system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multifunction peripheral (MFP)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point-of-sale (PoS) device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630504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CustomShape 4"/>
          <p:cNvSpPr/>
          <p:nvPr/>
        </p:nvSpPr>
        <p:spPr>
          <a:xfrm>
            <a:off x="620064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RAM scraper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skimmer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supervisory control and data acquisition (SCADA) system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zero-level formatting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587880" y="511560"/>
            <a:ext cx="111682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Learning Goals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Identify security risks for point of sale devices.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Assess security risks of multifunction peripherals.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Appraise the significance of threats to critical infrastructure.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Identify security vulnerabilities of industrial-control systems.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Point-of-Sale Devices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Point-of-sale (PoS) device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used to record transactions and process payments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Manage inventory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Customer-relationship-management software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Embedded operating system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provides only the functionality needed to run a specific hardware configuration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Point-of-Sale Devices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Chip-Based Cards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Data on a card’s magnetic strip is not very secure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Can be easily read and intercepted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Companies are moving to chip-based cards called 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EMV cards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EMV card uses a unique code for every transaction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Hacker would not be able to use the code on another card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587880" y="511560"/>
            <a:ext cx="111682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Certification Objectives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849240" y="1774440"/>
            <a:ext cx="10907280" cy="4673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Microsoft MTA Security Fundamentals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2.5 Understand encryption.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2.6 Understand malware.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3.2 Understand network isolation.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Point-of-Sale Devices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PoS Device Vulnerabilities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Hackers aim to get the information from the magnetic strips by accessing the data at the PoS location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Skimmer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unit that reads the credit card data at the same time as the PoS device and sends it to the hacker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Point-of-Sale Devices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PoS Device Vulnerabilities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Many PoS devices use Windows or Linux operating systems, which makes them vulnerable to malware.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RAM scraper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scans the memory in the PoS system and reports the findings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Output Devices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Multifunction peripherals (MFPs)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output device that can perform multiple functions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Problem: devices places in open areas where anyone can access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Solution: limit which printers an employee can use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Output Devices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Problem: internal storage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Allows jobs to be stored and prioritized until a PIN code is entered 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Storing print jobs means copies can be retained on internal storage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Ex: CBS news purchased used printers with retained information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Zero-level formatting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process in which new data are written over the top of existing data to destroy the existing data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Critical Infrastructure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Critical infrastructure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physical or virtual assets that are vital to the health and safety of citizens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Department of Homeland Security (DHS) organizes into 16 areas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High-value targets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Attacks are often performed in the same way as attacks against business networks (ex. Spear-phishing)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Critical Infrastructure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44" name="Picture 3"/>
          <p:cNvPicPr/>
          <p:nvPr/>
        </p:nvPicPr>
        <p:blipFill>
          <a:blip r:embed="rId2"/>
          <a:stretch/>
        </p:blipFill>
        <p:spPr>
          <a:xfrm>
            <a:off x="2136240" y="1774080"/>
            <a:ext cx="7570800" cy="442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Critical Infrastructure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47" name="Picture 3"/>
          <p:cNvPicPr/>
          <p:nvPr/>
        </p:nvPicPr>
        <p:blipFill rotWithShape="1">
          <a:blip r:embed="rId2"/>
          <a:srcRect b="3794"/>
          <a:stretch/>
        </p:blipFill>
        <p:spPr>
          <a:xfrm>
            <a:off x="2136960" y="2130840"/>
            <a:ext cx="7569360" cy="3676071"/>
          </a:xfrm>
          <a:prstGeom prst="rect">
            <a:avLst/>
          </a:prstGeom>
          <a:ln>
            <a:noFill/>
          </a:ln>
        </p:spPr>
      </p:pic>
      <p:pic>
        <p:nvPicPr>
          <p:cNvPr id="448" name="Picture 5"/>
          <p:cNvPicPr/>
          <p:nvPr/>
        </p:nvPicPr>
        <p:blipFill>
          <a:blip r:embed="rId3"/>
          <a:stretch/>
        </p:blipFill>
        <p:spPr>
          <a:xfrm>
            <a:off x="2140920" y="1916280"/>
            <a:ext cx="7565400" cy="23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Critical Infrastructure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United States Computer Emergency Readiness Team (US-CERT)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Critical Infrastructure Cyber Community Voluntary Program or C</a:t>
            </a:r>
            <a:r>
              <a:rPr lang="en-US" sz="2600" b="0" strike="noStrike" spc="-1" baseline="30000">
                <a:solidFill>
                  <a:srgbClr val="000000"/>
                </a:solidFill>
                <a:latin typeface="Helvetica LT Std"/>
              </a:rPr>
              <a:t>3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or C cubed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Program helps businesses manage their critical infrastructure by providing a cybersecurity framework on specific critical areas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914400">
              <a:lnSpc>
                <a:spcPct val="120000"/>
              </a:lnSpc>
              <a:spcBef>
                <a:spcPts val="499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Critical Infrastructure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United States Computer Emergency Readiness Team (US-CERT)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Five key functional areas: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Identify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Protect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Detect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Respond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Recover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Critical Infrastructure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54" name="Picture 3"/>
          <p:cNvPicPr/>
          <p:nvPr/>
        </p:nvPicPr>
        <p:blipFill>
          <a:blip r:embed="rId2"/>
          <a:stretch/>
        </p:blipFill>
        <p:spPr>
          <a:xfrm>
            <a:off x="2941560" y="1732680"/>
            <a:ext cx="5960520" cy="446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2707560" y="1226160"/>
            <a:ext cx="6673680" cy="1589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Section 7.1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1401120" y="3159000"/>
            <a:ext cx="9381240" cy="2817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Mobile Devices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Industrial-Control Systems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Supervisory control and data acquisition (SCADA) system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hardware and software used to monitor and interface with the controls for machines and equipment in an industrial process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Core of many critical infrastructure systems including energy, water, and transportation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Provide real-time data that allow management to make decisions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Industrial-Control Systems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Supervisory control and data acquisition (SCADA) system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Rely on databases like Structured Query Language (SQL) and web interfaces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Reliance on SQL and web interfaces makes them potentially vulnerable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7.2 Review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What are skimmers?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Devices attached to credit card readers used to steal data</a:t>
            </a:r>
            <a:r>
              <a:rPr lang="en-US" sz="2600" b="0" strike="noStrike" spc="-1" dirty="0">
                <a:solidFill>
                  <a:srgbClr val="000000"/>
                </a:solidFill>
                <a:latin typeface="Helvetica LT Std"/>
              </a:rPr>
              <a:t>.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To delegate management of print jobs, which permission should be assigned to the user?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Print operator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Which type of formatting should be performed to remove data on an MFP?</a:t>
            </a: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B0F0"/>
                </a:solidFill>
                <a:latin typeface="Helvetica LT Std"/>
              </a:rPr>
              <a:t>    zero-level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7.2 Review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What did the US-CERT develop to help companies manage their critical infrastructure?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B0F0"/>
                </a:solidFill>
                <a:latin typeface="Helvetica LT Std"/>
              </a:rPr>
              <a:t>      Critical Infrastructure Cyber Community Voluntary Program, or C</a:t>
            </a:r>
            <a:r>
              <a:rPr lang="en-US" sz="2800" b="0" strike="noStrike" spc="-1" baseline="30000" dirty="0">
                <a:solidFill>
                  <a:srgbClr val="00B0F0"/>
                </a:solidFill>
                <a:latin typeface="Helvetica LT Std"/>
              </a:rPr>
              <a:t>3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Critical infrastructure often uses complex technical systems known as what?</a:t>
            </a: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B0F0"/>
                </a:solidFill>
                <a:latin typeface="Helvetica LT Std"/>
              </a:rPr>
              <a:t>     SCADA – Supervisory Control and Data Acquisition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849240" y="1774440"/>
            <a:ext cx="513324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BitLocker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bring your own device (BYOD)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choose your own device (CYOD)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company owned, personal enabled (COPE)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drive encryption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630504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4"/>
          <p:cNvSpPr/>
          <p:nvPr/>
        </p:nvSpPr>
        <p:spPr>
          <a:xfrm>
            <a:off x="620064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Exif data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firmware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geotagging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Internet of Things (IoT)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jailbreaking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kill switch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metadata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849240" y="1774440"/>
            <a:ext cx="10907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quick response (QR) code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rooting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sideloading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Trusted Platform Module (TPM)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wearable technology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630504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4"/>
          <p:cNvSpPr/>
          <p:nvPr/>
        </p:nvSpPr>
        <p:spPr>
          <a:xfrm>
            <a:off x="620064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587880" y="511560"/>
            <a:ext cx="111682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Learning Goals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Illustrate IoT and its impact on system security.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Set up device and full-drive encryption.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Describe geotagging.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Changing Network Landscape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Internet of Things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Pervasive computing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Internet of Things (IoT)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revolves around incorporating computing technology into nontypical devices to allow communication with other devices and the Internet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Wearable technology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type of IoT device worn by a person that is basically a minicomputer performing specific functions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Changing Network Landscape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Industrial Internet of Things (IIoT):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devices embedded in areas that are not consumer-focused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Smart farms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Sensors in manufacturing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Environmental monitoring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</TotalTime>
  <Words>1603</Words>
  <Application>Microsoft Office PowerPoint</Application>
  <PresentationFormat>Widescreen</PresentationFormat>
  <Paragraphs>225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43</vt:i4>
      </vt:variant>
    </vt:vector>
  </HeadingPairs>
  <TitlesOfParts>
    <vt:vector size="60" baseType="lpstr">
      <vt:lpstr>Arial</vt:lpstr>
      <vt:lpstr>Helvetica LT Std</vt:lpstr>
      <vt:lpstr>Palatino LT Std</vt:lpstr>
      <vt:lpstr>Symbol</vt:lpstr>
      <vt:lpstr>Times New Roman</vt:lpstr>
      <vt:lpstr>Trebuchet MS</vt:lpstr>
      <vt:lpstr>Tw Cen MT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Richard Greene</cp:lastModifiedBy>
  <cp:revision>7</cp:revision>
  <dcterms:created xsi:type="dcterms:W3CDTF">2018-08-30T13:45:15Z</dcterms:created>
  <dcterms:modified xsi:type="dcterms:W3CDTF">2020-07-31T15:31:53Z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44</vt:i4>
  </property>
</Properties>
</file>