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tableStyles" Target="tableStyles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viewProps" Target="viewProp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D200717-B698-40CD-B94D-A0EB8F7371F8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02CAA3B-2585-4B46-817A-D1A5ED66C50A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62320" y="1023120"/>
            <a:ext cx="744552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57960" y="3080520"/>
            <a:ext cx="10199520" cy="3265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673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88BB540-312E-4474-AA51-F270B51C8B21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F523C7E-3CBE-4556-960F-620DB09AA57A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7560" y="1226160"/>
            <a:ext cx="667368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01120" y="3159000"/>
            <a:ext cx="9381240" cy="2817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1369B4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EC6DB3C-D3A9-41AC-B60C-2961ECACFC50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A1C7A8C-3774-49C1-BFE5-34F48C6857F9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C1E5304-4A16-4D99-A34D-2A4D015E6BB8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8000762-8B31-4956-8429-EC8917A101ED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587880" y="195840"/>
            <a:ext cx="10667520" cy="1262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28D26D0-0737-469C-B7C5-1EBEBE464F0A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B020D9D-859D-44B9-B369-C19AF378ED40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88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23029DE-512C-4A46-8B2F-FB65C1F855EB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DCE5024-0B4C-41F5-AC4F-DD06C758EC9C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326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>
            <a:noFill/>
          </a:ln>
        </p:spPr>
      </p:pic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75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 algn="ctr">
              <a:spcAft>
                <a:spcPts val="1281"/>
              </a:spcAft>
            </a:pPr>
            <a:r>
              <a:rPr lang="en-US" sz="291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ctr">
              <a:spcAft>
                <a:spcPts val="1023"/>
              </a:spcAft>
            </a:pPr>
            <a:r>
              <a:rPr lang="en-US" sz="254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ctr">
              <a:spcAft>
                <a:spcPts val="768"/>
              </a:spcAft>
            </a:pPr>
            <a:r>
              <a:rPr lang="en-US" sz="218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ctr">
              <a:spcAft>
                <a:spcPts val="507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330" name="PlaceHolder 3"/>
          <p:cNvSpPr>
            <a:spLocks noGrp="1"/>
          </p:cNvSpPr>
          <p:nvPr>
            <p:ph type="dt"/>
          </p:nvPr>
        </p:nvSpPr>
        <p:spPr>
          <a:xfrm>
            <a:off x="60912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31" name="PlaceHolder 4"/>
          <p:cNvSpPr>
            <a:spLocks noGrp="1"/>
          </p:cNvSpPr>
          <p:nvPr>
            <p:ph type="ftr"/>
          </p:nvPr>
        </p:nvSpPr>
        <p:spPr>
          <a:xfrm>
            <a:off x="4169160" y="6247440"/>
            <a:ext cx="38646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32" name="PlaceHolder 5"/>
          <p:cNvSpPr>
            <a:spLocks noGrp="1"/>
          </p:cNvSpPr>
          <p:nvPr>
            <p:ph type="sldNum"/>
          </p:nvPr>
        </p:nvSpPr>
        <p:spPr>
          <a:xfrm>
            <a:off x="874080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0C95F17-557A-4816-B71D-3C602AC8A52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9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9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9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9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9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2362320" y="1023120"/>
            <a:ext cx="744552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13</a:t>
            </a:r>
            <a:endParaRPr lang="en-US" sz="6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957960" y="3080520"/>
            <a:ext cx="10199520" cy="326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Penetration Testing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Penetration Testing Basics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Five W’s of pen testing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Who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What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Where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When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Penetration Testing Basics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Why: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Why does the customer want the test completed?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Knowing will guide the testing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Who: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Who likely wants to attack the company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Help focus on specific testing areas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Penetration Testing Basics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What: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What does the customer want tested?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Tells the tester the boundaries of testing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Where: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Where will the security testing take place?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Sometimes can be done remotely, other times it must be on site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Penetration Testing Basics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When: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When will the security testing be conducted?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Might need to be done annually or throughout the year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Penetration Testing Execution Standard: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goal is to provide a minimum set of standard that all penetration tests should address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971640" lvl="1" indent="-514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Preengagement interactions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971640" lvl="1" indent="-514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Intelligence gathering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971640" lvl="1" indent="-514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Threat modeling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971640" lvl="1" indent="-514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Vulnerability analysis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Penetration Testing Execution Standard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971640" lvl="1" indent="-514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Tw Cen MT"/>
              <a:buAutoNum type="arabicPeriod" startAt="5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Exploitation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971640" lvl="1" indent="-514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Tw Cen MT"/>
              <a:buAutoNum type="arabicPeriod" startAt="5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Post exploitation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971640" lvl="1" indent="-5140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Tw Cen MT"/>
              <a:buAutoNum type="arabicPeriod" startAt="5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Reporting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Preengagement Interactions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Before testing can begin, topics must be discussed and agreed 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Scope of testing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Time lines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Payment of fees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Third-party individuals or business impacted by testing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White box, black box, and gray box testing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Preengagement Interactions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Scope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defines exactly what will be tested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Scope creep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occurs when changes or additional requests are made after the project begins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Physical Testing: which locations will be tested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Web Testing which web applications will be tested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Preengagement Interactions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Scope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Network Testing: will testing include physical and wireless networks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Social Engineering Testing: phishing and spear phishing attacks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Pretext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fabricated scenario or story that entices recipient to click on link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Preengagement Interactions (continued)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Time Line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Testing time line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states when the stages of testing will happen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Ensures testing will occur within the dates specified by the contract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Padding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: adding a cushion to the time line to help keep project on time if something unexpected occurs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849240" y="1774440"/>
            <a:ext cx="10907280" cy="467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CompTIA Security+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1.2 Compare and contrast types of attacks.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1.4 Explain penetration testing concepts.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3.1 Explain use cases and purpose for frameworks, best practices and secure configuration guides.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5.1 Explain the importance of policies, plans and procedures related to organizational security.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5.3 Explain risk management processes and concepts.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2" name="Picture 3"/>
          <p:cNvPicPr/>
          <p:nvPr/>
        </p:nvPicPr>
        <p:blipFill>
          <a:blip r:embed="rId2"/>
          <a:stretch/>
        </p:blipFill>
        <p:spPr>
          <a:xfrm>
            <a:off x="1224720" y="1920600"/>
            <a:ext cx="9393480" cy="38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Preengagement Interactions (continued)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Fees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Fee charged should always refer to the scope of the job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Each company has unique needs, situations, and network configurations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Third-Party Vendors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Written permission must be obtained from companies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Be aware of and follow the policies of the vendors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Preengagement Interactions (continued)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White, Black, or Gray Box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Black box test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when pen tester has no knowledge of system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Gray box test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when tester has some knowledge of system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White box test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when pen tester has been given full knowledge of system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Merits to all three kinds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Intelligence Gathering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Can provide clues to gaining entry into the building or network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Social engineering is a way preliminary intelligence can be gathered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Job postings reveal what type of infrastructure they have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Intelligence Gathering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Electronic Data Gathering Analysis and Retrieval System (EDGAR)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database found on the United States Security and Exchange Commission (SEC) website for electronic SEC filings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Companies file reports and forms with the SEC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Pen tester can find out about the company and its financial dealings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Intelligence Gathering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Open Source Intelligence (OSINT)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involves obtaining information that is freely available online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Three levels or methods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Passive Information Gathering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target is not aware of reconnaissance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Intelligence Gathering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Open Source Intelligence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Semipassive Information Gathering: 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using target’s resources just as any customer would, but collecting data at the same time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Active Information Gathering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actions are taken that may be noticed by the target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Threat Modeling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Identifying potential threats and determining which are high-value assets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Hackers want to get the most out of their attack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Take relevant information, determine primary and secondary targets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Work with customer to identify targets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Threat Modeling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Attacker viewpoint: why hacker is conducting attack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Asset viewpoint: assets that have value to hacker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System viewpoint: entry points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Threat Modeling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STRIDE: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threat model consisting of six categories of threats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Spoofing identity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Tampering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Repudiation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Information disclosure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Denial of service (DoS)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Elevation of privelege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849240" y="1774440"/>
            <a:ext cx="10907280" cy="467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Microsoft MTA Security Fundamentals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1.1 Understand core security principles.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1.2 Understand physical security.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33" name="Content Placeholder 3"/>
          <p:cNvPicPr/>
          <p:nvPr/>
        </p:nvPicPr>
        <p:blipFill>
          <a:blip r:embed="rId2"/>
          <a:stretch/>
        </p:blipFill>
        <p:spPr>
          <a:xfrm>
            <a:off x="1311840" y="1923840"/>
            <a:ext cx="9219240" cy="41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587880" y="1774440"/>
            <a:ext cx="1124712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Threat Modeling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Data-flow diagram: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visual representation of infrastructure or application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Visual, Agile, and Simple Threat (VAST)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threat model based on scaling the model across the infrastructure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Scalability is one of the biggest benefits of VAST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Combination of two model types: operational and application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Process-flow model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38" name="Content Placeholder 3"/>
          <p:cNvPicPr/>
          <p:nvPr/>
        </p:nvPicPr>
        <p:blipFill>
          <a:blip r:embed="rId2"/>
          <a:stretch/>
        </p:blipFill>
        <p:spPr>
          <a:xfrm>
            <a:off x="1236960" y="1825560"/>
            <a:ext cx="9369360" cy="414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Vulnerability Analysis: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involves attempting to discover flaws that may be exploited by a hacker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Typically when active intelligence gathering techniques occur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Port Scanning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actively probing a system to discover open ports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OS fingerprinting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identifying the operating system of the network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Banner grabbing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used to determine what services are running on a remote system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Vulnerability Analysis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Port Scanning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Banner grabbing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used to determine what services are running on a remote system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Netcat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Exploitation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Once vulnerabilities are found, pen tester will try to exploit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Defenses need to be tested and results listed and identified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Antivirus programs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Firewalls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Intrusion-detection and prevention systems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7" name="Content Placeholder 3"/>
          <p:cNvPicPr/>
          <p:nvPr/>
        </p:nvPicPr>
        <p:blipFill>
          <a:blip r:embed="rId2"/>
          <a:stretch/>
        </p:blipFill>
        <p:spPr>
          <a:xfrm>
            <a:off x="2630880" y="1827720"/>
            <a:ext cx="6436800" cy="443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Exploitation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Methods: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Exploit buffer overflows and SQL injections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Searching DNS and ARP caches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USB injection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Social engineering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Post Exploitation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If exploits are successful, pen tester attempts to keep connection alive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Place tools on key devices in the network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Install key loggers and root kits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Critical to document everything that is done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Reporting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After all testing is done, pen tester compiles documentation for client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Report includes two areas: executive summary and technical report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Once submitted, all data and information collected must be destroyed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All files must be removed from customer’s sites and configuration files restored to original values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13.1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Overview of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Penetration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Testing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Reporting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Executive summary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states in plain language the high-value targets that were identified and the impact breaches of these targets will have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Brief and to the point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Information should be easy to read and understand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Infographics help make data more understandable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Should include a security-risk-rating scale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8" name="Picture 3"/>
          <p:cNvPicPr/>
          <p:nvPr/>
        </p:nvPicPr>
        <p:blipFill>
          <a:blip r:embed="rId2"/>
          <a:stretch/>
        </p:blipFill>
        <p:spPr>
          <a:xfrm>
            <a:off x="3975840" y="1769040"/>
            <a:ext cx="3891960" cy="457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Reporting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Technical report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details specific vulnerabilities found during the pen test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Should provide specific details on why the issues are vulnerabilities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Audience is IT staff who will be tasked with correct them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May include screenshot of details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Organized by scope or degree of vulnerabilities identified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Standard Test Procedures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Reporting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Additional Report Terminology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National Institute of Standards and Technology (NIST)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governmental organization for standardizing measurement, technology, and industrial standards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Many publications that can be freely used by anyone on the website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Legal Considerations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First and most important step is to get 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written permission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from client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Must be part of contract that details scope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Outline immunity from prosecution or repercussions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Nondisclosure agreement (NDA)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forbids revealing any information discussed or discovered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Legal Considerations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Pen tester must check for applicable laws federally, at the state level, and locally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Pen testing is still hacking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Must stay within scope of permission or could be charged with a crime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13.1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In a penetration test, the _____ identifies what is to be tested.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scope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public database would a pen tester use to locate information about a company’s financial data?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EDGAR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type of port scanning during a pen test may be noticed by the customer’s security?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active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13.1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used in pen testing to help determine high-value assets in a company?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threat modeling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 message sent to the target contains service information. This message is called a(n) _____.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banner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13.2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Certifications for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Penetration Testing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Certified Ethical Hacker (CEH)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Certified Hacking Forensics Investigator (CHFI)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Certified Security Analyst (ECSA)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CompTIA Penetration Tester (CPT+)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4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computer forensics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cyber range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Cybersecurity Analyst (CySA+)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enumeration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GIAC Penetration Tester (GPEN)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active information gathering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banner grabbing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black box test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Electronic Data Gathering Analysis and Retrieval System (EDGAR)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ethical hacking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executive summary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gray box test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National Institute of Standards and Technology (NIST)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nondisclosure agreement (NDA)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Open Source Intelligence (OSINT)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849240" y="1774440"/>
            <a:ext cx="10907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Licensed Penetration Tester (LPT)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metasploit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pass-the-hash attack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password spraying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Describe what is measured by Certified Ethical Hacker (CEH) certification.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Explain the use of frameworks in the Cybersecurity Analyst (CySA+) certification.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unique aspects of CompTIA Penetration Tester (CPT+) certification.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Evaluate computer forensic topics related to Certified Hacking Forensics Investigator (CHFI) certification.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Differentiate Certified Security Analyst (ECSA) certification from CEH certification.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Appraise the requirements to obtain Licensed Penetration Tester (LPT) certification.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Discuss GIAC Penetration Tester (GPEN) certification.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Certified Ethical Hacker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Certified Ethical Hacker (CEH)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certification that tests your ability to conduct, analyze, and assess the security of a system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Includes pen testing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International Council of E-Commerce Consultants (EC-Council)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Requires skills in a wide array of hardware and software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Enumeration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process of extracting information, such as user names, permissions, running services, etc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Certified Ethical Hacker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Certified Ethical Hacker (CEH)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EC-Council promotes use of high ethical standards when conducting pen testing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Created a code of ethics with 19 standards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Cybersecurity Analyst 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Cybersecurity Analyst (CySA+)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CompTIA certification that has the candidate apply the fundamental issues defined in the Security+ certification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Analyze threats and vulnerabilities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Interpret incident response actions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Perform data analysis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Provide recommendations for securing systems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Cybersecurity Analyst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91" name="Content Placeholder 3"/>
          <p:cNvPicPr/>
          <p:nvPr/>
        </p:nvPicPr>
        <p:blipFill>
          <a:blip r:embed="rId2"/>
          <a:stretch/>
        </p:blipFill>
        <p:spPr>
          <a:xfrm>
            <a:off x="3783240" y="1820520"/>
            <a:ext cx="4277160" cy="454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Cybersecurity Analyst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Cybersecurity Analyst (CySA+)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Key aspect of exam is understanding use of industry-standard frameworks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Helps improve ability to prevent, detect, and respond to threats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Cybersecurity Analyst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Cybersecurity Analyst (CySA+)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NIST’s Cybersecurity Framework (CSF) based around four key areas: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Functions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Categories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Subcategories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Informative references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Five functions: identify, protect, detect, respond, and recover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Penetration Tester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CompTIA Penetration Tester (CPT+)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certification tests ability to conduct penetration testing, including vulnerability assessment and management skills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Similar to CEH certification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Diverse set of skills is needed to pass the exam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OS fingerprinting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passive information gathering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penetration testing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Penetration Testing Execution Standard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port scanning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pretext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4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scope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scope creep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semipassive information gathering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STRIDE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technical report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testing time line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Penetration Tester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CompTIA Penetration Tester (CPT+)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Unique aspect: exploiting vulnerabilities as malicious hacker might do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Pass-the-hash attack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involves obtaining the hash of an object and submitting it as if it were the real data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Certified Hacking Forensics Investigator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Certified Hacking Forensics Investigator (CHFI)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certification from EC-Council demonstrates knowledge of properly extracting evidence from data gathering and ensuring this evidence can be submitted in a court of law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Computer forensics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finding evidence in computers and digital media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Certified Hacking Forensics Investigator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Computer forensics technician may have to respond to potential hack for prosecution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Investigate situations where trade secrets or intellectual property may be at risk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Password spraying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hacker tries the same password on every account in a system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Certified Hacking Forensics Investigator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CHFI exam is 150 multiple-choice questions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Candidate for exam must prove one of two things: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 or she has attended training from EC-Council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 or she must prove at least two years of work experience in the information security field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Certified Security Analyst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Certified Security Analyst (ECSA)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certification tests the candidate’s ability to incorporate testing methodologies in a variety of testing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Advanced certification from the EC-Council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Taken after completing requirements for CEH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Cyber range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virtual environment used to train for cyberwarfare and malicious hacks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Licensed Penetration Tester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Licensed Penetration Tester (LPT)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certification is a hands-on demonstration of the candidate’s ability to successfully test a target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Highest certification for pen testing from the EC-Council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Three levels with three challenges each taking 18 hours to complete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Masters at EC-Council are watching your activities and actions live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To prepare, EC-Council provides four-day intense course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Licensed Penetration Tester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Licensed Penetration Tester (LPT)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Must have completed CEH and CSA certifications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Provide references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Submit to a background check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Licensed Penetration Tester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4" name="Picture 3"/>
          <p:cNvPicPr/>
          <p:nvPr/>
        </p:nvPicPr>
        <p:blipFill>
          <a:blip r:embed="rId2"/>
          <a:stretch/>
        </p:blipFill>
        <p:spPr>
          <a:xfrm>
            <a:off x="2877120" y="1682640"/>
            <a:ext cx="6089400" cy="487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GIAC Penetration Tester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GIAC Penetration Tester (GPEN)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Certification that demonstrates skill in pen testing methods, conducting pen tests, and understanding legal issues related to pen testing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Advanced password cracking, port and target scanning, using command line and PowerShell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GIAC Penetration Tester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GIAC Penetration Tester (GPEN)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Single test of 115 questions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SANS Institute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Metasploit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open-source computer security project that provides information and tools for pen testers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849240" y="1774440"/>
            <a:ext cx="10907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threat modeling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Visual, Agile, and Simple Threat (VAST)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vulnerability analysis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white box test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13.2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organization promotes many penetration testing certifications of different levels, including the Certified Ethical Hacker?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EC-Council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The process of extracting information such as user names is called _____.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enumeration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13.2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CompTIA certification tests vulnerability assessment and management skills and is similar to CEH?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Certified Penetration Tester+ (CPT+)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password spraying?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Trying to login with one password on all known users.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A(n) _____ is virtual environment to test cyberwarfare and security skills.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cyber range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Describe penetration testing and its use in ethical hacking.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Design a penetration test covering the standard test procedures.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Assess legal issues related to penetration testing.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Penetration Testing Basics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Penetration testing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process in which security personnel attempt to penetrate a network to locate vulnerabilities; also called 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pen testing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Ethical hacking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another term for penetration testing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Pen testers must continually update and improve skills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Industry certification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Expertise in Windows and Linux operating systems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2628</Words>
  <Application>Microsoft Office PowerPoint</Application>
  <PresentationFormat>Widescreen</PresentationFormat>
  <Paragraphs>378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Arial</vt:lpstr>
      <vt:lpstr>Helvetica LT Std</vt:lpstr>
      <vt:lpstr>Palatino LT Std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3</cp:revision>
  <dcterms:created xsi:type="dcterms:W3CDTF">2018-08-30T16:17:01Z</dcterms:created>
  <dcterms:modified xsi:type="dcterms:W3CDTF">2020-07-31T16:24:06Z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72</vt:i4>
  </property>
</Properties>
</file>