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09480" y="5816880"/>
            <a:ext cx="1072872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107040" y="431064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107040" y="5816880"/>
            <a:ext cx="523548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23720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864920" y="431064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0948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423720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7864920" y="5816880"/>
            <a:ext cx="3454560" cy="13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endParaRPr lang="en-US" sz="37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8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cap="all" spc="-1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B91862E-C727-4629-BA08-F03CDD3473CC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87C1F48-B764-490E-BFA4-3A1E47A48287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Tw Cen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62320" y="1023120"/>
            <a:ext cx="744552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57960" y="3080520"/>
            <a:ext cx="10199520" cy="3265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7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7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673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3ABF127-DDCE-4C57-BCEC-98E5FA5ED652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26CAA5EF-8C6C-4A1C-A938-72C0F7B75F11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7560" y="1226160"/>
            <a:ext cx="6673680" cy="1589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401120" y="3159000"/>
            <a:ext cx="9381240" cy="2817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Edit Master text styles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4572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Second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9144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Third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3716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Fourth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  <a:p>
            <a:pPr marL="1828800" algn="ctr">
              <a:lnSpc>
                <a:spcPct val="100000"/>
              </a:lnSpc>
              <a:spcBef>
                <a:spcPts val="499"/>
              </a:spcBef>
            </a:pPr>
            <a:r>
              <a:rPr lang="en-US" sz="6000" b="1" strike="noStrike" spc="-1">
                <a:solidFill>
                  <a:srgbClr val="004E96"/>
                </a:solidFill>
                <a:latin typeface="Trebuchet MS"/>
              </a:rPr>
              <a:t>Fifth level</a:t>
            </a:r>
            <a:endParaRPr lang="en-US" sz="6000" b="0" strike="noStrike" spc="-1">
              <a:solidFill>
                <a:srgbClr val="1369B4"/>
              </a:solidFill>
              <a:latin typeface="Palatino LT St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1369B4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49240" y="1774440"/>
            <a:ext cx="10907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162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69E9E7F1-7BC0-4E31-90A9-B3D7DCBA93B9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7DC8D9F-82F8-46FE-86B0-CABDB9309871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111682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30FB26C-4222-42F9-A14F-FB48C0945D9D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2F4FE3B-8A5C-4DF5-ADC4-781703029A5C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587880" y="195840"/>
            <a:ext cx="10667520" cy="1262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46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C7EAFE21-AEAB-47F1-B1B4-BB4950ACD6D7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4A5EC3B-C613-44F2-A289-76F7CC4CF527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172200" y="6596640"/>
            <a:ext cx="5758200" cy="21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262626"/>
                </a:solidFill>
                <a:latin typeface="Arial"/>
              </a:rPr>
              <a:t>Copyright Goodheart-Willcox Co., Inc.  May not be posted to a publicly accessible website.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587880" y="511560"/>
            <a:ext cx="6585480" cy="9468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Click to edit Master title style</a:t>
            </a:r>
            <a:endParaRPr lang="en-US" sz="45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587880" y="1774440"/>
            <a:ext cx="11168280" cy="4550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Edit Master text styles</a:t>
            </a: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Second level</a:t>
            </a: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Third level</a:t>
            </a:r>
          </a:p>
          <a:p>
            <a:pPr marL="1600200" lvl="3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Fourth level</a:t>
            </a:r>
          </a:p>
          <a:p>
            <a:pPr marL="2057400" lvl="4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Helvetica LT Std"/>
              </a:rPr>
              <a:t>Fifth level</a:t>
            </a:r>
          </a:p>
        </p:txBody>
      </p:sp>
      <p:sp>
        <p:nvSpPr>
          <p:cNvPr id="288" name="PlaceHolder 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4FDCC3E-74D3-4159-B059-053C5A828529}" type="datetime">
              <a:rPr lang="en-US" sz="1800" b="0" strike="noStrike" spc="-1">
                <a:solidFill>
                  <a:srgbClr val="FFFFFF"/>
                </a:solidFill>
                <a:latin typeface="Tw Cen MT"/>
              </a:rPr>
              <a:t>7/31/2020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6CD583F-866E-4CDC-B825-76EC1503A04B}" type="slidenum">
              <a:rPr lang="en-US" sz="1800" b="0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Picture 326"/>
          <p:cNvPicPr/>
          <p:nvPr/>
        </p:nvPicPr>
        <p:blipFill>
          <a:blip r:embed="rId14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ln>
            <a:noFill/>
          </a:ln>
        </p:spPr>
      </p:pic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873520"/>
            <a:ext cx="10972440" cy="1144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en-US" sz="375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4310640"/>
            <a:ext cx="10728720" cy="28832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 algn="ctr">
              <a:spcAft>
                <a:spcPts val="1281"/>
              </a:spcAft>
            </a:pPr>
            <a:r>
              <a:rPr lang="en-US" sz="291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 algn="ctr">
              <a:spcAft>
                <a:spcPts val="1023"/>
              </a:spcAft>
            </a:pPr>
            <a:r>
              <a:rPr lang="en-US" sz="254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 algn="ctr">
              <a:spcAft>
                <a:spcPts val="768"/>
              </a:spcAft>
            </a:pPr>
            <a:r>
              <a:rPr lang="en-US" sz="218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 algn="ctr">
              <a:spcAft>
                <a:spcPts val="507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 algn="ctr">
              <a:spcAft>
                <a:spcPts val="252"/>
              </a:spcAft>
            </a:pPr>
            <a:r>
              <a:rPr lang="en-US" sz="182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  <p:sp>
        <p:nvSpPr>
          <p:cNvPr id="330" name="PlaceHolder 3"/>
          <p:cNvSpPr>
            <a:spLocks noGrp="1"/>
          </p:cNvSpPr>
          <p:nvPr>
            <p:ph type="dt"/>
          </p:nvPr>
        </p:nvSpPr>
        <p:spPr>
          <a:xfrm>
            <a:off x="60912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31" name="PlaceHolder 4"/>
          <p:cNvSpPr>
            <a:spLocks noGrp="1"/>
          </p:cNvSpPr>
          <p:nvPr>
            <p:ph type="ftr"/>
          </p:nvPr>
        </p:nvSpPr>
        <p:spPr>
          <a:xfrm>
            <a:off x="4169160" y="6247440"/>
            <a:ext cx="38646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32" name="PlaceHolder 5"/>
          <p:cNvSpPr>
            <a:spLocks noGrp="1"/>
          </p:cNvSpPr>
          <p:nvPr>
            <p:ph type="sldNum"/>
          </p:nvPr>
        </p:nvSpPr>
        <p:spPr>
          <a:xfrm>
            <a:off x="8740800" y="6247440"/>
            <a:ext cx="2840400" cy="473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5C5A77C-152E-43EF-B323-A22A7F2EA6B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9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9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9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9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9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9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2362320" y="1023120"/>
            <a:ext cx="744552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500" b="1" strike="noStrike" spc="-1">
                <a:solidFill>
                  <a:srgbClr val="FFFFFF"/>
                </a:solidFill>
                <a:latin typeface="Trebuchet MS"/>
                <a:ea typeface="Tahoma"/>
              </a:rPr>
              <a:t>Chapter 14</a:t>
            </a:r>
            <a:endParaRPr lang="en-US" sz="6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957960" y="3080520"/>
            <a:ext cx="10199520" cy="326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7000" b="0" strike="noStrike" spc="-1">
                <a:solidFill>
                  <a:srgbClr val="004E96"/>
                </a:solidFill>
                <a:latin typeface="Trebuchet MS"/>
              </a:rPr>
              <a:t>Cloud Computing</a:t>
            </a:r>
            <a:endParaRPr lang="en-US" sz="7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Types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Private cloud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owned and managed by its own organization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Services are typically only offered to employees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Provides most security and control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Costly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Startup, maintenance, staffing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Upgrades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Types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Public cloud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offers services to anyone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Free or paid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Security is a concern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Can be cheaper than creating and using a private cloud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Ex: Google Drive, Carbonite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Types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Community cloud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shared by everyone within affiliated organizations, but is not available to anyone outside of these organizations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Could help reduce cost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One master location for information and services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Increases attack surface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Types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Hybrid cloud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uses features from public, private, or community clouds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Advantages and disadvantages from other models apply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Very popular model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Often makes sense for businesses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Types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Personal cloud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cloud service managed by the user to store files or offer services within his or her household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Also called 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home cloud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Connected to home Wi-Fi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Accessed from any Internet connection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Storage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Important issues to consider before storing data: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Will you use a private or public cloud service?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How will your data be secured, both in storage and transit?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Will your data be available when you need access?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Storage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Public or Private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Many options on both sides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Free or paid services on both sides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Storage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7" name="Picture 3"/>
          <p:cNvPicPr/>
          <p:nvPr/>
        </p:nvPicPr>
        <p:blipFill rotWithShape="1">
          <a:blip r:embed="rId2"/>
          <a:srcRect b="3768"/>
          <a:stretch/>
        </p:blipFill>
        <p:spPr>
          <a:xfrm>
            <a:off x="1327680" y="2105640"/>
            <a:ext cx="9686160" cy="38426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Storage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Data Security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Choose a vendor that provides encryption of data at rest and in transit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Terms of service (ToS)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legal agreement outlining what services are and are not provided by the vendor and your responsibilities toward fulfilling the agreement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Storage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Data Availability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One of the core fundamentals of any security policy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Cloud user depends on the reliability of the Internet provider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Employees and customers must also have an Internet connection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Network neutrality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concept that states all traffic on the Internet should receive equal consideration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Certification Objectives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849240" y="1774440"/>
            <a:ext cx="11190240" cy="4673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CompTIA Security+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3.7 Summarize cloud and virtualization concepts.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3.8 Explain how resiliency and automation strategies reduce risk.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5.6 Explain disaster recovery and continuity of operation concepts.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14.1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cloud-deployment model is established and managed by a single organization?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private cloud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Microsoft Office 365 accessed on the cloud is an example of which cloud deployment model?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public cloud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IT company publishes the Azure cloud platform?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800" spc="-1" dirty="0">
                <a:solidFill>
                  <a:srgbClr val="00B0F0"/>
                </a:solidFill>
                <a:latin typeface="Helvetica LT Std"/>
              </a:rPr>
              <a:t>Microsoft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14.1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A(n) _____ is a document from a cloud vendor that specifies what level of service it will provide.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terms of service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Network neutrality rules are enforced by which governmental entity?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spc="-1" dirty="0">
                <a:solidFill>
                  <a:srgbClr val="000000"/>
                </a:solidFill>
                <a:latin typeface="Helvetica LT Std"/>
              </a:rPr>
              <a:t>	</a:t>
            </a:r>
            <a:r>
              <a:rPr lang="en-US" sz="2800" spc="-1" dirty="0">
                <a:solidFill>
                  <a:srgbClr val="00B0F0"/>
                </a:solidFill>
                <a:latin typeface="Helvetica LT Std"/>
              </a:rPr>
              <a:t>FCC – Federal Communication Commission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14.2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Cloud Services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infrastructure as a service (IaaS)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load balancing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managed security service (MSS)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platform as a service (PaaS)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resilience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4"/>
          <p:cNvSpPr/>
          <p:nvPr/>
        </p:nvSpPr>
        <p:spPr>
          <a:xfrm>
            <a:off x="6305040" y="17852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sandbox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scalability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security as a service (SECaaS)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software as a service (SaaS)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Differentiate SaaS from locally installed applications.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Identify advantages of PaaS.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Evaluate the benefits of using IaaS.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Discuss the application of SECaaS.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Software as a Service 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Software as a service (SaaS)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complete software solution from the cloud without needing to install resources locally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Advantages: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Eliminates need to install, configure, and maintain local applications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Security patches installed by cloud vendor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Upgrades to new versions easily implemented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With Internet connection, users can access software anywhere, anytime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1" i="1" strike="noStrike" spc="-1">
                <a:solidFill>
                  <a:srgbClr val="000000"/>
                </a:solidFill>
                <a:latin typeface="Helvetica LT Std"/>
              </a:rPr>
              <a:t>Resilience</a:t>
            </a:r>
            <a:r>
              <a:rPr lang="en-US" sz="24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 capacity to recover quickly from a situation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Software as a Service (continued) 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Software as a service (SaaS)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Disadvantages: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Active and reliable connection to Internet must be maintained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User must rely on vendor to maintain hardware and software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Data storage must comply with regulations or policies governing physical storage locations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Licensing rules for software still apply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Platform as a Service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High-demand servers need more processing power and bandwidth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Platform as a Service (PaaS)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allows a customer to develop applications and to run and manage them without creating the underlying platform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Allows web developers to focus on the apps and not environment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Allows development team to focus on the actual product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Platform as a Service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31" name="Content Placeholder 3"/>
          <p:cNvPicPr/>
          <p:nvPr/>
        </p:nvPicPr>
        <p:blipFill rotWithShape="1">
          <a:blip r:embed="rId2"/>
          <a:srcRect b="3663"/>
          <a:stretch/>
        </p:blipFill>
        <p:spPr>
          <a:xfrm>
            <a:off x="2637720" y="2088000"/>
            <a:ext cx="6567840" cy="39263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Platform as a Service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Sandbox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Virtual environment that separates running programs and processes from the main computer system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Prevents physical machine from having rogue processes disrupt or harm it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14.1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Cloud Basics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Infrastructure as a Service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Infrastructure as a Service (IaaS)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cloud-computing solution where the vendor provides the customer with virtualized computing resources over the Internet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Load balancing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Scalability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Hardware investment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Infrastructure as a Service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Load Balancing and Scalability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Scalability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ability of the hardware to accommodate based on demand of the system as a business’s needs grow or shrink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Load balancing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spreads the processing needs over multiple servers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IaaS provider has vast hardware resources to meet immediate needs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When demand drops, resources are returned to the “pool”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Infrastructure as a Service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Hardware Investment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Cloud vendor takes care of all infrastructure needs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Vendor owns hardware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Vendor responsible for upkeep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Customer is responsible for licensing of operating systems and applications in use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Infrastructure as a Service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Hardware Investment (continued)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Customer pays for this service with a combination of these options: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Resource utilization by time (per hour)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Resource utilization by storage (gigabit)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Resource utilization by bandwidth usage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Cost must be factored into company’s 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total cost of ownership (TCO)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Security as a Service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Security as a Service (SECaaS)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cloud-based malware, firewall, and intrusion protection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Scan e-mail for viruses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Hosts network’s firewall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Looks for intruders and prevents entry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Analyze web applications for vulnerabilities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Provide encryption services, e-mail archiving, log retention storage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Security as a Service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Vendors are usually highly regarded security firms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Can be difficult for a business to keep employees trained on threats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SECaaS offers expertise to create dynamic, strong security solution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Managed security service (MSS)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outsourced firm that oversees the security aspect of a customer’s business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Security as a Service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Three key benefits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Cost savings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Off-loading busywork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compliance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14.2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 system that can respond quickly to a catastrophic event is said to be _____.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resilient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Using this service, you can focus on app development, not the software necessary to run the apps.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platform as a service (PaaS)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Virtualized systems are the norm for this cloud service.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infrastructure as a service (IaaS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14.2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When using IaaS, it is easy to even out the processing demands among multiple machines. This is known as _____.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load balancing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 Running a virus from the cloud can be provided through which service?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Security as a Service (</a:t>
            </a:r>
            <a:r>
              <a:rPr lang="en-US" sz="2600" b="0" strike="noStrike" spc="-1" dirty="0" err="1">
                <a:solidFill>
                  <a:srgbClr val="00B0F0"/>
                </a:solidFill>
                <a:latin typeface="Helvetica LT Std"/>
              </a:rPr>
              <a:t>SECaaS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2707560" y="1226160"/>
            <a:ext cx="6673680" cy="1589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Trebuchet MS"/>
                <a:ea typeface="Tahoma"/>
              </a:rPr>
              <a:t>Section 14.3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401120" y="3159000"/>
            <a:ext cx="9381240" cy="2817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Other Cloud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6000" b="0" strike="noStrike" spc="-1">
                <a:solidFill>
                  <a:srgbClr val="004E96"/>
                </a:solidFill>
                <a:latin typeface="Trebuchet MS"/>
              </a:rPr>
              <a:t>Considerations</a:t>
            </a:r>
            <a:endParaRPr lang="en-US" sz="6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849240" y="1774440"/>
            <a:ext cx="513324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cloud computing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cloud-deployment model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community cloud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hybrid cloud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network neutrality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4"/>
          <p:cNvSpPr/>
          <p:nvPr/>
        </p:nvSpPr>
        <p:spPr>
          <a:xfrm>
            <a:off x="6305040" y="17852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personal cloud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private cloud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public cloud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terms of service (ToS)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Key Terms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849240" y="1774440"/>
            <a:ext cx="10907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Clarifying Lawful Overseas Use of Data (CLOUD) Act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cluster network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data sovereignty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grid computing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multitenant computing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noisy neighbor issue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6305040" y="1774440"/>
            <a:ext cx="513324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Diagram the function of grid computing.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Interpret issues with cloud computing.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Describe functions of a cloud access security broker.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Compare and contrast cloud computing certifications.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Grid Computing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Grid computing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involves using resources from multiple computers to spread out a workload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Allows services to run in a distributed model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Result is high-performance operations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Cluster network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another name for a grid-computing environment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Grid Computing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87880" y="168552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91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63" name="Picture 3"/>
          <p:cNvPicPr/>
          <p:nvPr/>
        </p:nvPicPr>
        <p:blipFill>
          <a:blip r:embed="rId2"/>
          <a:stretch/>
        </p:blipFill>
        <p:spPr>
          <a:xfrm>
            <a:off x="3532320" y="1829520"/>
            <a:ext cx="5235480" cy="42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Grid Computing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587880" y="168552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Unused CPU capability can be combined with other machines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If a computer needs resources, CPU cycling returns to local machine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That machine contributes less to the task on the grid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Can utilize hard drive storage and computer memory, not just CPU resources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Grid Computing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587880" y="168552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No centralized resource manager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Each device or node manages itself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Allows machine to join or disconnect at any time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Managing security is essential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Integrity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Privacy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Principle of least privilege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Considerations for Cloud Computing 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Sharing with Others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Multitenant computing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sharing the hardware resources in a public cloud with other customers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Noisy neighbor issue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when one customer of the cloud uses most of the resources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Causes other customers to have degraded performance or bandwidth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Can exist if vendor fails to deploy strategies for maintaining performance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Considerations for Cloud Computing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Legal Concerns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Data sovereignty</a:t>
            </a:r>
            <a:r>
              <a:rPr lang="en-US" sz="26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 concept that digital data are subject to jurisdiction and laws of the country where the storage device is located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1" i="1" strike="noStrike" spc="-1">
                <a:solidFill>
                  <a:srgbClr val="000000"/>
                </a:solidFill>
                <a:latin typeface="Helvetica LT Std"/>
              </a:rPr>
              <a:t>Clarifying Lawful Overseas Use of Data (CLOUD) Act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Provides more oversight into data storage on cloud providers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Allows law enforcement to compel any US-based service provider to turn over requested data stored from any location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Considerations for Cloud Computing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Uncertainty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Creating a cloud platform can cause uncertainty in demand and costs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Usage depends on Internet access and connection reliability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99 percent reliability = approximately 432 minutes of downtime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Helvetica LT Std"/>
              </a:rPr>
              <a:t>No access for close to one full business day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Cloud outages can be the result of the vendor or the ISP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Considerations for Cloud Computing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76" name="Content Placeholder 3"/>
          <p:cNvPicPr/>
          <p:nvPr/>
        </p:nvPicPr>
        <p:blipFill>
          <a:blip r:embed="rId2"/>
          <a:stretch/>
        </p:blipFill>
        <p:spPr>
          <a:xfrm>
            <a:off x="2395440" y="2122200"/>
            <a:ext cx="7052760" cy="38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587880" y="511560"/>
            <a:ext cx="111682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Learning Goals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Describe cloud computing.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Compare and contrast the four cloud-deployment models.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Appraise the advantages and disadvantages of cloud storage.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Other Considerations for Cloud Computing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Data Privacy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Location of data storage can influence governmental access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Mutual legal assistance treaties (MLATs)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Society for Computers and Law research of governmental access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Law Enforcement Access to Data Stored Abroad (LEADS) Act 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algn="ctr">
              <a:spcAft>
                <a:spcPts val="1281"/>
              </a:spcAft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Access Security Broker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CASB allows CIOs to provide enterprise security policies across multiple cloud platforms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Located between user and cloud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May be cloud based or hosted at the customer’s location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CASB describes a set of security solutions organized around four main areas: visibility, compliance, data security, and threat protection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Access Security Broker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3" name="Content Placeholder 3"/>
          <p:cNvPicPr/>
          <p:nvPr/>
        </p:nvPicPr>
        <p:blipFill>
          <a:blip r:embed="rId2"/>
          <a:stretch/>
        </p:blipFill>
        <p:spPr>
          <a:xfrm>
            <a:off x="336960" y="3042720"/>
            <a:ext cx="11169360" cy="196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Access Security Broker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Visibility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Which users are accessing data and the type of device used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Information gives more insight into how cloud service is being used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Compliance 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Especially essential with laws and internal policies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CASB helps ensure a business is compliant with rules and regulations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Access Security Broker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Data security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Use CASB to monitor and secure sensitive data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Data will be examined to determine if use is proper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Threat protection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CASB helps ensure an organization remains vigilant against threats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Internal and external threats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Computing Certifications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For many organizations, cloud has become essential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Critical that IT staff are well-trained in cloud solutions and services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Microsoft has cloud certification within its MTA certifications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CompTIA Cloud+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Amazon Web Services, HP, IBM, Rackspace, and VMWare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8500" lnSpcReduction="10000"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Computing Certifications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92" name="Content Placeholder 3"/>
          <p:cNvPicPr/>
          <p:nvPr/>
        </p:nvPicPr>
        <p:blipFill>
          <a:blip r:embed="rId2"/>
          <a:stretch/>
        </p:blipFill>
        <p:spPr>
          <a:xfrm>
            <a:off x="1992960" y="2096640"/>
            <a:ext cx="7857360" cy="388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14.3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 cluster network in the cloud is also known as _____.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grid computing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A cloud vendor usually has many customers using its equipment. This is known as _____ computing.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multitenant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_____ means companies must understand that a cloud service could be unavailable when needed.</a:t>
            </a: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spc="-1" dirty="0">
                <a:solidFill>
                  <a:srgbClr val="000000"/>
                </a:solidFill>
                <a:latin typeface="Helvetica LT Std"/>
              </a:rPr>
              <a:t>	</a:t>
            </a:r>
            <a:r>
              <a:rPr lang="en-US" sz="2800" b="0" strike="noStrike" spc="-1" dirty="0">
                <a:solidFill>
                  <a:srgbClr val="00B0F0"/>
                </a:solidFill>
                <a:latin typeface="Helvetica LT Std"/>
              </a:rPr>
              <a:t>Uncertainty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587880" y="511560"/>
            <a:ext cx="6585480" cy="946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Helvetica LT Std"/>
              </a:rPr>
              <a:t>Section 14.3 Review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Which term describes what an enterprise uses to provide security services across multiple cloud platforms?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cloud access security broker (CASB)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36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</a:pPr>
            <a:r>
              <a:rPr lang="en-US" sz="2800" b="0" strike="noStrike" spc="-1" dirty="0">
                <a:solidFill>
                  <a:srgbClr val="000000"/>
                </a:solidFill>
                <a:latin typeface="Helvetica LT Std"/>
              </a:rPr>
              <a:t>What is the cloud platform from Microsoft used to deliver apps and manage mobile devices?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en-US" sz="2600" b="0" strike="noStrike" spc="-1" dirty="0">
                <a:solidFill>
                  <a:srgbClr val="00B0F0"/>
                </a:solidFill>
                <a:latin typeface="Helvetica LT Std"/>
              </a:rPr>
              <a:t>Microsoft </a:t>
            </a:r>
            <a:endParaRPr lang="en-US" sz="26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Introduction to Cloud Computing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Cloud computing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use of resources such as servers that are running from a remote location instead of located locally at a business or home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Important aspect is collaboration and sharing of data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Introduction to Cloud Computing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Security concerns and vulnerabilities: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Moving data to the cloud increases exposure of systems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If using third-party vendor, company is placing trust in that third-party and its security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Types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1" i="1" strike="noStrike" spc="-1">
                <a:solidFill>
                  <a:srgbClr val="000000"/>
                </a:solidFill>
                <a:latin typeface="Helvetica LT Std"/>
              </a:rPr>
              <a:t>Cloud-deployment model</a:t>
            </a:r>
            <a:r>
              <a:rPr lang="en-US" sz="2800" b="0" i="1" strike="noStrike" spc="-1">
                <a:solidFill>
                  <a:srgbClr val="000000"/>
                </a:solidFill>
                <a:latin typeface="Helvetica LT Std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 describes how the cloud environment is created and operated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7" name="Picture 3"/>
          <p:cNvPicPr/>
          <p:nvPr/>
        </p:nvPicPr>
        <p:blipFill>
          <a:blip r:embed="rId2"/>
          <a:stretch/>
        </p:blipFill>
        <p:spPr>
          <a:xfrm>
            <a:off x="2998800" y="2954160"/>
            <a:ext cx="5843160" cy="351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587880" y="195840"/>
            <a:ext cx="10667520" cy="1262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500" b="1" strike="noStrike" spc="-1">
                <a:solidFill>
                  <a:srgbClr val="0E7BB3"/>
                </a:solidFill>
                <a:latin typeface="Helvetica LT Std"/>
              </a:rPr>
              <a:t>Cloud Types (continued)</a:t>
            </a:r>
            <a:endParaRPr lang="en-US" sz="45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587880" y="1774440"/>
            <a:ext cx="11168280" cy="455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Helvetica LT Std"/>
              </a:rPr>
              <a:t>Five common deployment models: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private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public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hybrid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community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  <a:p>
            <a:pPr marL="685800" lvl="1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Helvetica LT Std"/>
              </a:rPr>
              <a:t>personal</a:t>
            </a:r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2043</Words>
  <Application>Microsoft Office PowerPoint</Application>
  <PresentationFormat>Widescreen</PresentationFormat>
  <Paragraphs>296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Arial</vt:lpstr>
      <vt:lpstr>Helvetica LT Std</vt:lpstr>
      <vt:lpstr>Palatino LT Std</vt:lpstr>
      <vt:lpstr>Symbol</vt:lpstr>
      <vt:lpstr>Times New Roman</vt:lpstr>
      <vt:lpstr>Trebuchet MS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Greene</cp:lastModifiedBy>
  <cp:revision>6</cp:revision>
  <dcterms:created xsi:type="dcterms:W3CDTF">2018-08-30T16:18:13Z</dcterms:created>
  <dcterms:modified xsi:type="dcterms:W3CDTF">2020-07-31T16:30:18Z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59</vt:i4>
  </property>
</Properties>
</file>