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lang="en-US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D2689827-1454-49AE-BF78-B485E8E898EC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8/3/2020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CE9A34AD-098E-4CA6-81E0-26D0CADE57BE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362320" y="1023120"/>
            <a:ext cx="7445520" cy="1589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500" b="1" strike="noStrike" spc="-1">
                <a:solidFill>
                  <a:srgbClr val="FFFFFF"/>
                </a:solidFill>
                <a:latin typeface="Trebuchet MS"/>
                <a:ea typeface="Tahoma"/>
              </a:rPr>
              <a:t>Click to edit Master title style</a:t>
            </a:r>
            <a:endParaRPr lang="en-US" sz="6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57960" y="3080520"/>
            <a:ext cx="10199520" cy="3265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Edit Master text styles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4572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Second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9144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Third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13716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Fourth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18288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Fifth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707560" y="1226160"/>
            <a:ext cx="6673680" cy="1589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Click to edit Master title style</a:t>
            </a:r>
            <a:endParaRPr lang="en-US" sz="60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401120" y="3159000"/>
            <a:ext cx="9381240" cy="2817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Edit Master text styles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4572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Second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9144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Third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13716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Fourth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18288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Fifth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1369B4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587880" y="511560"/>
            <a:ext cx="6585480" cy="94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849240" y="1774440"/>
            <a:ext cx="10907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0F4B7D25-38C4-451A-9062-ABE75AEC5E15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8/3/2020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692452FD-28ED-47F3-99DD-D4729738A2C3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587880" y="511560"/>
            <a:ext cx="11168280" cy="94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87880" y="1774440"/>
            <a:ext cx="11168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162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9280DB86-6412-4CD3-8747-BA8207C48CA2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8/3/2020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AC557A8B-272F-4834-A4C4-728BF69B40CC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587880" y="195840"/>
            <a:ext cx="10667520" cy="12625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87880" y="1774440"/>
            <a:ext cx="11168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204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E2BEE973-7D5C-46E9-A419-63F75CD23FD3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8/3/2020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35E82334-2C55-44AD-9A6B-86C608DACD89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262626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title"/>
          </p:nvPr>
        </p:nvSpPr>
        <p:spPr>
          <a:xfrm>
            <a:off x="587880" y="511560"/>
            <a:ext cx="6585480" cy="94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87880" y="1774440"/>
            <a:ext cx="11168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246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E4A63C1C-8318-4B54-AD06-0A899907BA12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8/3/2020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7D24E20D-E2DE-4095-97FC-AE636F71C52D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84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>
            <a:noFill/>
          </a:ln>
        </p:spPr>
      </p:pic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750" b="0" strike="noStrike" spc="-1">
                <a:solidFill>
                  <a:srgbClr val="000000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2000" indent="-324000" algn="ctr">
              <a:spcAft>
                <a:spcPts val="1281"/>
              </a:spcAft>
            </a:pPr>
            <a:r>
              <a:rPr lang="en-US" sz="291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 algn="ctr">
              <a:spcAft>
                <a:spcPts val="1023"/>
              </a:spcAft>
            </a:pPr>
            <a:r>
              <a:rPr lang="en-US" sz="254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 algn="ctr">
              <a:spcAft>
                <a:spcPts val="768"/>
              </a:spcAft>
            </a:pPr>
            <a:r>
              <a:rPr lang="en-US" sz="218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 algn="ctr">
              <a:spcAft>
                <a:spcPts val="507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 algn="ctr">
              <a:spcAft>
                <a:spcPts val="252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 algn="ctr">
              <a:spcAft>
                <a:spcPts val="252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 algn="ctr">
              <a:spcAft>
                <a:spcPts val="252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  <p:sp>
        <p:nvSpPr>
          <p:cNvPr id="288" name="PlaceHolder 3"/>
          <p:cNvSpPr>
            <a:spLocks noGrp="1"/>
          </p:cNvSpPr>
          <p:nvPr>
            <p:ph type="dt"/>
          </p:nvPr>
        </p:nvSpPr>
        <p:spPr>
          <a:xfrm>
            <a:off x="609120" y="6247440"/>
            <a:ext cx="2840400" cy="47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89" name="PlaceHolder 4"/>
          <p:cNvSpPr>
            <a:spLocks noGrp="1"/>
          </p:cNvSpPr>
          <p:nvPr>
            <p:ph type="ftr"/>
          </p:nvPr>
        </p:nvSpPr>
        <p:spPr>
          <a:xfrm>
            <a:off x="4169160" y="6247440"/>
            <a:ext cx="3864600" cy="47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90" name="PlaceHolder 5"/>
          <p:cNvSpPr>
            <a:spLocks noGrp="1"/>
          </p:cNvSpPr>
          <p:nvPr>
            <p:ph type="sldNum"/>
          </p:nvPr>
        </p:nvSpPr>
        <p:spPr>
          <a:xfrm>
            <a:off x="8740800" y="6247440"/>
            <a:ext cx="2840400" cy="47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1163C37-1B9D-4139-BB7A-18BBD15988B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8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8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8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8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8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2362320" y="1023120"/>
            <a:ext cx="7445520" cy="158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500" b="1" strike="noStrike" spc="-1">
                <a:solidFill>
                  <a:srgbClr val="FFFFFF"/>
                </a:solidFill>
                <a:latin typeface="Trebuchet MS"/>
                <a:ea typeface="Tahoma"/>
              </a:rPr>
              <a:t>Chapter 18</a:t>
            </a:r>
            <a:endParaRPr lang="en-US" sz="6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957960" y="3080520"/>
            <a:ext cx="10199520" cy="326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0" strike="noStrike" spc="-1">
                <a:solidFill>
                  <a:srgbClr val="004E96"/>
                </a:solidFill>
                <a:latin typeface="Trebuchet MS"/>
              </a:rPr>
              <a:t>Career and Workplace</a:t>
            </a:r>
            <a:endParaRPr lang="en-US" sz="70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0" strike="noStrike" spc="-1">
                <a:solidFill>
                  <a:srgbClr val="004E96"/>
                </a:solidFill>
                <a:latin typeface="Trebuchet MS"/>
              </a:rPr>
              <a:t>Considerations</a:t>
            </a:r>
            <a:endParaRPr lang="en-US" sz="7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Personal Qualities and People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Self-Representation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Represent yourself in the best way possible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Dress appropriately and maintain good personal hygiene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Use appropriate language and manners in the workplace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Professional attire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dress your workplace dictates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Etiquette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art of using good manners in any situation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Personal Qualities and People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53" name="Content Placeholder 3"/>
          <p:cNvPicPr/>
          <p:nvPr/>
        </p:nvPicPr>
        <p:blipFill rotWithShape="1">
          <a:blip r:embed="rId2"/>
          <a:srcRect b="4739"/>
          <a:stretch/>
        </p:blipFill>
        <p:spPr>
          <a:xfrm>
            <a:off x="1888920" y="1967040"/>
            <a:ext cx="8065440" cy="416980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Personal Qualities and People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Diversity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Diversity: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having people from unlike demographics come together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Diversity awareness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ability to embrace unique traits of others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Vital to respect cultural differences found in the workplace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Diverse employees can benefit a company in many ways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Challenges exist in a diverse workplace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Personal Qualities and People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Teamwork and Conflict Resolution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Teamwork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cooperative efforts of team members to reach a goal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Effective team members contribute ideas and efforts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Leadership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ability to influence others to reach a goal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Collaboration skills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behaviors for working with others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Conflict: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strong disagreement between two or more people or a difference that prevents agreement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Personal Qualities and People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Conflict resolution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process of resolving disputes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Requires both parties to show emotional control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Negotiation: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people coming together in an attempt to reach an agreement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Mediation: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inclusion of neutral person to help parties resolve dispute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Mediator: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neutral person involved in mediation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Personal Qualities and People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61" name="Content Placeholder 3"/>
          <p:cNvPicPr/>
          <p:nvPr/>
        </p:nvPicPr>
        <p:blipFill>
          <a:blip r:embed="rId2"/>
          <a:stretch/>
        </p:blipFill>
        <p:spPr>
          <a:xfrm>
            <a:off x="1792800" y="2079360"/>
            <a:ext cx="2511360" cy="3763080"/>
          </a:xfrm>
          <a:prstGeom prst="rect">
            <a:avLst/>
          </a:prstGeom>
          <a:ln>
            <a:noFill/>
          </a:ln>
        </p:spPr>
      </p:pic>
      <p:pic>
        <p:nvPicPr>
          <p:cNvPr id="362" name="Picture 4"/>
          <p:cNvPicPr/>
          <p:nvPr/>
        </p:nvPicPr>
        <p:blipFill>
          <a:blip r:embed="rId3"/>
          <a:stretch/>
        </p:blipFill>
        <p:spPr>
          <a:xfrm>
            <a:off x="6814800" y="2075400"/>
            <a:ext cx="2486520" cy="3767040"/>
          </a:xfrm>
          <a:prstGeom prst="rect">
            <a:avLst/>
          </a:prstGeom>
          <a:ln>
            <a:noFill/>
          </a:ln>
        </p:spPr>
      </p:pic>
      <p:sp>
        <p:nvSpPr>
          <p:cNvPr id="363" name="Line 2"/>
          <p:cNvSpPr/>
          <p:nvPr/>
        </p:nvSpPr>
        <p:spPr>
          <a:xfrm>
            <a:off x="3039840" y="5842440"/>
            <a:ext cx="2627640" cy="0"/>
          </a:xfrm>
          <a:prstGeom prst="line">
            <a:avLst/>
          </a:prstGeom>
          <a:ln w="38160">
            <a:solidFill>
              <a:srgbClr val="2684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Line 3"/>
          <p:cNvSpPr/>
          <p:nvPr/>
        </p:nvSpPr>
        <p:spPr>
          <a:xfrm flipV="1">
            <a:off x="5658840" y="2075040"/>
            <a:ext cx="0" cy="3767400"/>
          </a:xfrm>
          <a:prstGeom prst="line">
            <a:avLst/>
          </a:prstGeom>
          <a:ln w="38160">
            <a:solidFill>
              <a:srgbClr val="2684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Line 4"/>
          <p:cNvSpPr/>
          <p:nvPr/>
        </p:nvSpPr>
        <p:spPr>
          <a:xfrm flipH="1">
            <a:off x="5641560" y="2075040"/>
            <a:ext cx="2433600" cy="0"/>
          </a:xfrm>
          <a:prstGeom prst="line">
            <a:avLst/>
          </a:prstGeom>
          <a:ln w="38160">
            <a:solidFill>
              <a:srgbClr val="2684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Personal Qualities and People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Creativity and Resourcefulness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Creative people are not afraid to contribute new ideas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Resourcefulness is the ability to come up with new ways to do things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Resourceful people deal with new situations promptly 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They develop measures to use resources sustainably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Personal Qualities and People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Communication Skills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Communication: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process of using words, sounds, signs, or actions to exchange information or express thoughts 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Professional communication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communication associated with technology or business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Written, verbal, visual, and digital communication to provide information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Uses visuals to convey data and language is simple and descriptive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Personal Qualities and People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Communication Skills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Written communication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recording words through writing to communicate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Professional writing requires using </a:t>
            </a:r>
            <a:r>
              <a:rPr lang="en-US" sz="2400" b="0" i="1" strike="noStrike" spc="-1">
                <a:solidFill>
                  <a:srgbClr val="000000"/>
                </a:solidFill>
                <a:latin typeface="Helvetica LT Std"/>
              </a:rPr>
              <a:t>Standard English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Usage that follows accepted rules for spelling, grammar, and punctuation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Active reading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processing words, phrases, and sentences you read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Personal Qualities and People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Communication Skills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Verbal communication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speaking words to communicate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Hearing: a physical process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Listening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intellectual process that combines hearing with evaluating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Customer service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way a business interacts with its customers before, during, and after the sale of a product or service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2707560" y="1226160"/>
            <a:ext cx="6673680" cy="158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18.1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1401120" y="3159000"/>
            <a:ext cx="9381240" cy="2817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Workplace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Readiness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Professional Knowledge and Skills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Needed to be effective in the workplace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Problem-solving and critical-thinking skills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Successful professionals are good managers of time, tasks, and resources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Continuing education and staying current in your field will help you advance in your career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Professional Knowledge and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Job-specific skills for the IT field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Working with spreadsheets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Using databases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Create and use relational tables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Create technical drawings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Professional Knowledge and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Mathematical Skills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Important to most jobs and in life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Many math functions are performed on a calculator or computer but it is important to know how the calculations are done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Job-specific math skills will vary from one job to the next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Professional Knowledge and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Problem-Solving and Critical Thinking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Problem-solving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process used to evaluate a situation and find a solution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Decision-making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process of taking a course of action after weighing the benefits and costs of alternate actions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Critical-thinking skills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provide the ability to make sound judgments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Professional Knowledge and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84" name="Content Placeholder 3"/>
          <p:cNvPicPr/>
          <p:nvPr/>
        </p:nvPicPr>
        <p:blipFill>
          <a:blip r:embed="rId2"/>
          <a:stretch/>
        </p:blipFill>
        <p:spPr>
          <a:xfrm>
            <a:off x="587520" y="3070440"/>
            <a:ext cx="11169360" cy="195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Professional Knowledge and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Healthy and Safe Behaviors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Important to manage your personal health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Ergonomics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science concerned with placing things people use so they can safely interact with them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Professional Knowledge and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89" name="Content Placeholder 3"/>
          <p:cNvPicPr/>
          <p:nvPr/>
        </p:nvPicPr>
        <p:blipFill>
          <a:blip r:embed="rId2"/>
          <a:stretch/>
        </p:blipFill>
        <p:spPr>
          <a:xfrm>
            <a:off x="2689200" y="1866600"/>
            <a:ext cx="6464880" cy="427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Professional Knowledge and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Healthy and Safe Behaviors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Occupational Safety and Health Administration (OSHA)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federal agency that sets and enforces standards related to safe and healthy working conditions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OSHA provides training and assistance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Professional Knowledge and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Time, Task, and Resource Management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Time management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practice of organizing your time and tasks to be most efficient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Time-management skills help people meet goals and keep schedules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Professional Knowledge and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Time, Task, and Resource Management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Resource-management skills 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Resources include: equipment, office supplies, people, and time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A person’s strengths should be identified and put to best use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Equipment should be maintained to ensure efficiency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Balance cost of maintenance against cost of new equipment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849240" y="1774440"/>
            <a:ext cx="513324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active reading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career and technical student organizations (CTSOs)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collaboration skills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conflict resolution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critical-thinking skills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customer service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63050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4"/>
          <p:cNvSpPr/>
          <p:nvPr/>
        </p:nvSpPr>
        <p:spPr>
          <a:xfrm>
            <a:off x="618732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decision-making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diversity awareness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ergonomics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ethics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etiquette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integrity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job-acquisition skills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Professional Knowledge and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Job Acquisition and Advancement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Job-acquisition skills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skills used to obtain employment, such as writing a résumé and filling out an application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Résumé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document profiling career goals, education, and work history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Networking means talking with people you know and making new contacts to increase opportunities for finding careers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Professional Knowledge and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Job Acquisition and Advancement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Certifications prove you have technical skills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Promotion: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advancing to the next level in a company’s hierarchy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Promotions must be earned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Professional Knowledge and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Lifelong Learning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Lifelong learner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looks for chances to acquire information throughout his or her life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Personal and professional use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Comes from schooling, life experiences, and desire to improve your mind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Student Organizations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Career and technical student organizations (CTSOs)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national groups related to career and technical education (CTE) programs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Purposes and Goals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Provide opportunities for personal growth and training for adult life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Help students gain knowledge and skills in diverse career and technical areas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Student Organizations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Purposes and Goals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Promoting personal growth and leadership development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Help students develop life skills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Student Organizations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Benefits and Responsibilities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Development of leadership and life skills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Social communication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School and community service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Competitive events and scholarships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Student Organizations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Leadership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CTSOs help students develop leadership skills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Honesty, competence, reliability, and poise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Communication and problem-solving skills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Ability to set goals, influence others, and find solutions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Demonstrate through meetings, programs, and projects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18.1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 lnSpcReduction="10000"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The personal skills used to communicate and work well with others are known as what?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soft skills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How are ethics and morals different?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Ethics are based on a group’s ideas, while morals are based on an individual’s ideas.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Identify the steps for successful decision-making.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800" spc="-1" dirty="0">
                <a:solidFill>
                  <a:srgbClr val="00B0F0"/>
                </a:solidFill>
                <a:latin typeface="Helvetica LT Std"/>
              </a:rPr>
              <a:t>Id the problem, gather info, choose the best course, act, evaluate the result 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18.1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is the purpose of a résumé?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To show your career goals, education, and work history.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type of national group is related to CTE and has local chapters in schools?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800" spc="-1" dirty="0">
                <a:solidFill>
                  <a:srgbClr val="00B0F0"/>
                </a:solidFill>
                <a:latin typeface="Helvetica LT Std"/>
              </a:rPr>
              <a:t>CTSOs,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2707560" y="1226160"/>
            <a:ext cx="6673680" cy="158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18.2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1401120" y="3159000"/>
            <a:ext cx="9381240" cy="2817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Understanding 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Industries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95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849240" y="1774440"/>
            <a:ext cx="513324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leadership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lifelong learner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listening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morals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Occupational Safety and Health Administration (OSHA)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problem-solving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63050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4"/>
          <p:cNvSpPr/>
          <p:nvPr/>
        </p:nvSpPr>
        <p:spPr>
          <a:xfrm>
            <a:off x="618732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professional attire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professional communication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résumé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soft skills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teamwork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time management	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849240" y="1774440"/>
            <a:ext cx="513324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budget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digital citizenship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discrimination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Fair Labor Standards Act (FLSA)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Form I-9 Employment Eligibility Verification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63050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4"/>
          <p:cNvSpPr/>
          <p:nvPr/>
        </p:nvSpPr>
        <p:spPr>
          <a:xfrm>
            <a:off x="618732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Form W-4 Employee’s Withholding Allowance Certificate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green energy source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harassment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mission statement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organizational chart	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587880" y="511560"/>
            <a:ext cx="111682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Learning Goals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Diagram the organizational structure of a business.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Discuss labor, community, and environmental issues facing businesses.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Knowing the Workplace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Workplace can be a complex environment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Each company has its own 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culture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How those in the company think, feel, and act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Starts with top managers and carries down to all employees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Important to know organization and how planning fits in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Knowing the Workplace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Organization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Structure organized by different levels and departments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Should support the functions of a business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Organizational chart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shows the line of authority in a business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Lines show who reports to whom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Top has a broader view; bottom focuses on specific tasks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Knowing the Workplace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28" name="Content Placeholder 3"/>
          <p:cNvPicPr/>
          <p:nvPr/>
        </p:nvPicPr>
        <p:blipFill>
          <a:blip r:embed="rId2"/>
          <a:stretch/>
        </p:blipFill>
        <p:spPr>
          <a:xfrm>
            <a:off x="1388880" y="1880640"/>
            <a:ext cx="9059400" cy="426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Knowing the Workplace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Planning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Business will have a </a:t>
            </a: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mission statement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Single sentence stating why the company exists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Most basic goal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All other plans must fulfill the mission statement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Knowing the Workplace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Planning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Four types of plans for a business: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Strategic: focuses on major goals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Tactical: covers short-term goals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Operational: outlines day-to-day goals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Contingency: covers what to do if other plans don’t work out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Knowing the Workplace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Managerial Responsibilities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Management: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making decisions about the business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Three basic types of management: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Top management: focused on major goals and objective of company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Middle management: responsible for ensuring direction is carried out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First-line management: supervises day-to-day activities of employees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Knowing the Workplace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Managerial Responsibilities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Managers have a responsibility to set norms in projects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Norms: what is and is not expected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Must also be aware of how employees interact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Monopolizer: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requires more attention or tries to control a group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Underachiever: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capable of performing at a higher level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Knowing the Workplace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Managerial Responsibilities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Communication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Employee Evaluations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Employee Rights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Health and Safety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95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849240" y="1774440"/>
            <a:ext cx="10907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verbal communication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work ethic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written communication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63050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Knowing the Workplace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Communication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Key management function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Ensure open communication channels inside and outside company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E-mail policies, disclaimers, and guidelines for sending e-mails exist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Use Standard English and spell-check before sending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Include subject and use copy, carbon copy, and blind copy appropriately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Knowing the Workplace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Communication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Digital citizenship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standard of proper conduct when using technology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Good digital citizenship: using technology in a positive way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Extra guidelines if you are posting about or for the company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Intranet: used to post information about the company for employees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Knowing the Workplace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Employee Evaluations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Important part of manager’s job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Key to career growth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Help identify employees who excel and who need to improve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Most companies use a performance-rating sheet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Occur on a schedule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Knowing the Workplace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Employee Rights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Discrimination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treating a person differently due to race, gender, religion, national origin, disability, or age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Harassment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uninvited conduct toward a person based on a protected characteristic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Most companies have policies about discrimination and harassment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Ensure employees understand the policy and how to report violations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Knowing the Workplace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Health and Safety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Managers ensure a safe and healthful working environment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Individuals should be aware of workplace safety for themselves and those they work with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Managers should ensure all employees understand workplace hazards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Knowing the Workplace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Financial Responsibility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Business has a financial responsibility 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Budget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plan for projecting earnings and how they will be moved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Chief Financial Officer (CFO): responsible for company’s finances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Many aspects to financial responsibility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Issues Facing Businesses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Labor Issues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Department of Labor (DOL) enforces workplace laws and regulations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Labor Laws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1" i="1" strike="noStrike" spc="-1">
                <a:solidFill>
                  <a:srgbClr val="000000"/>
                </a:solidFill>
                <a:latin typeface="Helvetica LT Std"/>
              </a:rPr>
              <a:t>Fair Labor Standards Act (FLSA)</a:t>
            </a:r>
            <a:r>
              <a:rPr lang="en-US" sz="24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 sets minimum wage, overtime, and minimum-age requirements for employees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States have their own labor laws and maintains a labor department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Issues Facing Businesses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Labor Issues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Employment Agreements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Employee may be asked to sign agreements as condition of employment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Ex: nondisclosure, nondisparagement, nonsolicitation, and noncompete agreements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Helvetica LT Std"/>
              </a:rPr>
              <a:t>Contractual: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 involves a document that specifies what is guaranteed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Helvetica LT Std"/>
              </a:rPr>
              <a:t>At-will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: no legal requirement person remain employed by the company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Issues Facing Businesses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Employment offered two ways: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Contractual: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involves a document that specifies what employee is guaranteed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At-will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: no legal requirement person remain employed by the company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Implied contract exemption: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in general, it means an employment contract exists even though there is not a written document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Issues Facing Businesses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Employment Documents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Form W-4 Employee’s Withholding Allowance Certificate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form gives employer information needed to withhold the appropriate tax from your paycheck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Form I-9 Employment Eligibility Verification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form used to verify a person’s identity and person can legally work in the US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587880" y="511560"/>
            <a:ext cx="111682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Learning Goals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Describe personal qualities and people skills necessary for the workplace.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Identify professional knowledge and skills needed for the workplace.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Assess the benefits of career and technical student organizations (CTSOs).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Issues Facing Businesses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Human resources department will provide a variety of forms for compensation packages and benefits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Often comes as an offer of employment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Benefits include: 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Health insurance: group health insurance, vision, and dental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Retirement savings: 401K plan, ESOP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Reimbursement for certification costs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Issues Facing Businesses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Community Issues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Businesses have a responsibility to communities they serve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Giving back helps community prosper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How businesses can help: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Use local resources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Encourage employees to volunteer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Issues Facing Businesses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Environmental Issues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Some issues may be legal (Ex: laws about waste and chemical disposal)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Some are part of corporate culture (Ex: choosing green energy sources)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Green energy source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renewable energy source 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Wind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Sunlight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Biomass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Issues Facing Businesses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Office equipment that is energy-efficient lowers energy costs and is good for the environment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Recycle or donate outdated electronic equipment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18.2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are the four basic types of business plans?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Strategic, tactical, operational, and contingency.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are the three basic types of management?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Top, middle, and first line.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Which type of account represents the money coming into a business?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Accounts receivable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18.2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Compare and contrast how wages are paid between exempt and nonexempt employees.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Exempt employees are paid a salary, while nonexempt employees are paid an hourly wage.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Which employment document is used to verify a person’s identity and eligibility for employment in the United States?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Form I-9 Employment Eligibility 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Personal Qualities and People Skills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Soft skills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personal skills used to communicate and work well with others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Also known as 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interpersonal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,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 people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,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and 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transferrable skills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Enable a person to interact with others in a positive manner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Possessed by successful students and effective team members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Personal Qualities and People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Ethics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rules of behavior based on a group’s ideas about what is right and wrong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Morals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an individual’s ideas of what is right and wrong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Ethical actions result when a person, business, or organization applies ethics and moral behavior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Students and employees are expected to make ethical decisions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Personal Qualities and People Skills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Integrity: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honesty of a person’s actions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Ethics, morals, obeying the law, respecting coworkers and employers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Identify far-reaching effects of actions; reliable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Work ethic: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belief that honest work is a reward on its own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Soft skill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Punctuality, respect, take directions willingly, and exhibit motivation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</TotalTime>
  <Words>2568</Words>
  <Application>Microsoft Office PowerPoint</Application>
  <PresentationFormat>Widescreen</PresentationFormat>
  <Paragraphs>362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65</vt:i4>
      </vt:variant>
    </vt:vector>
  </HeadingPairs>
  <TitlesOfParts>
    <vt:vector size="81" baseType="lpstr">
      <vt:lpstr>Arial</vt:lpstr>
      <vt:lpstr>Helvetica LT Std</vt:lpstr>
      <vt:lpstr>Palatino LT Std</vt:lpstr>
      <vt:lpstr>Symbol</vt:lpstr>
      <vt:lpstr>Times New Roman</vt:lpstr>
      <vt:lpstr>Trebuchet MS</vt:lpstr>
      <vt:lpstr>Tw Cen MT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Greene</cp:lastModifiedBy>
  <cp:revision>5</cp:revision>
  <dcterms:created xsi:type="dcterms:W3CDTF">2018-08-30T17:16:09Z</dcterms:created>
  <dcterms:modified xsi:type="dcterms:W3CDTF">2020-08-03T12:18:53Z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66</vt:i4>
  </property>
</Properties>
</file>