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21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280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17B33AA-5830-4DB9-A4FF-EC7C6E4215B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748CA177-FBD4-4AE4-8660-12D125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4F26AE-2204-4424-9DC9-64882B7CF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4" r="22771" b="-2"/>
          <a:stretch/>
        </p:blipFill>
        <p:spPr>
          <a:xfrm>
            <a:off x="20" y="227"/>
            <a:ext cx="4572438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84593" y="1186483"/>
            <a:ext cx="3355328" cy="4477933"/>
            <a:chOff x="807084" y="1186483"/>
            <a:chExt cx="4473771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567B9CD-8193-41EB-B5E0-85D2004EFBDE}"/>
              </a:ext>
            </a:extLst>
          </p:cNvPr>
          <p:cNvSpPr/>
          <p:nvPr/>
        </p:nvSpPr>
        <p:spPr>
          <a:xfrm>
            <a:off x="5250841" y="2074730"/>
            <a:ext cx="3224592" cy="205392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Agreement Types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Operating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by step instructions for policies within an organization</a:t>
            </a:r>
          </a:p>
          <a:p>
            <a:pPr lvl="1"/>
            <a:r>
              <a:rPr lang="en-US" dirty="0"/>
              <a:t>Describes how employees actions for certain situations and/or tasks</a:t>
            </a:r>
          </a:p>
          <a:p>
            <a:pPr lvl="1"/>
            <a:r>
              <a:rPr lang="en-US" dirty="0"/>
              <a:t>Ensures employees will meet objectives of the business</a:t>
            </a:r>
          </a:p>
          <a:p>
            <a:pPr lvl="1"/>
            <a:r>
              <a:rPr lang="en-US" dirty="0"/>
              <a:t>Should include day-to-day processes</a:t>
            </a:r>
          </a:p>
          <a:p>
            <a:r>
              <a:rPr lang="en-US" dirty="0"/>
              <a:t>Procedures should be well documented</a:t>
            </a:r>
          </a:p>
          <a:p>
            <a:pPr lvl="1"/>
            <a:r>
              <a:rPr lang="en-US" dirty="0"/>
              <a:t>Should comply with local and federal industry regulations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25DD-C259-4095-9AD3-7B2CCAEB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Agreement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E487-8509-42EB-8C91-EDD697CC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involve actions between different parties</a:t>
            </a:r>
          </a:p>
          <a:p>
            <a:pPr lvl="1"/>
            <a:r>
              <a:rPr lang="en-US" dirty="0"/>
              <a:t>Some outside organizations</a:t>
            </a:r>
          </a:p>
          <a:p>
            <a:pPr lvl="1"/>
            <a:r>
              <a:rPr lang="en-US" dirty="0"/>
              <a:t>Some within the organization</a:t>
            </a:r>
          </a:p>
          <a:p>
            <a:r>
              <a:rPr lang="en-US" dirty="0"/>
              <a:t>Actions require communication between the parties</a:t>
            </a:r>
          </a:p>
          <a:p>
            <a:pPr lvl="1"/>
            <a:r>
              <a:rPr lang="en-US" dirty="0"/>
              <a:t>Defines expectations and responsibilities of parties</a:t>
            </a:r>
          </a:p>
          <a:p>
            <a:pPr lvl="1"/>
            <a:r>
              <a:rPr lang="en-US" dirty="0"/>
              <a:t>States objectives of the business</a:t>
            </a:r>
          </a:p>
          <a:p>
            <a:pPr lvl="1"/>
            <a:r>
              <a:rPr lang="en-US" dirty="0"/>
              <a:t>Defines environments where objectives will be pursued</a:t>
            </a:r>
          </a:p>
          <a:p>
            <a:r>
              <a:rPr lang="en-US" dirty="0"/>
              <a:t>Lots of legal documents</a:t>
            </a:r>
          </a:p>
          <a:p>
            <a:pPr lvl="1"/>
            <a:r>
              <a:rPr lang="en-US" dirty="0"/>
              <a:t>Protects both sides if something goes wrong</a:t>
            </a:r>
          </a:p>
        </p:txBody>
      </p:sp>
    </p:spTree>
    <p:extLst>
      <p:ext uri="{BB962C8B-B14F-4D97-AF65-F5344CB8AC3E}">
        <p14:creationId xmlns:p14="http://schemas.microsoft.com/office/powerpoint/2010/main" val="366656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B8F-4B76-46F6-BBA3-FAA4C9B8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Agreement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82EE-453C-4AE1-B278-58D37C77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Level Agreements (SLA)</a:t>
            </a:r>
          </a:p>
          <a:p>
            <a:pPr lvl="1"/>
            <a:r>
              <a:rPr lang="en-US" dirty="0"/>
              <a:t>Expectations between customer and service provider</a:t>
            </a:r>
          </a:p>
          <a:p>
            <a:pPr lvl="1"/>
            <a:r>
              <a:rPr lang="en-US" dirty="0"/>
              <a:t>Defines minimum technical services</a:t>
            </a:r>
          </a:p>
          <a:p>
            <a:r>
              <a:rPr lang="en-US" dirty="0"/>
              <a:t>Business Partners Agreement (BPA)</a:t>
            </a:r>
          </a:p>
          <a:p>
            <a:pPr lvl="1"/>
            <a:r>
              <a:rPr lang="en-US" dirty="0"/>
              <a:t>Agreement between partners</a:t>
            </a:r>
          </a:p>
          <a:p>
            <a:pPr lvl="1"/>
            <a:r>
              <a:rPr lang="en-US" dirty="0"/>
              <a:t>Sets terms, conditions, and expectations of the relationship</a:t>
            </a:r>
          </a:p>
          <a:p>
            <a:r>
              <a:rPr lang="en-US" dirty="0"/>
              <a:t>Interconnection Security Agreement (ISA)</a:t>
            </a:r>
          </a:p>
          <a:p>
            <a:pPr lvl="1"/>
            <a:r>
              <a:rPr lang="en-US" dirty="0"/>
              <a:t>Specialized agreement between organizations that share interconnected IT systems</a:t>
            </a:r>
          </a:p>
        </p:txBody>
      </p:sp>
    </p:spTree>
    <p:extLst>
      <p:ext uri="{BB962C8B-B14F-4D97-AF65-F5344CB8AC3E}">
        <p14:creationId xmlns:p14="http://schemas.microsoft.com/office/powerpoint/2010/main" val="139889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154F-BD6C-443B-8576-2125B605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Agreement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8E4F-97A0-402B-9DE7-9CF66BBC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660" y="1315402"/>
            <a:ext cx="4629150" cy="4800600"/>
          </a:xfrm>
        </p:spPr>
        <p:txBody>
          <a:bodyPr/>
          <a:lstStyle/>
          <a:p>
            <a:r>
              <a:rPr lang="en-US" dirty="0"/>
              <a:t>Memorandum of Understanding (MOU) and Memorandum of Agreement (MOA)</a:t>
            </a:r>
          </a:p>
          <a:p>
            <a:pPr lvl="1"/>
            <a:r>
              <a:rPr lang="en-US" dirty="0"/>
              <a:t>Legal documents to describe a mutual agreement between the parties</a:t>
            </a:r>
          </a:p>
          <a:p>
            <a:pPr lvl="1"/>
            <a:r>
              <a:rPr lang="en-US" dirty="0"/>
              <a:t>Written agreement expressing intended actions between the parties toward common goal</a:t>
            </a:r>
          </a:p>
          <a:p>
            <a:pPr lvl="1"/>
            <a:r>
              <a:rPr lang="en-US" dirty="0"/>
              <a:t>MOUs higher-level descriptions</a:t>
            </a:r>
          </a:p>
          <a:p>
            <a:pPr lvl="1"/>
            <a:r>
              <a:rPr lang="en-US" dirty="0"/>
              <a:t>MOAs more specific</a:t>
            </a:r>
          </a:p>
        </p:txBody>
      </p:sp>
    </p:spTree>
    <p:extLst>
      <p:ext uri="{BB962C8B-B14F-4D97-AF65-F5344CB8AC3E}">
        <p14:creationId xmlns:p14="http://schemas.microsoft.com/office/powerpoint/2010/main" val="39544513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3191</TotalTime>
  <Words>196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Standard Operating Procedure</vt:lpstr>
      <vt:lpstr>Agreement Types</vt:lpstr>
      <vt:lpstr>Common Agreement Types</vt:lpstr>
      <vt:lpstr>Common Agreement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2021-03-04T16:37:19Z</dcterms:modified>
  <cp:category>pptx, curriculum, cyber</cp:category>
</cp:coreProperties>
</file>