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937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EA258845-C8CA-40CB-BC13-4D53F578EBD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818EB327-B79F-4F84-93A3-A7F11FB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EE2A34-0DD1-4411-B57F-966C6426D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2" r="30707" b="-1"/>
          <a:stretch/>
        </p:blipFill>
        <p:spPr>
          <a:xfrm>
            <a:off x="20" y="227"/>
            <a:ext cx="3477972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1298" y="1186483"/>
            <a:ext cx="4456264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4CC6CC5-1734-4979-920A-75421D40F169}"/>
              </a:ext>
            </a:extLst>
          </p:cNvPr>
          <p:cNvSpPr/>
          <p:nvPr/>
        </p:nvSpPr>
        <p:spPr>
          <a:xfrm>
            <a:off x="4157545" y="2075504"/>
            <a:ext cx="4327492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Personnel Management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 vacations</a:t>
            </a:r>
          </a:p>
          <a:p>
            <a:pPr lvl="1"/>
            <a:r>
              <a:rPr lang="en-US" dirty="0"/>
              <a:t>“Use or lose” vacation time</a:t>
            </a:r>
          </a:p>
          <a:p>
            <a:pPr lvl="1"/>
            <a:r>
              <a:rPr lang="en-US" dirty="0"/>
              <a:t>Many benefits for taking time off</a:t>
            </a:r>
          </a:p>
          <a:p>
            <a:pPr lvl="1"/>
            <a:r>
              <a:rPr lang="en-US" dirty="0"/>
              <a:t>Employees who NEVER take time off could be security threat</a:t>
            </a:r>
          </a:p>
          <a:p>
            <a:pPr lvl="2"/>
            <a:r>
              <a:rPr lang="en-US" dirty="0"/>
              <a:t>Potential indicator of subversive activity (embezzling funds, leaking docs)</a:t>
            </a:r>
          </a:p>
          <a:p>
            <a:r>
              <a:rPr lang="en-US" dirty="0"/>
              <a:t>Job rotation</a:t>
            </a:r>
          </a:p>
          <a:p>
            <a:pPr lvl="1"/>
            <a:r>
              <a:rPr lang="en-US" dirty="0"/>
              <a:t>Provides perspective of how various parts of organization operate</a:t>
            </a:r>
          </a:p>
          <a:p>
            <a:pPr lvl="1"/>
            <a:r>
              <a:rPr lang="en-US" dirty="0"/>
              <a:t>Eliminates reliance upon one individual for security expertise</a:t>
            </a:r>
          </a:p>
          <a:p>
            <a:pPr lvl="1"/>
            <a:r>
              <a:rPr lang="en-US" dirty="0"/>
              <a:t>Allows others to audit actions of each position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6455-9D8F-41B2-A6A2-C75DDFC7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206D-D9E6-4B8C-92F6-A8A688DB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Separation of duties</a:t>
            </a:r>
          </a:p>
          <a:p>
            <a:pPr lvl="1"/>
            <a:r>
              <a:rPr lang="en-US" dirty="0"/>
              <a:t>No single individual has ability to conduct transactions alone</a:t>
            </a:r>
          </a:p>
          <a:p>
            <a:pPr lvl="1"/>
            <a:r>
              <a:rPr lang="en-US" dirty="0"/>
              <a:t>Split knowledge</a:t>
            </a:r>
          </a:p>
          <a:p>
            <a:pPr lvl="2"/>
            <a:r>
              <a:rPr lang="en-US" dirty="0"/>
              <a:t>One person does not have all details/information to act alone</a:t>
            </a:r>
          </a:p>
          <a:p>
            <a:pPr lvl="1"/>
            <a:r>
              <a:rPr lang="en-US" dirty="0"/>
              <a:t>Dual Control</a:t>
            </a:r>
          </a:p>
          <a:p>
            <a:pPr lvl="2"/>
            <a:r>
              <a:rPr lang="en-US" dirty="0"/>
              <a:t>More than one person must be present to perform action/transaction</a:t>
            </a:r>
          </a:p>
          <a:p>
            <a:r>
              <a:rPr lang="en-US" dirty="0"/>
              <a:t>Clean desk policy</a:t>
            </a:r>
          </a:p>
          <a:p>
            <a:pPr lvl="1"/>
            <a:r>
              <a:rPr lang="en-US" dirty="0"/>
              <a:t>Nothing left on desk when employee leaves</a:t>
            </a:r>
          </a:p>
          <a:p>
            <a:pPr lvl="1"/>
            <a:r>
              <a:rPr lang="en-US" dirty="0"/>
              <a:t>Helps secure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224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8317-5F19-4D90-A36E-F6E14AA5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FD38-04B2-4A73-9B5C-471BAAC5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checks</a:t>
            </a:r>
          </a:p>
          <a:p>
            <a:pPr lvl="1"/>
            <a:r>
              <a:rPr lang="en-US" dirty="0"/>
              <a:t>Screens employee before employment</a:t>
            </a:r>
          </a:p>
          <a:p>
            <a:pPr lvl="2"/>
            <a:r>
              <a:rPr lang="en-US" dirty="0"/>
              <a:t>Validate previous employment</a:t>
            </a:r>
          </a:p>
          <a:p>
            <a:pPr lvl="2"/>
            <a:r>
              <a:rPr lang="en-US" dirty="0"/>
              <a:t>Check criminal and financial background</a:t>
            </a:r>
          </a:p>
          <a:p>
            <a:r>
              <a:rPr lang="en-US" dirty="0"/>
              <a:t>Exit Interviews</a:t>
            </a:r>
          </a:p>
          <a:p>
            <a:pPr lvl="1"/>
            <a:r>
              <a:rPr lang="en-US" dirty="0"/>
              <a:t>Gathering information when employee leaves organization</a:t>
            </a:r>
          </a:p>
          <a:p>
            <a:pPr lvl="1"/>
            <a:r>
              <a:rPr lang="en-US" dirty="0"/>
              <a:t>Ensures employee is completely disconnected from network (especially personal devices)</a:t>
            </a:r>
          </a:p>
          <a:p>
            <a:pPr marL="2254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A18A-E88C-444F-9BF8-86A66E6F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Personnel Security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3765-F168-47EB-AD8E-AC72777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Non-disclosure agreement (NDA)</a:t>
            </a:r>
          </a:p>
          <a:p>
            <a:pPr lvl="1"/>
            <a:r>
              <a:rPr lang="en-US" dirty="0"/>
              <a:t>Confidentiality agreement/legal contract</a:t>
            </a:r>
          </a:p>
          <a:p>
            <a:pPr lvl="1"/>
            <a:r>
              <a:rPr lang="en-US" dirty="0"/>
              <a:t>What information can or cannot be shared</a:t>
            </a:r>
          </a:p>
          <a:p>
            <a:r>
              <a:rPr lang="en-US" dirty="0"/>
              <a:t>Onboarding</a:t>
            </a:r>
          </a:p>
          <a:p>
            <a:pPr lvl="1"/>
            <a:r>
              <a:rPr lang="en-US" dirty="0"/>
              <a:t>When someone is brought into an organization</a:t>
            </a:r>
          </a:p>
          <a:p>
            <a:pPr lvl="1"/>
            <a:r>
              <a:rPr lang="en-US" dirty="0"/>
              <a:t>Made aware of responsibilities/procedures of organization</a:t>
            </a:r>
          </a:p>
          <a:p>
            <a:r>
              <a:rPr lang="en-US" dirty="0"/>
              <a:t>Continuing education</a:t>
            </a:r>
          </a:p>
          <a:p>
            <a:pPr lvl="1"/>
            <a:r>
              <a:rPr lang="en-US" dirty="0"/>
              <a:t>Keeps skills of employees up to date</a:t>
            </a:r>
          </a:p>
          <a:p>
            <a:pPr lvl="2"/>
            <a:r>
              <a:rPr lang="en-US" dirty="0"/>
              <a:t>Prevents employee knowledge from becoming outdated</a:t>
            </a:r>
          </a:p>
        </p:txBody>
      </p:sp>
    </p:spTree>
    <p:extLst>
      <p:ext uri="{BB962C8B-B14F-4D97-AF65-F5344CB8AC3E}">
        <p14:creationId xmlns:p14="http://schemas.microsoft.com/office/powerpoint/2010/main" val="121423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7E81-7424-4A5E-9F7D-FB646C99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Acceptable Use Policies (AUP)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1852-CA83-4964-BF2B-CA1EA169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organization considers to be appropriate use of its resources</a:t>
            </a:r>
          </a:p>
          <a:p>
            <a:pPr lvl="1"/>
            <a:r>
              <a:rPr lang="en-US" dirty="0"/>
              <a:t>Computer systems, email, internet, networks,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Goals of the policy</a:t>
            </a:r>
          </a:p>
          <a:p>
            <a:pPr lvl="1"/>
            <a:r>
              <a:rPr lang="en-US" dirty="0"/>
              <a:t>Ensure employee productivity</a:t>
            </a:r>
          </a:p>
          <a:p>
            <a:pPr lvl="1"/>
            <a:r>
              <a:rPr lang="en-US" dirty="0"/>
              <a:t>Limiting potential organizational liability</a:t>
            </a:r>
          </a:p>
        </p:txBody>
      </p:sp>
    </p:spTree>
    <p:extLst>
      <p:ext uri="{BB962C8B-B14F-4D97-AF65-F5344CB8AC3E}">
        <p14:creationId xmlns:p14="http://schemas.microsoft.com/office/powerpoint/2010/main" val="7036977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1937</TotalTime>
  <Words>249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Business Policies</vt:lpstr>
      <vt:lpstr>Business Policies</vt:lpstr>
      <vt:lpstr>Background Checks</vt:lpstr>
      <vt:lpstr>Personnel Security Procedures</vt:lpstr>
      <vt:lpstr>Acceptable Use Policies (AUP)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60</cp:revision>
  <dcterms:created xsi:type="dcterms:W3CDTF">2019-04-17T19:12:48Z</dcterms:created>
  <dcterms:modified xsi:type="dcterms:W3CDTF">2021-03-04T16:37:36Z</dcterms:modified>
  <cp:category>pptx, curriculum, cyber</cp:category>
</cp:coreProperties>
</file>