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6"/>
  </p:notesMasterIdLst>
  <p:sldIdLst>
    <p:sldId id="260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33AA27C1-AA6B-4B18-B301-C43CE15452C6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FD1D466D-210C-4158-9DA6-5235AA72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75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27C1-AA6B-4B18-B301-C43CE15452C6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466D-210C-4158-9DA6-5235AA72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5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33AA27C1-AA6B-4B18-B301-C43CE15452C6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FD1D466D-210C-4158-9DA6-5235AA72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70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59056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27C1-AA6B-4B18-B301-C43CE15452C6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466D-210C-4158-9DA6-5235AA72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33AA27C1-AA6B-4B18-B301-C43CE15452C6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FD1D466D-210C-4158-9DA6-5235AA72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4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33AA27C1-AA6B-4B18-B301-C43CE15452C6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FD1D466D-210C-4158-9DA6-5235AA72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8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33AA27C1-AA6B-4B18-B301-C43CE15452C6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FD1D466D-210C-4158-9DA6-5235AA72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0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27C1-AA6B-4B18-B301-C43CE15452C6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466D-210C-4158-9DA6-5235AA72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3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33AA27C1-AA6B-4B18-B301-C43CE15452C6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FD1D466D-210C-4158-9DA6-5235AA72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9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27C1-AA6B-4B18-B301-C43CE15452C6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466D-210C-4158-9DA6-5235AA72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33AA27C1-AA6B-4B18-B301-C43CE15452C6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FD1D466D-210C-4158-9DA6-5235AA72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1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9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43BE1C9-3576-49E2-A47F-2778C5A12386}"/>
              </a:ext>
            </a:extLst>
          </p:cNvPr>
          <p:cNvSpPr/>
          <p:nvPr/>
        </p:nvSpPr>
        <p:spPr>
          <a:xfrm>
            <a:off x="1528030" y="1263404"/>
            <a:ext cx="6185392" cy="3115075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/>
          <a:p>
            <a:pPr lvl="0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300" spc="-15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Role-based Awareness Training</a:t>
            </a: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17689" y="3276595"/>
            <a:ext cx="225581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9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289719" cy="1325563"/>
          </a:xfrm>
        </p:spPr>
        <p:txBody>
          <a:bodyPr>
            <a:normAutofit/>
          </a:bodyPr>
          <a:lstStyle/>
          <a:p>
            <a:r>
              <a:rPr lang="en-US" dirty="0"/>
              <a:t>Role-based Security Awareness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Role-based</a:t>
            </a:r>
          </a:p>
          <a:p>
            <a:pPr lvl="1"/>
            <a:r>
              <a:rPr lang="en-US" dirty="0"/>
              <a:t>Targeting user with regard to their role</a:t>
            </a:r>
          </a:p>
          <a:p>
            <a:r>
              <a:rPr lang="en-US" dirty="0"/>
              <a:t>Important for information security training</a:t>
            </a:r>
          </a:p>
          <a:p>
            <a:pPr lvl="1"/>
            <a:r>
              <a:rPr lang="en-US" dirty="0"/>
              <a:t>Ensures individual understands responsibilities as they relate to information security</a:t>
            </a:r>
          </a:p>
          <a:p>
            <a:pPr lvl="1"/>
            <a:r>
              <a:rPr lang="en-US" dirty="0"/>
              <a:t>If specific outcome is desired, it requires training</a:t>
            </a:r>
          </a:p>
          <a:p>
            <a:r>
              <a:rPr lang="en-US" dirty="0"/>
              <a:t>Two elements of training should be required</a:t>
            </a:r>
          </a:p>
          <a:p>
            <a:pPr lvl="1"/>
            <a:r>
              <a:rPr lang="en-US" dirty="0"/>
              <a:t>Retraining over time</a:t>
            </a:r>
          </a:p>
          <a:p>
            <a:pPr lvl="1"/>
            <a:r>
              <a:rPr lang="en-US" dirty="0"/>
              <a:t>Reassessment of the required training</a:t>
            </a:r>
          </a:p>
        </p:txBody>
      </p:sp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8CDDC-B526-4475-BA1E-691CEDAC4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228D0-8E87-4A46-AACA-AF7997519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owner</a:t>
            </a:r>
          </a:p>
          <a:p>
            <a:pPr lvl="1"/>
            <a:r>
              <a:rPr lang="en-US" dirty="0"/>
              <a:t>Data ownership roles for all data elements need to be defined</a:t>
            </a:r>
          </a:p>
          <a:p>
            <a:pPr lvl="2"/>
            <a:r>
              <a:rPr lang="en-US" dirty="0"/>
              <a:t>Responsibility of data owner</a:t>
            </a:r>
          </a:p>
          <a:p>
            <a:r>
              <a:rPr lang="en-US" dirty="0"/>
              <a:t>System administrator</a:t>
            </a:r>
          </a:p>
          <a:p>
            <a:pPr lvl="1"/>
            <a:r>
              <a:rPr lang="en-US" dirty="0"/>
              <a:t>Admin users with responsibility of maintaining a system</a:t>
            </a:r>
          </a:p>
          <a:p>
            <a:r>
              <a:rPr lang="en-US" dirty="0"/>
              <a:t>System owner</a:t>
            </a:r>
          </a:p>
          <a:p>
            <a:pPr lvl="1"/>
            <a:r>
              <a:rPr lang="en-US" dirty="0"/>
              <a:t>Sets requirements for security, privacy, retention, etc.</a:t>
            </a:r>
          </a:p>
        </p:txBody>
      </p:sp>
    </p:spTree>
    <p:extLst>
      <p:ext uri="{BB962C8B-B14F-4D97-AF65-F5344CB8AC3E}">
        <p14:creationId xmlns:p14="http://schemas.microsoft.com/office/powerpoint/2010/main" val="3814006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CC90-0473-4AAC-9B94-C1583D2F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66C9F-3C58-4D0D-9366-A6C5B7850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</a:t>
            </a:r>
          </a:p>
          <a:p>
            <a:pPr lvl="1"/>
            <a:r>
              <a:rPr lang="en-US" dirty="0"/>
              <a:t>Has least privileged access to data</a:t>
            </a:r>
          </a:p>
          <a:p>
            <a:pPr lvl="2"/>
            <a:r>
              <a:rPr lang="en-US" dirty="0"/>
              <a:t>Limited access based on role</a:t>
            </a:r>
          </a:p>
          <a:p>
            <a:r>
              <a:rPr lang="en-US" dirty="0"/>
              <a:t>Privileged user</a:t>
            </a:r>
          </a:p>
          <a:p>
            <a:pPr lvl="1"/>
            <a:r>
              <a:rPr lang="en-US" dirty="0"/>
              <a:t>More authority than a standard user</a:t>
            </a:r>
          </a:p>
          <a:p>
            <a:pPr lvl="2"/>
            <a:r>
              <a:rPr lang="en-US" dirty="0"/>
              <a:t>Has permissions to do wider range of tasks</a:t>
            </a:r>
          </a:p>
          <a:p>
            <a:r>
              <a:rPr lang="en-US" dirty="0"/>
              <a:t>Executive User</a:t>
            </a:r>
          </a:p>
          <a:p>
            <a:pPr lvl="1"/>
            <a:r>
              <a:rPr lang="en-US" dirty="0"/>
              <a:t>Typically CIO or highest IT employee</a:t>
            </a:r>
          </a:p>
          <a:p>
            <a:pPr lvl="1"/>
            <a:r>
              <a:rPr lang="en-US" dirty="0"/>
              <a:t>Only limited </a:t>
            </a:r>
            <a:r>
              <a:rPr lang="en-US"/>
              <a:t>in the event </a:t>
            </a:r>
            <a:r>
              <a:rPr lang="en-US" dirty="0"/>
              <a:t>their account is compromised</a:t>
            </a:r>
          </a:p>
        </p:txBody>
      </p:sp>
    </p:spTree>
    <p:extLst>
      <p:ext uri="{BB962C8B-B14F-4D97-AF65-F5344CB8AC3E}">
        <p14:creationId xmlns:p14="http://schemas.microsoft.com/office/powerpoint/2010/main" val="90626682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{45CC2A55-9796-8043-87B3-2D7253486AA8}tf16401369</Template>
  <TotalTime>1923</TotalTime>
  <Words>142</Words>
  <Application>Microsoft Macintosh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Rockwell</vt:lpstr>
      <vt:lpstr>Wingdings</vt:lpstr>
      <vt:lpstr>Atlas</vt:lpstr>
      <vt:lpstr>PowerPoint Presentation</vt:lpstr>
      <vt:lpstr>Role-based Security Awareness Training</vt:lpstr>
      <vt:lpstr>Roles</vt:lpstr>
      <vt:lpstr>User roles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59</cp:revision>
  <dcterms:created xsi:type="dcterms:W3CDTF">2019-04-17T19:12:48Z</dcterms:created>
  <dcterms:modified xsi:type="dcterms:W3CDTF">2021-03-04T16:37:55Z</dcterms:modified>
  <cp:category>pptx, curriculum, cyber</cp:category>
</cp:coreProperties>
</file>