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539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115FEF3-3369-4BD0-8A42-0E48B27CE4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DB3C1A9C-EEDC-4DA9-BB62-94C8B17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CF82B86-9C9C-421F-9B34-562890CB114A}"/>
              </a:ext>
            </a:extLst>
          </p:cNvPr>
          <p:cNvSpPr/>
          <p:nvPr/>
        </p:nvSpPr>
        <p:spPr>
          <a:xfrm>
            <a:off x="1528030" y="1263404"/>
            <a:ext cx="6185392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Impact Analysis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0" y="1268731"/>
            <a:ext cx="4274820" cy="4947706"/>
          </a:xfrm>
        </p:spPr>
        <p:txBody>
          <a:bodyPr>
            <a:normAutofit/>
          </a:bodyPr>
          <a:lstStyle/>
          <a:p>
            <a:r>
              <a:rPr lang="en-US" dirty="0"/>
              <a:t>Recovery time objectives (RTO)</a:t>
            </a:r>
          </a:p>
          <a:p>
            <a:pPr lvl="1"/>
            <a:r>
              <a:rPr lang="en-US" dirty="0"/>
              <a:t>Target time to resume operations after an incident</a:t>
            </a:r>
          </a:p>
          <a:p>
            <a:r>
              <a:rPr lang="en-US" dirty="0"/>
              <a:t>Recovery point objectives (RPO)</a:t>
            </a:r>
          </a:p>
          <a:p>
            <a:pPr lvl="1"/>
            <a:r>
              <a:rPr lang="en-US" dirty="0"/>
              <a:t>Frequency of backup operations necessary to prevent unacceptable levels of data loss</a:t>
            </a:r>
          </a:p>
          <a:p>
            <a:r>
              <a:rPr lang="en-US" dirty="0"/>
              <a:t>Mean time to restore (MTTR)</a:t>
            </a:r>
          </a:p>
          <a:p>
            <a:pPr lvl="1"/>
            <a:r>
              <a:rPr lang="en-US" dirty="0"/>
              <a:t>Length of time to repair a failure</a:t>
            </a:r>
          </a:p>
          <a:p>
            <a:r>
              <a:rPr lang="en-US" dirty="0"/>
              <a:t>Mean time between failures (MTBF)</a:t>
            </a:r>
          </a:p>
          <a:p>
            <a:pPr lvl="1"/>
            <a:r>
              <a:rPr lang="en-US" dirty="0"/>
              <a:t>Measurement of reliability of a system</a:t>
            </a:r>
          </a:p>
          <a:p>
            <a:pPr lvl="1"/>
            <a:r>
              <a:rPr lang="en-US" dirty="0"/>
              <a:t>Average time between system failures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F84-449D-49A9-B7C8-15848192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uptime and availability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07730F-AA5D-4126-9FD1-B420AF98C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26271"/>
              </p:ext>
            </p:extLst>
          </p:nvPr>
        </p:nvGraphicFramePr>
        <p:xfrm>
          <a:off x="3170751" y="3860523"/>
          <a:ext cx="5973249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4694">
                  <a:extLst>
                    <a:ext uri="{9D8B030D-6E8A-4147-A177-3AD203B41FA5}">
                      <a16:colId xmlns:a16="http://schemas.microsoft.com/office/drawing/2014/main" val="1429470138"/>
                    </a:ext>
                  </a:extLst>
                </a:gridCol>
                <a:gridCol w="3248555">
                  <a:extLst>
                    <a:ext uri="{9D8B030D-6E8A-4147-A177-3AD203B41FA5}">
                      <a16:colId xmlns:a16="http://schemas.microsoft.com/office/drawing/2014/main" val="2537821194"/>
                    </a:ext>
                  </a:extLst>
                </a:gridCol>
              </a:tblGrid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Annual Downtime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63009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0.87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24160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8.75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3.65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69843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18.25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7578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36.6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69814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91.25</a:t>
                      </a:r>
                      <a:r>
                        <a:rPr lang="en-US" sz="2000" baseline="0" dirty="0"/>
                        <a:t> Days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34C7D-9811-4B7A-B122-9268CD1A39B9}"/>
              </a:ext>
            </a:extLst>
          </p:cNvPr>
          <p:cNvSpPr txBox="1"/>
          <p:nvPr/>
        </p:nvSpPr>
        <p:spPr>
          <a:xfrm>
            <a:off x="3955208" y="918733"/>
            <a:ext cx="4811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Availability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Measure of time a system performs its intended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Expressed as a percentage of time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(e.g. 97% availability, 99.9% availability)</a:t>
            </a:r>
          </a:p>
        </p:txBody>
      </p:sp>
      <p:sp>
        <p:nvSpPr>
          <p:cNvPr id="3" name="TextBox 2"/>
          <p:cNvSpPr txBox="1"/>
          <p:nvPr/>
        </p:nvSpPr>
        <p:spPr>
          <a:xfrm rot="621570">
            <a:off x="6526471" y="5298532"/>
            <a:ext cx="21918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Can a business afford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to be down that long?</a:t>
            </a:r>
          </a:p>
        </p:txBody>
      </p:sp>
    </p:spTree>
    <p:extLst>
      <p:ext uri="{BB962C8B-B14F-4D97-AF65-F5344CB8AC3E}">
        <p14:creationId xmlns:p14="http://schemas.microsoft.com/office/powerpoint/2010/main" val="25786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1625-A00F-4B70-9358-E007BA7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Mission-essential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8102-5599-4C5A-A8D4-FD6D3BCE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must be restored first after something terrible happens to enable the organization to restore its operations</a:t>
            </a:r>
          </a:p>
          <a:p>
            <a:r>
              <a:rPr lang="en-US" dirty="0"/>
              <a:t>In case of an emergency, majority of time and resources should be spent protecting essential operations</a:t>
            </a:r>
          </a:p>
        </p:txBody>
      </p:sp>
    </p:spTree>
    <p:extLst>
      <p:ext uri="{BB962C8B-B14F-4D97-AF65-F5344CB8AC3E}">
        <p14:creationId xmlns:p14="http://schemas.microsoft.com/office/powerpoint/2010/main" val="29515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36DC-BD63-4822-B275-607ECCCF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96597" cy="1325563"/>
          </a:xfrm>
        </p:spPr>
        <p:txBody>
          <a:bodyPr/>
          <a:lstStyle/>
          <a:p>
            <a:r>
              <a:rPr lang="en-US" dirty="0"/>
              <a:t>Removing single points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48E8-34C3-4744-9F47-00197275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Single point of failure</a:t>
            </a:r>
          </a:p>
          <a:p>
            <a:pPr lvl="1"/>
            <a:r>
              <a:rPr lang="en-US" sz="2800" dirty="0"/>
              <a:t>System component whose failure can shut down entire system</a:t>
            </a:r>
          </a:p>
          <a:p>
            <a:r>
              <a:rPr lang="en-US" sz="3200" dirty="0"/>
              <a:t>Redundancy</a:t>
            </a:r>
          </a:p>
          <a:p>
            <a:pPr lvl="1"/>
            <a:r>
              <a:rPr lang="en-US" sz="2800" dirty="0"/>
              <a:t>Avoids single point of failure</a:t>
            </a:r>
          </a:p>
          <a:p>
            <a:pPr lvl="1"/>
            <a:r>
              <a:rPr lang="en-US" sz="2800" dirty="0"/>
              <a:t>If one part goes down, the rest can cover for it</a:t>
            </a:r>
          </a:p>
          <a:p>
            <a:pPr lvl="1"/>
            <a:r>
              <a:rPr lang="en-US" sz="2800" dirty="0"/>
              <a:t>Drawback: expensive to have unused resources sitting idle</a:t>
            </a:r>
          </a:p>
        </p:txBody>
      </p:sp>
    </p:spTree>
    <p:extLst>
      <p:ext uri="{BB962C8B-B14F-4D97-AF65-F5344CB8AC3E}">
        <p14:creationId xmlns:p14="http://schemas.microsoft.com/office/powerpoint/2010/main" val="214508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153E-0894-49CA-A5CB-8C87F72B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06592" cy="1325563"/>
          </a:xfrm>
        </p:spPr>
        <p:txBody>
          <a:bodyPr>
            <a:normAutofit/>
          </a:bodyPr>
          <a:lstStyle/>
          <a:p>
            <a:r>
              <a:rPr lang="en-US" dirty="0"/>
              <a:t>Impact – </a:t>
            </a:r>
            <a:r>
              <a:rPr lang="en-US" sz="2800" dirty="0"/>
              <a:t>Costs associated with realized 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4C2B-10E2-4DE0-AFF8-DD1D7B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</a:t>
            </a:r>
          </a:p>
          <a:p>
            <a:pPr lvl="1"/>
            <a:r>
              <a:rPr lang="en-US" dirty="0"/>
              <a:t>Most important</a:t>
            </a:r>
          </a:p>
          <a:p>
            <a:pPr lvl="2"/>
            <a:r>
              <a:rPr lang="en-US" dirty="0"/>
              <a:t>Common in healthcare</a:t>
            </a:r>
          </a:p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Damage to physical property</a:t>
            </a:r>
          </a:p>
          <a:p>
            <a:r>
              <a:rPr lang="en-US" dirty="0"/>
              <a:t>Safety</a:t>
            </a:r>
          </a:p>
          <a:p>
            <a:pPr lvl="1"/>
            <a:r>
              <a:rPr lang="en-US" dirty="0"/>
              <a:t>Protected from physical harm</a:t>
            </a:r>
          </a:p>
          <a:p>
            <a:r>
              <a:rPr lang="en-US" dirty="0"/>
              <a:t>Finance</a:t>
            </a:r>
          </a:p>
          <a:p>
            <a:pPr lvl="1"/>
            <a:r>
              <a:rPr lang="en-US" dirty="0"/>
              <a:t>Resulting financial cost</a:t>
            </a:r>
          </a:p>
          <a:p>
            <a:r>
              <a:rPr lang="en-US" dirty="0"/>
              <a:t>Reputation</a:t>
            </a:r>
          </a:p>
          <a:p>
            <a:pPr lvl="1"/>
            <a:r>
              <a:rPr lang="en-US" dirty="0"/>
              <a:t>Lasting, long term effect</a:t>
            </a:r>
          </a:p>
        </p:txBody>
      </p:sp>
    </p:spTree>
    <p:extLst>
      <p:ext uri="{BB962C8B-B14F-4D97-AF65-F5344CB8AC3E}">
        <p14:creationId xmlns:p14="http://schemas.microsoft.com/office/powerpoint/2010/main" val="31578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9FDF-7D55-4F73-96D2-7AE5258A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511-8C94-49FF-96AE-A3AA2CE1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Some compliance frameworks require a public privacy statement</a:t>
            </a:r>
          </a:p>
          <a:p>
            <a:r>
              <a:rPr lang="en-US" sz="3200" dirty="0"/>
              <a:t>Privacy impact assessment (PIA)</a:t>
            </a:r>
          </a:p>
          <a:p>
            <a:pPr lvl="1"/>
            <a:r>
              <a:rPr lang="en-US" sz="2800" dirty="0"/>
              <a:t>Structured approach to determining gap between desired privacy performance and actual privacy performance</a:t>
            </a:r>
          </a:p>
          <a:p>
            <a:r>
              <a:rPr lang="en-US" sz="3200" dirty="0"/>
              <a:t>Privacy threshold analysis (PTA)</a:t>
            </a:r>
          </a:p>
          <a:p>
            <a:pPr lvl="1"/>
            <a:r>
              <a:rPr lang="en-US" sz="2800" dirty="0"/>
              <a:t>Analysis of whether Personally Identifiable Information (PII) is collected and maintained by a system</a:t>
            </a:r>
          </a:p>
        </p:txBody>
      </p:sp>
    </p:spTree>
    <p:extLst>
      <p:ext uri="{BB962C8B-B14F-4D97-AF65-F5344CB8AC3E}">
        <p14:creationId xmlns:p14="http://schemas.microsoft.com/office/powerpoint/2010/main" val="23794186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2029</TotalTime>
  <Words>307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Recovery</vt:lpstr>
      <vt:lpstr>Calculating uptime and availability</vt:lpstr>
      <vt:lpstr>Mission-essential functions</vt:lpstr>
      <vt:lpstr>Removing single points of failure</vt:lpstr>
      <vt:lpstr>Impact – Costs associated with realized risks</vt:lpstr>
      <vt:lpstr>Privacy compliance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2021-03-04T16:39:13Z</dcterms:modified>
  <cp:category>pptx, curriculum, cyber</cp:category>
</cp:coreProperties>
</file>