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65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3908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4B1F011-C90F-4D6A-9857-6748FF6A73A3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568D5C09-6D15-471A-8237-4E0ADF18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B5197-67D1-47C5-AB9D-005D9946716C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7E4D-DA56-4EB1-903A-270D1C8F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EB91-44B2-4C64-A53B-AB25184D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495" y="-225872"/>
            <a:ext cx="3208952" cy="4351338"/>
          </a:xfrm>
        </p:spPr>
        <p:txBody>
          <a:bodyPr/>
          <a:lstStyle/>
          <a:p>
            <a:r>
              <a:rPr lang="en-US" dirty="0"/>
              <a:t>Structured analysis of the threats that confront an enterprise</a:t>
            </a:r>
          </a:p>
          <a:p>
            <a:r>
              <a:rPr lang="en-US" dirty="0"/>
              <a:t>Environmental threats</a:t>
            </a:r>
          </a:p>
          <a:p>
            <a:pPr lvl="1"/>
            <a:r>
              <a:rPr lang="en-US" dirty="0"/>
              <a:t>Severe weather, storms, lightning, etc.</a:t>
            </a:r>
          </a:p>
          <a:p>
            <a:r>
              <a:rPr lang="en-US" dirty="0"/>
              <a:t>Man-made threats</a:t>
            </a:r>
          </a:p>
          <a:p>
            <a:pPr lvl="1"/>
            <a:r>
              <a:rPr lang="en-US" dirty="0"/>
              <a:t>Internal or external</a:t>
            </a:r>
          </a:p>
          <a:p>
            <a:pPr lvl="2"/>
            <a:r>
              <a:rPr lang="en-US" dirty="0"/>
              <a:t>Accidents by employees</a:t>
            </a:r>
          </a:p>
          <a:p>
            <a:pPr lvl="2"/>
            <a:r>
              <a:rPr lang="en-US" dirty="0"/>
              <a:t>Outsiders attempting to disrupt organization</a:t>
            </a:r>
          </a:p>
        </p:txBody>
      </p:sp>
      <p:pic>
        <p:nvPicPr>
          <p:cNvPr id="1026" name="Picture 2" descr="Image result for hurricane palm trees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74" y="3777039"/>
            <a:ext cx="3374269" cy="2049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nder through fiel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4" r="24923"/>
          <a:stretch/>
        </p:blipFill>
        <p:spPr bwMode="auto">
          <a:xfrm>
            <a:off x="7718341" y="472611"/>
            <a:ext cx="1209902" cy="29543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3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risk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SLE (Single Loss Expectancy)</a:t>
            </a:r>
          </a:p>
          <a:p>
            <a:pPr lvl="1"/>
            <a:r>
              <a:rPr lang="en-US" dirty="0"/>
              <a:t>Value of a loss from a single event</a:t>
            </a:r>
            <a:br>
              <a:rPr lang="en-US" dirty="0"/>
            </a:br>
            <a:r>
              <a:rPr lang="en-US" dirty="0"/>
              <a:t>(e.g. Cell phone stolen = $800)</a:t>
            </a:r>
          </a:p>
          <a:p>
            <a:r>
              <a:rPr lang="en-US" dirty="0"/>
              <a:t>Annualized Rate of Occurrence (ARO)</a:t>
            </a:r>
          </a:p>
          <a:p>
            <a:pPr lvl="1"/>
            <a:r>
              <a:rPr lang="en-US" dirty="0"/>
              <a:t>Frequency of event</a:t>
            </a:r>
          </a:p>
          <a:p>
            <a:r>
              <a:rPr lang="en-US" dirty="0"/>
              <a:t>ALE (Annual Loss Expectancy)</a:t>
            </a:r>
          </a:p>
          <a:p>
            <a:pPr lvl="1"/>
            <a:r>
              <a:rPr lang="en-US" dirty="0"/>
              <a:t>ARO x SLE</a:t>
            </a:r>
          </a:p>
          <a:p>
            <a:pPr lvl="1"/>
            <a:r>
              <a:rPr lang="en-US" dirty="0"/>
              <a:t>5 cell phones stolen a year (ARO) x $800 (SLE) = $4000</a:t>
            </a:r>
          </a:p>
          <a:p>
            <a:r>
              <a:rPr lang="en-US" dirty="0"/>
              <a:t>Quantitative vs. qualitative</a:t>
            </a:r>
          </a:p>
          <a:p>
            <a:pPr lvl="1"/>
            <a:r>
              <a:rPr lang="en-US" dirty="0"/>
              <a:t>Quantitative is using metrics to complete assessment</a:t>
            </a:r>
          </a:p>
          <a:p>
            <a:pPr lvl="1"/>
            <a:r>
              <a:rPr lang="en-US" dirty="0"/>
              <a:t>Qualitative is subjectively assessing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34B2-ECDE-4E88-99B8-A7450A56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D0AA-3601-4EF1-AF8F-1323AB3A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2402601"/>
            <a:ext cx="4857750" cy="4345686"/>
          </a:xfrm>
        </p:spPr>
        <p:txBody>
          <a:bodyPr/>
          <a:lstStyle/>
          <a:p>
            <a:r>
              <a:rPr lang="en-US" dirty="0"/>
              <a:t>Risk register</a:t>
            </a:r>
          </a:p>
          <a:p>
            <a:pPr lvl="1"/>
            <a:r>
              <a:rPr lang="en-US" dirty="0"/>
              <a:t>List of risks associated with a system</a:t>
            </a:r>
          </a:p>
          <a:p>
            <a:pPr lvl="2"/>
            <a:r>
              <a:rPr lang="en-US" dirty="0"/>
              <a:t>Group similar risks</a:t>
            </a:r>
          </a:p>
          <a:p>
            <a:pPr lvl="2"/>
            <a:r>
              <a:rPr lang="en-US" dirty="0"/>
              <a:t>Probability of occurrence</a:t>
            </a:r>
          </a:p>
          <a:p>
            <a:pPr lvl="2"/>
            <a:r>
              <a:rPr lang="en-US" dirty="0"/>
              <a:t>Impact to organization</a:t>
            </a:r>
          </a:p>
          <a:p>
            <a:pPr lvl="2"/>
            <a:r>
              <a:rPr lang="en-US" dirty="0"/>
              <a:t>Mitigation factors</a:t>
            </a:r>
          </a:p>
          <a:p>
            <a:r>
              <a:rPr lang="en-US" dirty="0"/>
              <a:t>Supply chain assessment</a:t>
            </a:r>
          </a:p>
          <a:p>
            <a:pPr lvl="1"/>
            <a:r>
              <a:rPr lang="en-US" dirty="0"/>
              <a:t>Not just looking at their own system,</a:t>
            </a:r>
            <a:br>
              <a:rPr lang="en-US" dirty="0"/>
            </a:br>
            <a:r>
              <a:rPr lang="en-US" dirty="0"/>
              <a:t>but rather the result of </a:t>
            </a:r>
            <a:r>
              <a:rPr lang="en-US" i="1" dirty="0"/>
              <a:t>their</a:t>
            </a:r>
            <a:r>
              <a:rPr lang="en-US" dirty="0"/>
              <a:t> vendors</a:t>
            </a:r>
          </a:p>
          <a:p>
            <a:pPr lvl="1"/>
            <a:r>
              <a:rPr lang="en-US" dirty="0"/>
              <a:t>What happens if supplier stops</a:t>
            </a:r>
            <a:br>
              <a:rPr lang="en-US" dirty="0"/>
            </a:br>
            <a:r>
              <a:rPr lang="en-US" dirty="0"/>
              <a:t>production of some vital, critical component?</a:t>
            </a:r>
          </a:p>
        </p:txBody>
      </p:sp>
      <p:pic>
        <p:nvPicPr>
          <p:cNvPr id="2050" name="Picture 2" descr="https://images.unsplash.com/photo-1566930665082-4ae9dbbb5b6b?ixlib=rb-1.2.1&amp;ixid=eyJhcHBfaWQiOjEyMDd9&amp;auto=format&amp;fit=crop&amp;w=1000&amp;q=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83" y="152005"/>
            <a:ext cx="3203838" cy="2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1263-859A-4986-B936-75CD2A8F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3CF4-54B7-4C47-9A03-9DEF647D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High, Medium, Low</a:t>
            </a:r>
          </a:p>
          <a:p>
            <a:pPr lvl="1"/>
            <a:r>
              <a:rPr lang="en-US" dirty="0"/>
              <a:t>High for one organization may be Low for others</a:t>
            </a:r>
          </a:p>
          <a:p>
            <a:r>
              <a:rPr lang="en-US" dirty="0"/>
              <a:t>Different types of impact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140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E37C-BF57-41CE-871D-C82A148F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3C92-F8C3-44EE-939B-F70F5113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Penetration Testing Authorization</a:t>
            </a:r>
          </a:p>
          <a:p>
            <a:pPr lvl="1"/>
            <a:r>
              <a:rPr lang="en-US" dirty="0"/>
              <a:t>First step in penetration testing is getting authorization</a:t>
            </a:r>
          </a:p>
          <a:p>
            <a:pPr lvl="1"/>
            <a:r>
              <a:rPr lang="en-US" dirty="0"/>
              <a:t>Real-world tests of their systems</a:t>
            </a:r>
          </a:p>
          <a:p>
            <a:r>
              <a:rPr lang="en-US" dirty="0"/>
              <a:t>Vulnerability Testing Authorization</a:t>
            </a:r>
          </a:p>
          <a:p>
            <a:pPr lvl="1"/>
            <a:r>
              <a:rPr lang="en-US" dirty="0"/>
              <a:t>Scan for specific vulnerabilities or weaknesses</a:t>
            </a:r>
          </a:p>
          <a:p>
            <a:pPr lvl="1"/>
            <a:r>
              <a:rPr lang="en-US" i="1" dirty="0"/>
              <a:t>Must get permission first!</a:t>
            </a:r>
          </a:p>
        </p:txBody>
      </p:sp>
    </p:spTree>
    <p:extLst>
      <p:ext uri="{BB962C8B-B14F-4D97-AF65-F5344CB8AC3E}">
        <p14:creationId xmlns:p14="http://schemas.microsoft.com/office/powerpoint/2010/main" val="29517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A505-03AC-4241-B913-CF6C24EF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response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F332-F02A-4609-AFA0-C606EFCB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</a:t>
            </a:r>
          </a:p>
          <a:p>
            <a:pPr lvl="1"/>
            <a:r>
              <a:rPr lang="en-US" dirty="0"/>
              <a:t>Knowing that you are taking a risk</a:t>
            </a:r>
          </a:p>
          <a:p>
            <a:r>
              <a:rPr lang="en-US" dirty="0"/>
              <a:t>Transfer</a:t>
            </a:r>
          </a:p>
          <a:p>
            <a:pPr lvl="1"/>
            <a:r>
              <a:rPr lang="en-US" dirty="0"/>
              <a:t>Move risk to another party</a:t>
            </a:r>
          </a:p>
          <a:p>
            <a:pPr lvl="1"/>
            <a:r>
              <a:rPr lang="en-US" dirty="0"/>
              <a:t>i.e. Purchasing insurance</a:t>
            </a:r>
          </a:p>
          <a:p>
            <a:r>
              <a:rPr lang="en-US" dirty="0"/>
              <a:t>Avoid</a:t>
            </a:r>
          </a:p>
          <a:p>
            <a:pPr lvl="1"/>
            <a:r>
              <a:rPr lang="en-US" dirty="0"/>
              <a:t>Do not participate in the risk</a:t>
            </a:r>
          </a:p>
          <a:p>
            <a:r>
              <a:rPr lang="en-US" dirty="0"/>
              <a:t>Mitigate</a:t>
            </a:r>
          </a:p>
          <a:p>
            <a:pPr lvl="1"/>
            <a:r>
              <a:rPr lang="en-US" dirty="0"/>
              <a:t>Decrease level of risk</a:t>
            </a:r>
          </a:p>
        </p:txBody>
      </p:sp>
    </p:spTree>
    <p:extLst>
      <p:ext uri="{BB962C8B-B14F-4D97-AF65-F5344CB8AC3E}">
        <p14:creationId xmlns:p14="http://schemas.microsoft.com/office/powerpoint/2010/main" val="22080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60DD-0E04-43B5-B379-1E145E04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7F42-374B-4EFA-8D80-477A908A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371" y="1748361"/>
            <a:ext cx="3577590" cy="3668078"/>
          </a:xfrm>
        </p:spPr>
        <p:txBody>
          <a:bodyPr>
            <a:normAutofit/>
          </a:bodyPr>
          <a:lstStyle/>
          <a:p>
            <a:r>
              <a:rPr lang="en-US" dirty="0"/>
              <a:t>When making hardware or software changes</a:t>
            </a:r>
          </a:p>
          <a:p>
            <a:r>
              <a:rPr lang="en-US" dirty="0"/>
              <a:t>Noting what systems are affected</a:t>
            </a:r>
          </a:p>
          <a:p>
            <a:r>
              <a:rPr lang="en-US" dirty="0"/>
              <a:t>Structure and control ensure products continue to operate as planned</a:t>
            </a:r>
          </a:p>
        </p:txBody>
      </p:sp>
    </p:spTree>
    <p:extLst>
      <p:ext uri="{BB962C8B-B14F-4D97-AF65-F5344CB8AC3E}">
        <p14:creationId xmlns:p14="http://schemas.microsoft.com/office/powerpoint/2010/main" val="41216098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2042</TotalTime>
  <Words>289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Threat assessment</vt:lpstr>
      <vt:lpstr>Quantitative risk calculation</vt:lpstr>
      <vt:lpstr>Evaluating risk</vt:lpstr>
      <vt:lpstr>Impact</vt:lpstr>
      <vt:lpstr>Testing for risk</vt:lpstr>
      <vt:lpstr>Risk response techniques</vt:lpstr>
      <vt:lpstr>Change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67</cp:revision>
  <dcterms:created xsi:type="dcterms:W3CDTF">2019-04-17T19:12:48Z</dcterms:created>
  <dcterms:modified xsi:type="dcterms:W3CDTF">2021-03-04T16:40:04Z</dcterms:modified>
  <cp:category>pptx, curriculum, cyber</cp:category>
</cp:coreProperties>
</file>