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275CA5E-A5D9-4AA0-BBFA-F0186776C1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6CB7953-F2D4-4052-AEF3-4AE06395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9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CA5E-A5D9-4AA0-BBFA-F0186776C1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953-F2D4-4052-AEF3-4AE06395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275CA5E-A5D9-4AA0-BBFA-F0186776C1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6CB7953-F2D4-4052-AEF3-4AE06395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7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7333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CA5E-A5D9-4AA0-BBFA-F0186776C1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953-F2D4-4052-AEF3-4AE06395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275CA5E-A5D9-4AA0-BBFA-F0186776C1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6CB7953-F2D4-4052-AEF3-4AE06395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9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275CA5E-A5D9-4AA0-BBFA-F0186776C1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6CB7953-F2D4-4052-AEF3-4AE06395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275CA5E-A5D9-4AA0-BBFA-F0186776C1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6CB7953-F2D4-4052-AEF3-4AE06395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CA5E-A5D9-4AA0-BBFA-F0186776C1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953-F2D4-4052-AEF3-4AE06395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8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275CA5E-A5D9-4AA0-BBFA-F0186776C1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6CB7953-F2D4-4052-AEF3-4AE06395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CA5E-A5D9-4AA0-BBFA-F0186776C1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953-F2D4-4052-AEF3-4AE06395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275CA5E-A5D9-4AA0-BBFA-F0186776C1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96CB7953-F2D4-4052-AEF3-4AE06395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DDD51-837A-44E3-8285-45C3EAC19EBE}"/>
              </a:ext>
            </a:extLst>
          </p:cNvPr>
          <p:cNvSpPr/>
          <p:nvPr/>
        </p:nvSpPr>
        <p:spPr>
          <a:xfrm>
            <a:off x="1962207" y="2061838"/>
            <a:ext cx="5219585" cy="166247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Incident Response Process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Incident Response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The incident response lifecycle</a:t>
            </a:r>
          </a:p>
          <a:p>
            <a:pPr lvl="1"/>
            <a:r>
              <a:rPr lang="en-US" dirty="0"/>
              <a:t>Preparation</a:t>
            </a:r>
          </a:p>
          <a:p>
            <a:pPr lvl="1"/>
            <a:r>
              <a:rPr lang="en-US" dirty="0"/>
              <a:t>Identification</a:t>
            </a:r>
          </a:p>
          <a:p>
            <a:pPr lvl="1"/>
            <a:r>
              <a:rPr lang="en-US" dirty="0"/>
              <a:t>Containment, Eradication, and Recovery</a:t>
            </a:r>
          </a:p>
          <a:p>
            <a:pPr lvl="1"/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358B18-D6B2-49F9-95D1-B7B4A5FE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Preparation</a:t>
            </a:r>
          </a:p>
        </p:txBody>
      </p:sp>
      <p:pic>
        <p:nvPicPr>
          <p:cNvPr id="3074" name="Picture 2" descr="blue ballpoint pen on white notebook">
            <a:extLst>
              <a:ext uri="{FF2B5EF4-FFF2-40B4-BE49-F238E27FC236}">
                <a16:creationId xmlns:a16="http://schemas.microsoft.com/office/drawing/2014/main" id="{49A5A25A-5E38-4C29-AE05-29B6F8B55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3" b="13562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6BB8-0556-408A-B9AF-A033682FA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100"/>
              <a:t>Phase that occurs before the incident</a:t>
            </a:r>
          </a:p>
          <a:p>
            <a:pPr>
              <a:lnSpc>
                <a:spcPct val="110000"/>
              </a:lnSpc>
            </a:pPr>
            <a:r>
              <a:rPr lang="en-US" sz="1100"/>
              <a:t>All the tasks needed to be organized and ready to respond to the incident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Then it becomes a manageable task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Without preparation, this task can be impossible or incredibly expensive</a:t>
            </a:r>
          </a:p>
          <a:p>
            <a:pPr lvl="1">
              <a:lnSpc>
                <a:spcPct val="110000"/>
              </a:lnSpc>
            </a:pPr>
            <a:endParaRPr lang="en-US" sz="1100"/>
          </a:p>
          <a:p>
            <a:pPr>
              <a:lnSpc>
                <a:spcPct val="110000"/>
              </a:lnSpc>
            </a:pPr>
            <a:r>
              <a:rPr lang="en-US" sz="1100"/>
              <a:t>Everyone needs to know their roles and what to do</a:t>
            </a:r>
          </a:p>
        </p:txBody>
      </p:sp>
    </p:spTree>
    <p:extLst>
      <p:ext uri="{BB962C8B-B14F-4D97-AF65-F5344CB8AC3E}">
        <p14:creationId xmlns:p14="http://schemas.microsoft.com/office/powerpoint/2010/main" val="358587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A00BFD-0224-4131-AFAD-9C37F9E1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Identification</a:t>
            </a:r>
          </a:p>
        </p:txBody>
      </p:sp>
      <p:pic>
        <p:nvPicPr>
          <p:cNvPr id="2050" name="Picture 2" descr="person holding magnifying glass">
            <a:extLst>
              <a:ext uri="{FF2B5EF4-FFF2-40B4-BE49-F238E27FC236}">
                <a16:creationId xmlns:a16="http://schemas.microsoft.com/office/drawing/2014/main" id="{DF0D6654-FAB9-430F-8D6F-3D16F25BD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3" b="14121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488D-5255-42DA-BE31-DEBA46DB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000"/>
              <a:t>Someone suspects something is wrong and notifies the incident response team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Can be done by anyone on the team, essentially whoever finds the anomaly</a:t>
            </a:r>
          </a:p>
          <a:p>
            <a:pPr>
              <a:lnSpc>
                <a:spcPct val="110000"/>
              </a:lnSpc>
            </a:pPr>
            <a:r>
              <a:rPr lang="en-US" sz="1000"/>
              <a:t>An </a:t>
            </a:r>
            <a:r>
              <a:rPr lang="en-US" sz="1000" u="sng"/>
              <a:t>incident</a:t>
            </a:r>
            <a:r>
              <a:rPr lang="en-US" sz="1000"/>
              <a:t> can be defined as a situation that is different from normal/routine operations</a:t>
            </a:r>
          </a:p>
          <a:p>
            <a:pPr>
              <a:lnSpc>
                <a:spcPct val="110000"/>
              </a:lnSpc>
            </a:pPr>
            <a:r>
              <a:rPr lang="en-US" sz="1000"/>
              <a:t>One of the first key steps is gathering the information and determining if the incident response process should be activated</a:t>
            </a:r>
          </a:p>
        </p:txBody>
      </p:sp>
    </p:spTree>
    <p:extLst>
      <p:ext uri="{BB962C8B-B14F-4D97-AF65-F5344CB8AC3E}">
        <p14:creationId xmlns:p14="http://schemas.microsoft.com/office/powerpoint/2010/main" val="1976761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A5BE62-B1D0-45D6-8087-A3F5E10D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Containment</a:t>
            </a:r>
          </a:p>
        </p:txBody>
      </p:sp>
      <p:pic>
        <p:nvPicPr>
          <p:cNvPr id="1026" name="Picture 2" descr="man wearing gas mask">
            <a:extLst>
              <a:ext uri="{FF2B5EF4-FFF2-40B4-BE49-F238E27FC236}">
                <a16:creationId xmlns:a16="http://schemas.microsoft.com/office/drawing/2014/main" id="{BBF0BBE4-5F8A-4580-9172-9EDD48025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44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7528-8DA1-4393-AEA7-B8F3C8F5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After the identification, prevention of the incident from spreading is the first step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Makes handling the incident much easier</a:t>
            </a:r>
          </a:p>
          <a:p>
            <a:pPr>
              <a:lnSpc>
                <a:spcPct val="110000"/>
              </a:lnSpc>
            </a:pPr>
            <a:r>
              <a:rPr lang="en-US" sz="1700" u="sng"/>
              <a:t>Containment</a:t>
            </a:r>
            <a:r>
              <a:rPr lang="en-US" sz="1700"/>
              <a:t> is a set of actions taken to constrain the incident to the minimal number of machines</a:t>
            </a:r>
          </a:p>
          <a:p>
            <a:pPr>
              <a:lnSpc>
                <a:spcPct val="110000"/>
              </a:lnSpc>
            </a:pPr>
            <a:endParaRPr lang="en-US" sz="1700" u="sng"/>
          </a:p>
        </p:txBody>
      </p:sp>
    </p:spTree>
    <p:extLst>
      <p:ext uri="{BB962C8B-B14F-4D97-AF65-F5344CB8AC3E}">
        <p14:creationId xmlns:p14="http://schemas.microsoft.com/office/powerpoint/2010/main" val="781251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8DAAA9-C514-45BD-83EA-152FBF17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Eradication</a:t>
            </a:r>
          </a:p>
        </p:txBody>
      </p:sp>
      <p:pic>
        <p:nvPicPr>
          <p:cNvPr id="4098" name="Picture 2" descr="two Caution signages">
            <a:extLst>
              <a:ext uri="{FF2B5EF4-FFF2-40B4-BE49-F238E27FC236}">
                <a16:creationId xmlns:a16="http://schemas.microsoft.com/office/drawing/2014/main" id="{61BEF540-CE51-41BA-BE71-3FB7A954D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" b="12570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C4D3-1097-4650-9658-F811968C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u="sng"/>
              <a:t>Eradication</a:t>
            </a:r>
            <a:r>
              <a:rPr lang="en-US"/>
              <a:t> is the process of removing the problem</a:t>
            </a:r>
          </a:p>
          <a:p>
            <a:pPr lvl="1">
              <a:lnSpc>
                <a:spcPct val="110000"/>
              </a:lnSpc>
            </a:pPr>
            <a:r>
              <a:rPr lang="en-US"/>
              <a:t>Might mean rebuilding a clean machine</a:t>
            </a:r>
          </a:p>
          <a:p>
            <a:pPr>
              <a:lnSpc>
                <a:spcPct val="110000"/>
              </a:lnSpc>
            </a:pPr>
            <a:r>
              <a:rPr lang="en-US"/>
              <a:t>This involves not only removing, but also the prevention of reinfection</a:t>
            </a:r>
          </a:p>
        </p:txBody>
      </p:sp>
    </p:spTree>
    <p:extLst>
      <p:ext uri="{BB962C8B-B14F-4D97-AF65-F5344CB8AC3E}">
        <p14:creationId xmlns:p14="http://schemas.microsoft.com/office/powerpoint/2010/main" val="2728311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0A1E2E-E0F2-48B2-96E2-2A28851B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Recovery</a:t>
            </a:r>
          </a:p>
        </p:txBody>
      </p:sp>
      <p:pic>
        <p:nvPicPr>
          <p:cNvPr id="5122" name="Picture 2" descr="black and white computer tower">
            <a:extLst>
              <a:ext uri="{FF2B5EF4-FFF2-40B4-BE49-F238E27FC236}">
                <a16:creationId xmlns:a16="http://schemas.microsoft.com/office/drawing/2014/main" id="{AC05659A-7499-4510-8375-AE8B4A39A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9" b="42411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BA32-0B7C-49ED-BF18-099C0FE4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Before this step, the investigation has to be complete and documented</a:t>
            </a:r>
          </a:p>
          <a:p>
            <a:pPr>
              <a:lnSpc>
                <a:spcPct val="110000"/>
              </a:lnSpc>
            </a:pPr>
            <a:r>
              <a:rPr lang="en-US" sz="1500" u="sng"/>
              <a:t>Recovery</a:t>
            </a:r>
            <a:r>
              <a:rPr lang="en-US" sz="1500"/>
              <a:t> is the process of returning the asset into the business function and restoration of normal business operations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37674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B0A52B-85CB-4AC5-9578-4D85890C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Lessons Learned</a:t>
            </a:r>
          </a:p>
        </p:txBody>
      </p:sp>
      <p:pic>
        <p:nvPicPr>
          <p:cNvPr id="6146" name="Picture 2" descr="man wearing gray polo shirt beside dry-erase board">
            <a:extLst>
              <a:ext uri="{FF2B5EF4-FFF2-40B4-BE49-F238E27FC236}">
                <a16:creationId xmlns:a16="http://schemas.microsoft.com/office/drawing/2014/main" id="{B7D686E5-3A8D-4CCB-977C-D3CD4E89C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2" b="12322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EE75-4804-429D-8318-77059B40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Assign action items to correct weaknesses</a:t>
            </a:r>
          </a:p>
          <a:p>
            <a:pPr lvl="1">
              <a:lnSpc>
                <a:spcPct val="110000"/>
              </a:lnSpc>
            </a:pPr>
            <a:r>
              <a:rPr lang="en-US"/>
              <a:t>Suggest ways to improve</a:t>
            </a:r>
          </a:p>
          <a:p>
            <a:pPr>
              <a:lnSpc>
                <a:spcPct val="110000"/>
              </a:lnSpc>
            </a:pPr>
            <a:r>
              <a:rPr lang="en-US" sz="1400"/>
              <a:t>Happens “post-mortem”</a:t>
            </a:r>
          </a:p>
          <a:p>
            <a:pPr>
              <a:lnSpc>
                <a:spcPct val="110000"/>
              </a:lnSpc>
            </a:pPr>
            <a:r>
              <a:rPr lang="en-US" sz="1400"/>
              <a:t>Document what went wrong and allowed the incident to occur</a:t>
            </a:r>
          </a:p>
          <a:p>
            <a:pPr>
              <a:lnSpc>
                <a:spcPct val="110000"/>
              </a:lnSpc>
            </a:pPr>
            <a:r>
              <a:rPr lang="en-US" sz="1400"/>
              <a:t>Examine the incident response process</a:t>
            </a:r>
          </a:p>
        </p:txBody>
      </p:sp>
    </p:spTree>
    <p:extLst>
      <p:ext uri="{BB962C8B-B14F-4D97-AF65-F5344CB8AC3E}">
        <p14:creationId xmlns:p14="http://schemas.microsoft.com/office/powerpoint/2010/main" val="2345306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14</TotalTime>
  <Words>257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Incident Response Process</vt:lpstr>
      <vt:lpstr>Preparation</vt:lpstr>
      <vt:lpstr>Identification</vt:lpstr>
      <vt:lpstr>Containment</vt:lpstr>
      <vt:lpstr>Eradication</vt:lpstr>
      <vt:lpstr>Recovery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MacAdam</dc:creator>
  <cp:lastModifiedBy>Richard Greene</cp:lastModifiedBy>
  <cp:revision>7</cp:revision>
  <dcterms:created xsi:type="dcterms:W3CDTF">2019-12-11T19:07:56Z</dcterms:created>
  <dcterms:modified xsi:type="dcterms:W3CDTF">2021-03-04T16:42:27Z</dcterms:modified>
</cp:coreProperties>
</file>