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AD7C0-C658-44F3-9F59-2D1F567538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DD1AD6-4714-49B7-B065-7B65357D98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files that change frequently for version control</a:t>
          </a:r>
        </a:p>
      </dgm:t>
    </dgm:pt>
    <dgm:pt modelId="{C224B56B-F1FF-4554-B74D-F0371CB717AD}" type="parTrans" cxnId="{A91EE8ED-B99F-45C8-8341-85918652F6DB}">
      <dgm:prSet/>
      <dgm:spPr/>
      <dgm:t>
        <a:bodyPr/>
        <a:lstStyle/>
        <a:p>
          <a:endParaRPr lang="en-US"/>
        </a:p>
      </dgm:t>
    </dgm:pt>
    <dgm:pt modelId="{6399A571-0ECE-47C4-8E39-D725875F58D2}" type="sibTrans" cxnId="{A91EE8ED-B99F-45C8-8341-85918652F6DB}">
      <dgm:prSet/>
      <dgm:spPr/>
      <dgm:t>
        <a:bodyPr/>
        <a:lstStyle/>
        <a:p>
          <a:endParaRPr lang="en-US"/>
        </a:p>
      </dgm:t>
    </dgm:pt>
    <dgm:pt modelId="{0E815573-D7AE-4012-8AEA-B481952A2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Files change often</a:t>
          </a:r>
        </a:p>
      </dgm:t>
    </dgm:pt>
    <dgm:pt modelId="{879C9684-B9D9-4F1E-957E-7C55E28FAD75}" type="parTrans" cxnId="{D7733B51-C9F4-46F0-9B8D-08C2781CDF5D}">
      <dgm:prSet/>
      <dgm:spPr/>
      <dgm:t>
        <a:bodyPr/>
        <a:lstStyle/>
        <a:p>
          <a:endParaRPr lang="en-US"/>
        </a:p>
      </dgm:t>
    </dgm:pt>
    <dgm:pt modelId="{1C611503-6CB9-43EC-8DD2-6BDEF56825AA}" type="sibTrans" cxnId="{D7733B51-C9F4-46F0-9B8D-08C2781CDF5D}">
      <dgm:prSet/>
      <dgm:spPr/>
      <dgm:t>
        <a:bodyPr/>
        <a:lstStyle/>
        <a:p>
          <a:endParaRPr lang="en-US"/>
        </a:p>
      </dgm:t>
    </dgm:pt>
    <dgm:pt modelId="{10255080-992E-4BC0-8A51-1D6D02D631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at least a week, perhaps more</a:t>
          </a:r>
        </a:p>
      </dgm:t>
    </dgm:pt>
    <dgm:pt modelId="{399A4B4C-D771-4CAE-869A-FC7BE53B116D}" type="parTrans" cxnId="{98EF7943-7507-4C55-B7D7-DB40BFDACFDA}">
      <dgm:prSet/>
      <dgm:spPr/>
      <dgm:t>
        <a:bodyPr/>
        <a:lstStyle/>
        <a:p>
          <a:endParaRPr lang="en-US"/>
        </a:p>
      </dgm:t>
    </dgm:pt>
    <dgm:pt modelId="{026C675E-87C9-4E6E-B28C-7B189226A205}" type="sibTrans" cxnId="{98EF7943-7507-4C55-B7D7-DB40BFDACFDA}">
      <dgm:prSet/>
      <dgm:spPr/>
      <dgm:t>
        <a:bodyPr/>
        <a:lstStyle/>
        <a:p>
          <a:endParaRPr lang="en-US"/>
        </a:p>
      </dgm:t>
    </dgm:pt>
    <dgm:pt modelId="{2F25B4B4-69FE-415C-A97E-6D7B01B64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Recover from virus infection</a:t>
          </a:r>
        </a:p>
      </dgm:t>
    </dgm:pt>
    <dgm:pt modelId="{E4F098BE-D696-492D-B6C8-68968CDE61F8}" type="parTrans" cxnId="{DAEE879E-DDFC-4218-8A90-CFD31406FC17}">
      <dgm:prSet/>
      <dgm:spPr/>
      <dgm:t>
        <a:bodyPr/>
        <a:lstStyle/>
        <a:p>
          <a:endParaRPr lang="en-US"/>
        </a:p>
      </dgm:t>
    </dgm:pt>
    <dgm:pt modelId="{522F386E-B3DE-4664-B233-A464500CFF46}" type="sibTrans" cxnId="{DAEE879E-DDFC-4218-8A90-CFD31406FC17}">
      <dgm:prSet/>
      <dgm:spPr/>
      <dgm:t>
        <a:bodyPr/>
        <a:lstStyle/>
        <a:p>
          <a:endParaRPr lang="en-US"/>
        </a:p>
      </dgm:t>
    </dgm:pt>
    <dgm:pt modelId="{6B17E378-1180-41E2-B9E8-9FE4595462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Infection may not be identified immediately</a:t>
          </a:r>
        </a:p>
      </dgm:t>
    </dgm:pt>
    <dgm:pt modelId="{2049C017-F0EE-461C-8150-22D501438349}" type="parTrans" cxnId="{5903631C-E8A6-4B9A-A30E-AEB889407A84}">
      <dgm:prSet/>
      <dgm:spPr/>
      <dgm:t>
        <a:bodyPr/>
        <a:lstStyle/>
        <a:p>
          <a:endParaRPr lang="en-US"/>
        </a:p>
      </dgm:t>
    </dgm:pt>
    <dgm:pt modelId="{07EEE007-0B07-43C4-94F9-6D1254449981}" type="sibTrans" cxnId="{5903631C-E8A6-4B9A-A30E-AEB889407A84}">
      <dgm:prSet/>
      <dgm:spPr/>
      <dgm:t>
        <a:bodyPr/>
        <a:lstStyle/>
        <a:p>
          <a:endParaRPr lang="en-US"/>
        </a:p>
      </dgm:t>
    </dgm:pt>
    <dgm:pt modelId="{057AD352-1D18-4B8C-AFCF-F56EB1F62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need to retain 30 days of backups</a:t>
          </a:r>
        </a:p>
      </dgm:t>
    </dgm:pt>
    <dgm:pt modelId="{B66F7EC7-3ED7-4A4D-B067-FC1FA9A583FE}" type="parTrans" cxnId="{706F7BDF-4164-4568-95C9-7E74C05483D2}">
      <dgm:prSet/>
      <dgm:spPr/>
      <dgm:t>
        <a:bodyPr/>
        <a:lstStyle/>
        <a:p>
          <a:endParaRPr lang="en-US"/>
        </a:p>
      </dgm:t>
    </dgm:pt>
    <dgm:pt modelId="{743EA92D-A560-461A-8FD4-AD3884E93BF3}" type="sibTrans" cxnId="{706F7BDF-4164-4568-95C9-7E74C05483D2}">
      <dgm:prSet/>
      <dgm:spPr/>
      <dgm:t>
        <a:bodyPr/>
        <a:lstStyle/>
        <a:p>
          <a:endParaRPr lang="en-US"/>
        </a:p>
      </dgm:t>
    </dgm:pt>
    <dgm:pt modelId="{A8700495-4FE6-45C9-B136-F258D7AF9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Consider legal requirements for data retention</a:t>
          </a:r>
        </a:p>
      </dgm:t>
    </dgm:pt>
    <dgm:pt modelId="{3E452924-8B3D-484D-A621-52F0A17EE606}" type="parTrans" cxnId="{63A308FF-ED5D-49BD-9626-12FCD69D8BAB}">
      <dgm:prSet/>
      <dgm:spPr/>
      <dgm:t>
        <a:bodyPr/>
        <a:lstStyle/>
        <a:p>
          <a:endParaRPr lang="en-US"/>
        </a:p>
      </dgm:t>
    </dgm:pt>
    <dgm:pt modelId="{28B1EBBC-307C-4B0F-AE13-20DAC6118D10}" type="sibTrans" cxnId="{63A308FF-ED5D-49BD-9626-12FCD69D8BAB}">
      <dgm:prSet/>
      <dgm:spPr/>
      <dgm:t>
        <a:bodyPr/>
        <a:lstStyle/>
        <a:p>
          <a:endParaRPr lang="en-US"/>
        </a:p>
      </dgm:t>
    </dgm:pt>
    <dgm:pt modelId="{473E826E-1AC8-4459-853A-38150A74C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storage may be required over years</a:t>
          </a:r>
        </a:p>
      </dgm:t>
    </dgm:pt>
    <dgm:pt modelId="{E93F7C69-D434-414B-85B7-A7B2D059EC02}" type="parTrans" cxnId="{428F44C1-EFB9-4B56-AFF9-A7D999659CF3}">
      <dgm:prSet/>
      <dgm:spPr/>
      <dgm:t>
        <a:bodyPr/>
        <a:lstStyle/>
        <a:p>
          <a:endParaRPr lang="en-US"/>
        </a:p>
      </dgm:t>
    </dgm:pt>
    <dgm:pt modelId="{29C253F9-74E2-46F1-B1F0-772672403057}" type="sibTrans" cxnId="{428F44C1-EFB9-4B56-AFF9-A7D999659CF3}">
      <dgm:prSet/>
      <dgm:spPr/>
      <dgm:t>
        <a:bodyPr/>
        <a:lstStyle/>
        <a:p>
          <a:endParaRPr lang="en-US"/>
        </a:p>
      </dgm:t>
    </dgm:pt>
    <dgm:pt modelId="{8A92EBDA-F233-4612-8A21-DBCC1CC614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 industries must legally store certain data types</a:t>
          </a:r>
        </a:p>
      </dgm:t>
    </dgm:pt>
    <dgm:pt modelId="{B0D39DF7-D395-40DA-9F79-3F6E09D2B959}" type="parTrans" cxnId="{65F944AA-F076-45F1-85C6-60912FE8485B}">
      <dgm:prSet/>
      <dgm:spPr/>
      <dgm:t>
        <a:bodyPr/>
        <a:lstStyle/>
        <a:p>
          <a:endParaRPr lang="en-US"/>
        </a:p>
      </dgm:t>
    </dgm:pt>
    <dgm:pt modelId="{EC444D07-8721-4CCA-957E-93A9DAC648D0}" type="sibTrans" cxnId="{65F944AA-F076-45F1-85C6-60912FE8485B}">
      <dgm:prSet/>
      <dgm:spPr/>
      <dgm:t>
        <a:bodyPr/>
        <a:lstStyle/>
        <a:p>
          <a:endParaRPr lang="en-US"/>
        </a:p>
      </dgm:t>
    </dgm:pt>
    <dgm:pt modelId="{A22115FF-D50E-4350-889E-E67593F50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data types have different storage requirements</a:t>
          </a:r>
        </a:p>
      </dgm:t>
    </dgm:pt>
    <dgm:pt modelId="{8DA56F20-375C-42CD-B44D-46E0C1A7CE15}" type="parTrans" cxnId="{067F64F5-840E-4B5A-A19C-F908EC1DC5DD}">
      <dgm:prSet/>
      <dgm:spPr/>
      <dgm:t>
        <a:bodyPr/>
        <a:lstStyle/>
        <a:p>
          <a:endParaRPr lang="en-US"/>
        </a:p>
      </dgm:t>
    </dgm:pt>
    <dgm:pt modelId="{91D8587A-9529-4DD9-BB92-0EE059101779}" type="sibTrans" cxnId="{067F64F5-840E-4B5A-A19C-F908EC1DC5DD}">
      <dgm:prSet/>
      <dgm:spPr/>
      <dgm:t>
        <a:bodyPr/>
        <a:lstStyle/>
        <a:p>
          <a:endParaRPr lang="en-US"/>
        </a:p>
      </dgm:t>
    </dgm:pt>
    <dgm:pt modelId="{34AC4C13-B396-4176-A5AE-2AE33DA96BD0}">
      <dgm:prSet/>
      <dgm:spPr/>
      <dgm:t>
        <a:bodyPr/>
        <a:lstStyle/>
        <a:p>
          <a:r>
            <a:rPr lang="en-US"/>
            <a:t>Corporate tax information, customer PII, tape backups, etc.</a:t>
          </a:r>
        </a:p>
      </dgm:t>
    </dgm:pt>
    <dgm:pt modelId="{2703E65F-21EB-4D7B-918A-53DA6A4C4094}" type="parTrans" cxnId="{65D65FF3-D7FB-467A-B95F-0E45E0F52812}">
      <dgm:prSet/>
      <dgm:spPr/>
      <dgm:t>
        <a:bodyPr/>
        <a:lstStyle/>
        <a:p>
          <a:endParaRPr lang="en-US"/>
        </a:p>
      </dgm:t>
    </dgm:pt>
    <dgm:pt modelId="{756A0AD6-E7A9-449A-B748-479405262EE6}" type="sibTrans" cxnId="{65D65FF3-D7FB-467A-B95F-0E45E0F52812}">
      <dgm:prSet/>
      <dgm:spPr/>
      <dgm:t>
        <a:bodyPr/>
        <a:lstStyle/>
        <a:p>
          <a:endParaRPr lang="en-US"/>
        </a:p>
      </dgm:t>
    </dgm:pt>
    <dgm:pt modelId="{F8091514-F125-42A0-89A4-1CD8033C33F5}" type="pres">
      <dgm:prSet presAssocID="{1BEAD7C0-C658-44F3-9F59-2D1F5675389C}" presName="root" presStyleCnt="0">
        <dgm:presLayoutVars>
          <dgm:dir/>
          <dgm:resizeHandles val="exact"/>
        </dgm:presLayoutVars>
      </dgm:prSet>
      <dgm:spPr/>
    </dgm:pt>
    <dgm:pt modelId="{D148B9CB-31C0-466C-BA18-8A630752409E}" type="pres">
      <dgm:prSet presAssocID="{08DD1AD6-4714-49B7-B065-7B65357D9878}" presName="compNode" presStyleCnt="0"/>
      <dgm:spPr/>
    </dgm:pt>
    <dgm:pt modelId="{2E57A7EA-E316-4394-A61D-828E39B75AAD}" type="pres">
      <dgm:prSet presAssocID="{08DD1AD6-4714-49B7-B065-7B65357D9878}" presName="bgRect" presStyleLbl="bgShp" presStyleIdx="0" presStyleCnt="3"/>
      <dgm:spPr/>
    </dgm:pt>
    <dgm:pt modelId="{F86CCC26-4BE3-446C-8F9A-6437F0F1571D}" type="pres">
      <dgm:prSet presAssocID="{08DD1AD6-4714-49B7-B065-7B65357D98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25ADA4E-FA1F-491C-AD41-1DD9FFD799F3}" type="pres">
      <dgm:prSet presAssocID="{08DD1AD6-4714-49B7-B065-7B65357D9878}" presName="spaceRect" presStyleCnt="0"/>
      <dgm:spPr/>
    </dgm:pt>
    <dgm:pt modelId="{A3BD4A92-779B-446D-98BA-D626F111D92D}" type="pres">
      <dgm:prSet presAssocID="{08DD1AD6-4714-49B7-B065-7B65357D9878}" presName="parTx" presStyleLbl="revTx" presStyleIdx="0" presStyleCnt="6">
        <dgm:presLayoutVars>
          <dgm:chMax val="0"/>
          <dgm:chPref val="0"/>
        </dgm:presLayoutVars>
      </dgm:prSet>
      <dgm:spPr/>
    </dgm:pt>
    <dgm:pt modelId="{5D70567C-4A13-47DD-8EFA-BE77FFB8ACB0}" type="pres">
      <dgm:prSet presAssocID="{08DD1AD6-4714-49B7-B065-7B65357D9878}" presName="desTx" presStyleLbl="revTx" presStyleIdx="1" presStyleCnt="6">
        <dgm:presLayoutVars/>
      </dgm:prSet>
      <dgm:spPr/>
    </dgm:pt>
    <dgm:pt modelId="{829BB4EC-C40B-4E5A-9F8F-915A64AC5DB6}" type="pres">
      <dgm:prSet presAssocID="{6399A571-0ECE-47C4-8E39-D725875F58D2}" presName="sibTrans" presStyleCnt="0"/>
      <dgm:spPr/>
    </dgm:pt>
    <dgm:pt modelId="{2B85A9AD-FC36-4ACD-8502-111836CAF837}" type="pres">
      <dgm:prSet presAssocID="{2F25B4B4-69FE-415C-A97E-6D7B01B646CF}" presName="compNode" presStyleCnt="0"/>
      <dgm:spPr/>
    </dgm:pt>
    <dgm:pt modelId="{3393F513-2BC9-4BD3-A7B5-96B126E40DC6}" type="pres">
      <dgm:prSet presAssocID="{2F25B4B4-69FE-415C-A97E-6D7B01B646CF}" presName="bgRect" presStyleLbl="bgShp" presStyleIdx="1" presStyleCnt="3"/>
      <dgm:spPr/>
    </dgm:pt>
    <dgm:pt modelId="{48638973-5936-472A-A1B7-AB6EACC65457}" type="pres">
      <dgm:prSet presAssocID="{2F25B4B4-69FE-415C-A97E-6D7B01B64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C2539C0-1D41-430D-AC1E-9D292EB0EE92}" type="pres">
      <dgm:prSet presAssocID="{2F25B4B4-69FE-415C-A97E-6D7B01B646CF}" presName="spaceRect" presStyleCnt="0"/>
      <dgm:spPr/>
    </dgm:pt>
    <dgm:pt modelId="{D511CC98-011E-4123-A421-64E6EA80F4E4}" type="pres">
      <dgm:prSet presAssocID="{2F25B4B4-69FE-415C-A97E-6D7B01B646CF}" presName="parTx" presStyleLbl="revTx" presStyleIdx="2" presStyleCnt="6">
        <dgm:presLayoutVars>
          <dgm:chMax val="0"/>
          <dgm:chPref val="0"/>
        </dgm:presLayoutVars>
      </dgm:prSet>
      <dgm:spPr/>
    </dgm:pt>
    <dgm:pt modelId="{B5CBA68C-4C83-44C4-A94F-9287CA2DD495}" type="pres">
      <dgm:prSet presAssocID="{2F25B4B4-69FE-415C-A97E-6D7B01B646CF}" presName="desTx" presStyleLbl="revTx" presStyleIdx="3" presStyleCnt="6">
        <dgm:presLayoutVars/>
      </dgm:prSet>
      <dgm:spPr/>
    </dgm:pt>
    <dgm:pt modelId="{B066C08E-E444-4AFE-AFF9-0FE7034A4CB4}" type="pres">
      <dgm:prSet presAssocID="{522F386E-B3DE-4664-B233-A464500CFF46}" presName="sibTrans" presStyleCnt="0"/>
      <dgm:spPr/>
    </dgm:pt>
    <dgm:pt modelId="{ACE94F20-93CB-4783-B27A-B7A50FDDEAA8}" type="pres">
      <dgm:prSet presAssocID="{A8700495-4FE6-45C9-B136-F258D7AF9EA8}" presName="compNode" presStyleCnt="0"/>
      <dgm:spPr/>
    </dgm:pt>
    <dgm:pt modelId="{9610D22B-A49F-422D-A645-65E29AAE0C19}" type="pres">
      <dgm:prSet presAssocID="{A8700495-4FE6-45C9-B136-F258D7AF9EA8}" presName="bgRect" presStyleLbl="bgShp" presStyleIdx="2" presStyleCnt="3"/>
      <dgm:spPr/>
    </dgm:pt>
    <dgm:pt modelId="{866500EF-3A71-4B43-A07C-6838AA986DE1}" type="pres">
      <dgm:prSet presAssocID="{A8700495-4FE6-45C9-B136-F258D7AF9E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AA757E-00B5-4C6C-918A-A87EF4986D4F}" type="pres">
      <dgm:prSet presAssocID="{A8700495-4FE6-45C9-B136-F258D7AF9EA8}" presName="spaceRect" presStyleCnt="0"/>
      <dgm:spPr/>
    </dgm:pt>
    <dgm:pt modelId="{E1C30147-CB71-4E39-80C1-F87EC6791CC6}" type="pres">
      <dgm:prSet presAssocID="{A8700495-4FE6-45C9-B136-F258D7AF9EA8}" presName="parTx" presStyleLbl="revTx" presStyleIdx="4" presStyleCnt="6">
        <dgm:presLayoutVars>
          <dgm:chMax val="0"/>
          <dgm:chPref val="0"/>
        </dgm:presLayoutVars>
      </dgm:prSet>
      <dgm:spPr/>
    </dgm:pt>
    <dgm:pt modelId="{637F203E-598A-45F9-9386-91D042BB9CCA}" type="pres">
      <dgm:prSet presAssocID="{A8700495-4FE6-45C9-B136-F258D7AF9EA8}" presName="desTx" presStyleLbl="revTx" presStyleIdx="5" presStyleCnt="6">
        <dgm:presLayoutVars/>
      </dgm:prSet>
      <dgm:spPr/>
    </dgm:pt>
  </dgm:ptLst>
  <dgm:cxnLst>
    <dgm:cxn modelId="{D2C41C0E-BF17-4F77-8EBC-292048BBB8B2}" type="presOf" srcId="{473E826E-1AC8-4459-853A-38150A74C767}" destId="{637F203E-598A-45F9-9386-91D042BB9CCA}" srcOrd="0" destOrd="0" presId="urn:microsoft.com/office/officeart/2018/2/layout/IconVerticalSolidList"/>
    <dgm:cxn modelId="{5903631C-E8A6-4B9A-A30E-AEB889407A84}" srcId="{2F25B4B4-69FE-415C-A97E-6D7B01B646CF}" destId="{6B17E378-1180-41E2-B9E8-9FE4595462FA}" srcOrd="0" destOrd="0" parTransId="{2049C017-F0EE-461C-8150-22D501438349}" sibTransId="{07EEE007-0B07-43C4-94F9-6D1254449981}"/>
    <dgm:cxn modelId="{E363A531-9DD6-49F9-A75F-82C29059B866}" type="presOf" srcId="{0E815573-D7AE-4012-8AEA-B481952A2053}" destId="{5D70567C-4A13-47DD-8EFA-BE77FFB8ACB0}" srcOrd="0" destOrd="0" presId="urn:microsoft.com/office/officeart/2018/2/layout/IconVerticalSolidList"/>
    <dgm:cxn modelId="{03A7AD32-C2A1-474E-9447-DB7A15812EF5}" type="presOf" srcId="{8A92EBDA-F233-4612-8A21-DBCC1CC61497}" destId="{637F203E-598A-45F9-9386-91D042BB9CCA}" srcOrd="0" destOrd="1" presId="urn:microsoft.com/office/officeart/2018/2/layout/IconVerticalSolidList"/>
    <dgm:cxn modelId="{0A5EC642-3039-49FF-A7AA-CED6BF5A48AC}" type="presOf" srcId="{057AD352-1D18-4B8C-AFCF-F56EB1F62CA4}" destId="{B5CBA68C-4C83-44C4-A94F-9287CA2DD495}" srcOrd="0" destOrd="1" presId="urn:microsoft.com/office/officeart/2018/2/layout/IconVerticalSolidList"/>
    <dgm:cxn modelId="{98EF7943-7507-4C55-B7D7-DB40BFDACFDA}" srcId="{08DD1AD6-4714-49B7-B065-7B65357D9878}" destId="{10255080-992E-4BC0-8A51-1D6D02D631B5}" srcOrd="1" destOrd="0" parTransId="{399A4B4C-D771-4CAE-869A-FC7BE53B116D}" sibTransId="{026C675E-87C9-4E6E-B28C-7B189226A205}"/>
    <dgm:cxn modelId="{D7733B51-C9F4-46F0-9B8D-08C2781CDF5D}" srcId="{08DD1AD6-4714-49B7-B065-7B65357D9878}" destId="{0E815573-D7AE-4012-8AEA-B481952A2053}" srcOrd="0" destOrd="0" parTransId="{879C9684-B9D9-4F1E-957E-7C55E28FAD75}" sibTransId="{1C611503-6CB9-43EC-8DD2-6BDEF56825AA}"/>
    <dgm:cxn modelId="{D3C85D5A-63A7-4EF6-A3EA-C93E48F35190}" type="presOf" srcId="{A22115FF-D50E-4350-889E-E67593F50A96}" destId="{637F203E-598A-45F9-9386-91D042BB9CCA}" srcOrd="0" destOrd="2" presId="urn:microsoft.com/office/officeart/2018/2/layout/IconVerticalSolidList"/>
    <dgm:cxn modelId="{5EFAEA74-0F85-4C3E-968F-35AAE59D1A5E}" type="presOf" srcId="{2F25B4B4-69FE-415C-A97E-6D7B01B646CF}" destId="{D511CC98-011E-4123-A421-64E6EA80F4E4}" srcOrd="0" destOrd="0" presId="urn:microsoft.com/office/officeart/2018/2/layout/IconVerticalSolidList"/>
    <dgm:cxn modelId="{C195DA9B-543A-404E-A176-7DC63FABD770}" type="presOf" srcId="{10255080-992E-4BC0-8A51-1D6D02D631B5}" destId="{5D70567C-4A13-47DD-8EFA-BE77FFB8ACB0}" srcOrd="0" destOrd="1" presId="urn:microsoft.com/office/officeart/2018/2/layout/IconVerticalSolidList"/>
    <dgm:cxn modelId="{FDD2399D-3B09-4E76-A6CE-75382507A327}" type="presOf" srcId="{34AC4C13-B396-4176-A5AE-2AE33DA96BD0}" destId="{637F203E-598A-45F9-9386-91D042BB9CCA}" srcOrd="0" destOrd="3" presId="urn:microsoft.com/office/officeart/2018/2/layout/IconVerticalSolidList"/>
    <dgm:cxn modelId="{DAEE879E-DDFC-4218-8A90-CFD31406FC17}" srcId="{1BEAD7C0-C658-44F3-9F59-2D1F5675389C}" destId="{2F25B4B4-69FE-415C-A97E-6D7B01B646CF}" srcOrd="1" destOrd="0" parTransId="{E4F098BE-D696-492D-B6C8-68968CDE61F8}" sibTransId="{522F386E-B3DE-4664-B233-A464500CFF46}"/>
    <dgm:cxn modelId="{65F944AA-F076-45F1-85C6-60912FE8485B}" srcId="{A8700495-4FE6-45C9-B136-F258D7AF9EA8}" destId="{8A92EBDA-F233-4612-8A21-DBCC1CC61497}" srcOrd="1" destOrd="0" parTransId="{B0D39DF7-D395-40DA-9F79-3F6E09D2B959}" sibTransId="{EC444D07-8721-4CCA-957E-93A9DAC648D0}"/>
    <dgm:cxn modelId="{B1AD66BF-60BE-4E0D-B2B1-670B820AEFF7}" type="presOf" srcId="{1BEAD7C0-C658-44F3-9F59-2D1F5675389C}" destId="{F8091514-F125-42A0-89A4-1CD8033C33F5}" srcOrd="0" destOrd="0" presId="urn:microsoft.com/office/officeart/2018/2/layout/IconVerticalSolidList"/>
    <dgm:cxn modelId="{428F44C1-EFB9-4B56-AFF9-A7D999659CF3}" srcId="{A8700495-4FE6-45C9-B136-F258D7AF9EA8}" destId="{473E826E-1AC8-4459-853A-38150A74C767}" srcOrd="0" destOrd="0" parTransId="{E93F7C69-D434-414B-85B7-A7B2D059EC02}" sibTransId="{29C253F9-74E2-46F1-B1F0-772672403057}"/>
    <dgm:cxn modelId="{5F1B39C2-EECB-4005-9754-E1F75876E36C}" type="presOf" srcId="{6B17E378-1180-41E2-B9E8-9FE4595462FA}" destId="{B5CBA68C-4C83-44C4-A94F-9287CA2DD495}" srcOrd="0" destOrd="0" presId="urn:microsoft.com/office/officeart/2018/2/layout/IconVerticalSolidList"/>
    <dgm:cxn modelId="{706F7BDF-4164-4568-95C9-7E74C05483D2}" srcId="{2F25B4B4-69FE-415C-A97E-6D7B01B646CF}" destId="{057AD352-1D18-4B8C-AFCF-F56EB1F62CA4}" srcOrd="1" destOrd="0" parTransId="{B66F7EC7-3ED7-4A4D-B067-FC1FA9A583FE}" sibTransId="{743EA92D-A560-461A-8FD4-AD3884E93BF3}"/>
    <dgm:cxn modelId="{B09DB1E8-747C-4FD2-B896-E2F413B5A596}" type="presOf" srcId="{A8700495-4FE6-45C9-B136-F258D7AF9EA8}" destId="{E1C30147-CB71-4E39-80C1-F87EC6791CC6}" srcOrd="0" destOrd="0" presId="urn:microsoft.com/office/officeart/2018/2/layout/IconVerticalSolidList"/>
    <dgm:cxn modelId="{A91EE8ED-B99F-45C8-8341-85918652F6DB}" srcId="{1BEAD7C0-C658-44F3-9F59-2D1F5675389C}" destId="{08DD1AD6-4714-49B7-B065-7B65357D9878}" srcOrd="0" destOrd="0" parTransId="{C224B56B-F1FF-4554-B74D-F0371CB717AD}" sibTransId="{6399A571-0ECE-47C4-8E39-D725875F58D2}"/>
    <dgm:cxn modelId="{BF35CBEF-60AE-4791-99D2-BBC1702B84E8}" type="presOf" srcId="{08DD1AD6-4714-49B7-B065-7B65357D9878}" destId="{A3BD4A92-779B-446D-98BA-D626F111D92D}" srcOrd="0" destOrd="0" presId="urn:microsoft.com/office/officeart/2018/2/layout/IconVerticalSolidList"/>
    <dgm:cxn modelId="{65D65FF3-D7FB-467A-B95F-0E45E0F52812}" srcId="{A22115FF-D50E-4350-889E-E67593F50A96}" destId="{34AC4C13-B396-4176-A5AE-2AE33DA96BD0}" srcOrd="0" destOrd="0" parTransId="{2703E65F-21EB-4D7B-918A-53DA6A4C4094}" sibTransId="{756A0AD6-E7A9-449A-B748-479405262EE6}"/>
    <dgm:cxn modelId="{067F64F5-840E-4B5A-A19C-F908EC1DC5DD}" srcId="{A8700495-4FE6-45C9-B136-F258D7AF9EA8}" destId="{A22115FF-D50E-4350-889E-E67593F50A96}" srcOrd="2" destOrd="0" parTransId="{8DA56F20-375C-42CD-B44D-46E0C1A7CE15}" sibTransId="{91D8587A-9529-4DD9-BB92-0EE059101779}"/>
    <dgm:cxn modelId="{63A308FF-ED5D-49BD-9626-12FCD69D8BAB}" srcId="{1BEAD7C0-C658-44F3-9F59-2D1F5675389C}" destId="{A8700495-4FE6-45C9-B136-F258D7AF9EA8}" srcOrd="2" destOrd="0" parTransId="{3E452924-8B3D-484D-A621-52F0A17EE606}" sibTransId="{28B1EBBC-307C-4B0F-AE13-20DAC6118D10}"/>
    <dgm:cxn modelId="{6B5BABDF-4CAA-4040-94CD-AF87ECB5CE31}" type="presParOf" srcId="{F8091514-F125-42A0-89A4-1CD8033C33F5}" destId="{D148B9CB-31C0-466C-BA18-8A630752409E}" srcOrd="0" destOrd="0" presId="urn:microsoft.com/office/officeart/2018/2/layout/IconVerticalSolidList"/>
    <dgm:cxn modelId="{48AE68E6-867C-4870-9534-99C824488AD7}" type="presParOf" srcId="{D148B9CB-31C0-466C-BA18-8A630752409E}" destId="{2E57A7EA-E316-4394-A61D-828E39B75AAD}" srcOrd="0" destOrd="0" presId="urn:microsoft.com/office/officeart/2018/2/layout/IconVerticalSolidList"/>
    <dgm:cxn modelId="{7B30427D-6963-4082-AE42-9B6DC1DB3781}" type="presParOf" srcId="{D148B9CB-31C0-466C-BA18-8A630752409E}" destId="{F86CCC26-4BE3-446C-8F9A-6437F0F1571D}" srcOrd="1" destOrd="0" presId="urn:microsoft.com/office/officeart/2018/2/layout/IconVerticalSolidList"/>
    <dgm:cxn modelId="{FB9D1BC3-CC35-4025-A094-D8B4AB0ECDAE}" type="presParOf" srcId="{D148B9CB-31C0-466C-BA18-8A630752409E}" destId="{225ADA4E-FA1F-491C-AD41-1DD9FFD799F3}" srcOrd="2" destOrd="0" presId="urn:microsoft.com/office/officeart/2018/2/layout/IconVerticalSolidList"/>
    <dgm:cxn modelId="{08D515AB-B05E-4C22-AB2B-B8BBF56EAB90}" type="presParOf" srcId="{D148B9CB-31C0-466C-BA18-8A630752409E}" destId="{A3BD4A92-779B-446D-98BA-D626F111D92D}" srcOrd="3" destOrd="0" presId="urn:microsoft.com/office/officeart/2018/2/layout/IconVerticalSolidList"/>
    <dgm:cxn modelId="{2065C1F6-6858-4168-934C-8487C0AACFBB}" type="presParOf" srcId="{D148B9CB-31C0-466C-BA18-8A630752409E}" destId="{5D70567C-4A13-47DD-8EFA-BE77FFB8ACB0}" srcOrd="4" destOrd="0" presId="urn:microsoft.com/office/officeart/2018/2/layout/IconVerticalSolidList"/>
    <dgm:cxn modelId="{2DE9FE7F-7540-4CDB-9B44-CD453C862DFB}" type="presParOf" srcId="{F8091514-F125-42A0-89A4-1CD8033C33F5}" destId="{829BB4EC-C40B-4E5A-9F8F-915A64AC5DB6}" srcOrd="1" destOrd="0" presId="urn:microsoft.com/office/officeart/2018/2/layout/IconVerticalSolidList"/>
    <dgm:cxn modelId="{2930A35D-6022-4895-9370-C2FE6D436EE7}" type="presParOf" srcId="{F8091514-F125-42A0-89A4-1CD8033C33F5}" destId="{2B85A9AD-FC36-4ACD-8502-111836CAF837}" srcOrd="2" destOrd="0" presId="urn:microsoft.com/office/officeart/2018/2/layout/IconVerticalSolidList"/>
    <dgm:cxn modelId="{326E9F4F-0CB0-404B-B29F-98D4231DA6B6}" type="presParOf" srcId="{2B85A9AD-FC36-4ACD-8502-111836CAF837}" destId="{3393F513-2BC9-4BD3-A7B5-96B126E40DC6}" srcOrd="0" destOrd="0" presId="urn:microsoft.com/office/officeart/2018/2/layout/IconVerticalSolidList"/>
    <dgm:cxn modelId="{99312E25-E551-4617-9C0F-F82DB4FB4119}" type="presParOf" srcId="{2B85A9AD-FC36-4ACD-8502-111836CAF837}" destId="{48638973-5936-472A-A1B7-AB6EACC65457}" srcOrd="1" destOrd="0" presId="urn:microsoft.com/office/officeart/2018/2/layout/IconVerticalSolidList"/>
    <dgm:cxn modelId="{EE53439B-D41E-417D-BCA4-1D7642D1344C}" type="presParOf" srcId="{2B85A9AD-FC36-4ACD-8502-111836CAF837}" destId="{BC2539C0-1D41-430D-AC1E-9D292EB0EE92}" srcOrd="2" destOrd="0" presId="urn:microsoft.com/office/officeart/2018/2/layout/IconVerticalSolidList"/>
    <dgm:cxn modelId="{704C23B5-9A44-4DDC-B313-66FEEB20B99D}" type="presParOf" srcId="{2B85A9AD-FC36-4ACD-8502-111836CAF837}" destId="{D511CC98-011E-4123-A421-64E6EA80F4E4}" srcOrd="3" destOrd="0" presId="urn:microsoft.com/office/officeart/2018/2/layout/IconVerticalSolidList"/>
    <dgm:cxn modelId="{4EC69472-C099-4AFF-9F27-B84C63CBBCBF}" type="presParOf" srcId="{2B85A9AD-FC36-4ACD-8502-111836CAF837}" destId="{B5CBA68C-4C83-44C4-A94F-9287CA2DD495}" srcOrd="4" destOrd="0" presId="urn:microsoft.com/office/officeart/2018/2/layout/IconVerticalSolidList"/>
    <dgm:cxn modelId="{06CD162C-56A2-496E-8A26-BA1A7A83987C}" type="presParOf" srcId="{F8091514-F125-42A0-89A4-1CD8033C33F5}" destId="{B066C08E-E444-4AFE-AFF9-0FE7034A4CB4}" srcOrd="3" destOrd="0" presId="urn:microsoft.com/office/officeart/2018/2/layout/IconVerticalSolidList"/>
    <dgm:cxn modelId="{6D4F11E2-BC0E-494B-A268-CF773BC5E118}" type="presParOf" srcId="{F8091514-F125-42A0-89A4-1CD8033C33F5}" destId="{ACE94F20-93CB-4783-B27A-B7A50FDDEAA8}" srcOrd="4" destOrd="0" presId="urn:microsoft.com/office/officeart/2018/2/layout/IconVerticalSolidList"/>
    <dgm:cxn modelId="{16D0BEF8-4566-401B-A77D-2D59FCB5162F}" type="presParOf" srcId="{ACE94F20-93CB-4783-B27A-B7A50FDDEAA8}" destId="{9610D22B-A49F-422D-A645-65E29AAE0C19}" srcOrd="0" destOrd="0" presId="urn:microsoft.com/office/officeart/2018/2/layout/IconVerticalSolidList"/>
    <dgm:cxn modelId="{4BD30E67-428E-4F5E-821B-EB018B35A9D8}" type="presParOf" srcId="{ACE94F20-93CB-4783-B27A-B7A50FDDEAA8}" destId="{866500EF-3A71-4B43-A07C-6838AA986DE1}" srcOrd="1" destOrd="0" presId="urn:microsoft.com/office/officeart/2018/2/layout/IconVerticalSolidList"/>
    <dgm:cxn modelId="{6E92DBF9-F872-4270-9195-B664F2ED8D43}" type="presParOf" srcId="{ACE94F20-93CB-4783-B27A-B7A50FDDEAA8}" destId="{BBAA757E-00B5-4C6C-918A-A87EF4986D4F}" srcOrd="2" destOrd="0" presId="urn:microsoft.com/office/officeart/2018/2/layout/IconVerticalSolidList"/>
    <dgm:cxn modelId="{8366436D-3E92-4CE0-AC95-F71A30A66FE6}" type="presParOf" srcId="{ACE94F20-93CB-4783-B27A-B7A50FDDEAA8}" destId="{E1C30147-CB71-4E39-80C1-F87EC6791CC6}" srcOrd="3" destOrd="0" presId="urn:microsoft.com/office/officeart/2018/2/layout/IconVerticalSolidList"/>
    <dgm:cxn modelId="{F971B39D-8D88-4A82-9F0F-4139C9CC1B7F}" type="presParOf" srcId="{ACE94F20-93CB-4783-B27A-B7A50FDDEAA8}" destId="{637F203E-598A-45F9-9386-91D042BB9C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7A7EA-E316-4394-A61D-828E39B75AAD}">
      <dsp:nvSpPr>
        <dsp:cNvPr id="0" name=""/>
        <dsp:cNvSpPr/>
      </dsp:nvSpPr>
      <dsp:spPr>
        <a:xfrm>
          <a:off x="0" y="3202"/>
          <a:ext cx="4091410" cy="14977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CCC26-4BE3-446C-8F9A-6437F0F1571D}">
      <dsp:nvSpPr>
        <dsp:cNvPr id="0" name=""/>
        <dsp:cNvSpPr/>
      </dsp:nvSpPr>
      <dsp:spPr>
        <a:xfrm>
          <a:off x="453077" y="340202"/>
          <a:ext cx="823776" cy="823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4A92-779B-446D-98BA-D626F111D92D}">
      <dsp:nvSpPr>
        <dsp:cNvPr id="0" name=""/>
        <dsp:cNvSpPr/>
      </dsp:nvSpPr>
      <dsp:spPr>
        <a:xfrm>
          <a:off x="1729931" y="3202"/>
          <a:ext cx="1841134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Keep files that change frequently for version control</a:t>
          </a:r>
        </a:p>
      </dsp:txBody>
      <dsp:txXfrm>
        <a:off x="1729931" y="3202"/>
        <a:ext cx="1841134" cy="1497776"/>
      </dsp:txXfrm>
    </dsp:sp>
    <dsp:sp modelId="{5D70567C-4A13-47DD-8EFA-BE77FFB8ACB0}">
      <dsp:nvSpPr>
        <dsp:cNvPr id="0" name=""/>
        <dsp:cNvSpPr/>
      </dsp:nvSpPr>
      <dsp:spPr>
        <a:xfrm>
          <a:off x="3571065" y="3202"/>
          <a:ext cx="518653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Files change often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at least a week, perhaps more</a:t>
          </a:r>
        </a:p>
      </dsp:txBody>
      <dsp:txXfrm>
        <a:off x="3571065" y="3202"/>
        <a:ext cx="518653" cy="1497776"/>
      </dsp:txXfrm>
    </dsp:sp>
    <dsp:sp modelId="{3393F513-2BC9-4BD3-A7B5-96B126E40DC6}">
      <dsp:nvSpPr>
        <dsp:cNvPr id="0" name=""/>
        <dsp:cNvSpPr/>
      </dsp:nvSpPr>
      <dsp:spPr>
        <a:xfrm>
          <a:off x="0" y="1875422"/>
          <a:ext cx="4091410" cy="14977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38973-5936-472A-A1B7-AB6EACC65457}">
      <dsp:nvSpPr>
        <dsp:cNvPr id="0" name=""/>
        <dsp:cNvSpPr/>
      </dsp:nvSpPr>
      <dsp:spPr>
        <a:xfrm>
          <a:off x="453077" y="2212422"/>
          <a:ext cx="823776" cy="823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1CC98-011E-4123-A421-64E6EA80F4E4}">
      <dsp:nvSpPr>
        <dsp:cNvPr id="0" name=""/>
        <dsp:cNvSpPr/>
      </dsp:nvSpPr>
      <dsp:spPr>
        <a:xfrm>
          <a:off x="1729931" y="1875422"/>
          <a:ext cx="1841134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Recover from virus infection</a:t>
          </a:r>
        </a:p>
      </dsp:txBody>
      <dsp:txXfrm>
        <a:off x="1729931" y="1875422"/>
        <a:ext cx="1841134" cy="1497776"/>
      </dsp:txXfrm>
    </dsp:sp>
    <dsp:sp modelId="{B5CBA68C-4C83-44C4-A94F-9287CA2DD495}">
      <dsp:nvSpPr>
        <dsp:cNvPr id="0" name=""/>
        <dsp:cNvSpPr/>
      </dsp:nvSpPr>
      <dsp:spPr>
        <a:xfrm>
          <a:off x="3571065" y="1875422"/>
          <a:ext cx="518653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Infection may not be identified immediately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May need to retain 30 days of backups</a:t>
          </a:r>
        </a:p>
      </dsp:txBody>
      <dsp:txXfrm>
        <a:off x="3571065" y="1875422"/>
        <a:ext cx="518653" cy="1497776"/>
      </dsp:txXfrm>
    </dsp:sp>
    <dsp:sp modelId="{9610D22B-A49F-422D-A645-65E29AAE0C19}">
      <dsp:nvSpPr>
        <dsp:cNvPr id="0" name=""/>
        <dsp:cNvSpPr/>
      </dsp:nvSpPr>
      <dsp:spPr>
        <a:xfrm>
          <a:off x="0" y="3747643"/>
          <a:ext cx="4091410" cy="14977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500EF-3A71-4B43-A07C-6838AA986DE1}">
      <dsp:nvSpPr>
        <dsp:cNvPr id="0" name=""/>
        <dsp:cNvSpPr/>
      </dsp:nvSpPr>
      <dsp:spPr>
        <a:xfrm>
          <a:off x="453077" y="4084642"/>
          <a:ext cx="823776" cy="823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30147-CB71-4E39-80C1-F87EC6791CC6}">
      <dsp:nvSpPr>
        <dsp:cNvPr id="0" name=""/>
        <dsp:cNvSpPr/>
      </dsp:nvSpPr>
      <dsp:spPr>
        <a:xfrm>
          <a:off x="1729931" y="3747643"/>
          <a:ext cx="1841134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Consider legal requirements for data retention</a:t>
          </a:r>
        </a:p>
      </dsp:txBody>
      <dsp:txXfrm>
        <a:off x="1729931" y="3747643"/>
        <a:ext cx="1841134" cy="1497776"/>
      </dsp:txXfrm>
    </dsp:sp>
    <dsp:sp modelId="{637F203E-598A-45F9-9386-91D042BB9CCA}">
      <dsp:nvSpPr>
        <dsp:cNvPr id="0" name=""/>
        <dsp:cNvSpPr/>
      </dsp:nvSpPr>
      <dsp:spPr>
        <a:xfrm>
          <a:off x="3571065" y="3747643"/>
          <a:ext cx="518653" cy="1497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15" tIns="158515" rIns="158515" bIns="1585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Email storage may be required over years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Some industries must legally store certain data types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Different data types have different storage requirements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Corporate tax information, customer PII, tape backups, etc.</a:t>
          </a:r>
        </a:p>
      </dsp:txBody>
      <dsp:txXfrm>
        <a:off x="3571065" y="3747643"/>
        <a:ext cx="518653" cy="149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1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534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4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6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2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5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BC4F7BE7-3850-41FC-A5A7-B23577DFC3C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273A12D-B8EB-48E3-82C5-98394857F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21A878-58A5-4FC9-B9EF-83E0525F3C1C}"/>
              </a:ext>
            </a:extLst>
          </p:cNvPr>
          <p:cNvSpPr/>
          <p:nvPr/>
        </p:nvSpPr>
        <p:spPr>
          <a:xfrm>
            <a:off x="1319427" y="2075504"/>
            <a:ext cx="6509936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Data Roles and Retention</a:t>
            </a:r>
          </a:p>
        </p:txBody>
      </p:sp>
    </p:spTree>
    <p:extLst>
      <p:ext uri="{BB962C8B-B14F-4D97-AF65-F5344CB8AC3E}">
        <p14:creationId xmlns:p14="http://schemas.microsoft.com/office/powerpoint/2010/main" val="144790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4000"/>
                <a:lumMod val="116000"/>
              </a:schemeClr>
            </a:gs>
            <a:gs pos="100000">
              <a:schemeClr val="bg2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Data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rPr lang="en-US" dirty="0"/>
              <a:t>High-level data relationships</a:t>
            </a:r>
          </a:p>
          <a:p>
            <a:pPr lvl="1"/>
            <a:r>
              <a:rPr lang="en-US" dirty="0"/>
              <a:t>Organized responsibilities, not always technical</a:t>
            </a:r>
          </a:p>
          <a:p>
            <a:r>
              <a:rPr lang="en-US" dirty="0"/>
              <a:t>Data owner</a:t>
            </a:r>
          </a:p>
          <a:p>
            <a:pPr lvl="1"/>
            <a:r>
              <a:rPr lang="en-US" dirty="0"/>
              <a:t>Accountable for specific data, often a senior editor</a:t>
            </a:r>
          </a:p>
          <a:p>
            <a:pPr lvl="1"/>
            <a:r>
              <a:rPr lang="en-US" dirty="0"/>
              <a:t>VP of Sales owns the customer relationship data</a:t>
            </a:r>
          </a:p>
          <a:p>
            <a:pPr lvl="1"/>
            <a:r>
              <a:rPr lang="en-US" dirty="0"/>
              <a:t>Treasurer owns the financial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3D296CC-CA82-4C71-A176-6A9FECDB8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75000"/>
          </a:xfrm>
          <a:custGeom>
            <a:avLst/>
            <a:gdLst>
              <a:gd name="connsiteX0" fmla="*/ 0 w 12192000"/>
              <a:gd name="connsiteY0" fmla="*/ 0 h 2075000"/>
              <a:gd name="connsiteX1" fmla="*/ 12192000 w 12192000"/>
              <a:gd name="connsiteY1" fmla="*/ 0 h 2075000"/>
              <a:gd name="connsiteX2" fmla="*/ 12192000 w 12192000"/>
              <a:gd name="connsiteY2" fmla="*/ 558112 h 2075000"/>
              <a:gd name="connsiteX3" fmla="*/ 12192000 w 12192000"/>
              <a:gd name="connsiteY3" fmla="*/ 750237 h 2075000"/>
              <a:gd name="connsiteX4" fmla="*/ 12192000 w 12192000"/>
              <a:gd name="connsiteY4" fmla="*/ 1726055 h 2075000"/>
              <a:gd name="connsiteX5" fmla="*/ 12113803 w 12192000"/>
              <a:gd name="connsiteY5" fmla="*/ 1734338 h 2075000"/>
              <a:gd name="connsiteX6" fmla="*/ 6753597 w 12192000"/>
              <a:gd name="connsiteY6" fmla="*/ 2057895 h 2075000"/>
              <a:gd name="connsiteX7" fmla="*/ 400746 w 12192000"/>
              <a:gd name="connsiteY7" fmla="*/ 1886552 h 2075000"/>
              <a:gd name="connsiteX8" fmla="*/ 0 w 12192000"/>
              <a:gd name="connsiteY8" fmla="*/ 1849576 h 2075000"/>
              <a:gd name="connsiteX9" fmla="*/ 0 w 12192000"/>
              <a:gd name="connsiteY9" fmla="*/ 750237 h 2075000"/>
              <a:gd name="connsiteX10" fmla="*/ 0 w 12192000"/>
              <a:gd name="connsiteY10" fmla="*/ 558112 h 20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075000">
                <a:moveTo>
                  <a:pt x="0" y="0"/>
                </a:moveTo>
                <a:lnTo>
                  <a:pt x="12192000" y="0"/>
                </a:lnTo>
                <a:lnTo>
                  <a:pt x="12192000" y="558112"/>
                </a:lnTo>
                <a:lnTo>
                  <a:pt x="12192000" y="750237"/>
                </a:lnTo>
                <a:lnTo>
                  <a:pt x="12192000" y="1726055"/>
                </a:lnTo>
                <a:lnTo>
                  <a:pt x="12113803" y="1734338"/>
                </a:lnTo>
                <a:cubicBezTo>
                  <a:pt x="10139508" y="1932287"/>
                  <a:pt x="8237152" y="2025290"/>
                  <a:pt x="6753597" y="2057895"/>
                </a:cubicBezTo>
                <a:cubicBezTo>
                  <a:pt x="4940362" y="2097744"/>
                  <a:pt x="2657278" y="2078414"/>
                  <a:pt x="400746" y="1886552"/>
                </a:cubicBezTo>
                <a:lnTo>
                  <a:pt x="0" y="1849576"/>
                </a:lnTo>
                <a:lnTo>
                  <a:pt x="0" y="750237"/>
                </a:lnTo>
                <a:lnTo>
                  <a:pt x="0" y="558112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DE64-1B6C-4B98-90C6-A0671270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90" y="762608"/>
            <a:ext cx="7861139" cy="100393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chemeClr val="accent1"/>
                </a:solidFill>
              </a:rPr>
              <a:t>Data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26F-26DC-4ABB-9A9C-5D7C22A7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2635976"/>
            <a:ext cx="6170452" cy="3542776"/>
          </a:xfrm>
        </p:spPr>
        <p:txBody>
          <a:bodyPr>
            <a:normAutofit/>
          </a:bodyPr>
          <a:lstStyle/>
          <a:p>
            <a:r>
              <a:rPr lang="en-US" sz="1400"/>
              <a:t>Data steward</a:t>
            </a:r>
          </a:p>
          <a:p>
            <a:pPr lvl="1"/>
            <a:r>
              <a:rPr lang="en-US" dirty="0"/>
              <a:t>Responsible for data accuracy, privacy, and security</a:t>
            </a:r>
          </a:p>
          <a:p>
            <a:pPr lvl="1"/>
            <a:r>
              <a:rPr lang="en-US" dirty="0"/>
              <a:t>Associates sensitivity labels to the data</a:t>
            </a:r>
          </a:p>
          <a:p>
            <a:pPr lvl="1"/>
            <a:r>
              <a:rPr lang="en-US" dirty="0"/>
              <a:t>Ensures compliance with any applicable laws and standards</a:t>
            </a:r>
          </a:p>
          <a:p>
            <a:r>
              <a:rPr lang="en-US" sz="1400"/>
              <a:t>Data custodian</a:t>
            </a:r>
          </a:p>
          <a:p>
            <a:pPr lvl="1"/>
            <a:r>
              <a:rPr lang="en-US" dirty="0"/>
              <a:t>Manages the access rights to the data</a:t>
            </a:r>
          </a:p>
          <a:p>
            <a:pPr lvl="1"/>
            <a:r>
              <a:rPr lang="en-US" dirty="0"/>
              <a:t>Implements security controls</a:t>
            </a:r>
          </a:p>
          <a:p>
            <a:pPr lvl="1"/>
            <a:r>
              <a:rPr lang="en-US" dirty="0"/>
              <a:t>Sometimes the same person as the data steward</a:t>
            </a:r>
          </a:p>
          <a:p>
            <a:r>
              <a:rPr lang="en-US" sz="1400"/>
              <a:t>Privacy officer</a:t>
            </a:r>
          </a:p>
          <a:p>
            <a:pPr lvl="1"/>
            <a:r>
              <a:rPr lang="en-US" dirty="0"/>
              <a:t>Responsible for the organization’s data privacy</a:t>
            </a:r>
          </a:p>
          <a:p>
            <a:pPr lvl="1"/>
            <a:r>
              <a:rPr lang="en-US" dirty="0"/>
              <a:t>Sets policies, implements processes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376539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A5C-9474-4B02-926C-7238F24D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retention</a:t>
            </a:r>
            <a:endParaRPr lang="en-US" dirty="0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AE83D480-B598-4636-BC02-29D37F749C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5687" y="803186"/>
          <a:ext cx="4091410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1075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1910</TotalTime>
  <Words>180</Words>
  <Application>Microsoft Macintosh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Data roles</vt:lpstr>
      <vt:lpstr>Data roles</vt:lpstr>
      <vt:lpstr>Data retention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55</cp:revision>
  <dcterms:created xsi:type="dcterms:W3CDTF">2019-04-17T19:12:48Z</dcterms:created>
  <dcterms:modified xsi:type="dcterms:W3CDTF">2021-03-04T16:52:22Z</dcterms:modified>
  <cp:category>pptx, curriculum, cyber</cp:category>
</cp:coreProperties>
</file>