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5" r:id="rId2"/>
    <p:sldId id="257" r:id="rId3"/>
    <p:sldId id="259" r:id="rId4"/>
    <p:sldId id="258" r:id="rId5"/>
    <p:sldId id="267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CF939-F00A-4D42-BE10-62C7630864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1FDD8B-DA7A-49A4-8E75-2E65082ECBC3}">
      <dgm:prSet/>
      <dgm:spPr/>
      <dgm:t>
        <a:bodyPr/>
        <a:lstStyle/>
        <a:p>
          <a:r>
            <a:rPr lang="en-US"/>
            <a:t>Keep them private</a:t>
          </a:r>
        </a:p>
      </dgm:t>
    </dgm:pt>
    <dgm:pt modelId="{A3B951EF-5D09-4012-AF6B-F1AEB59125EE}" type="parTrans" cxnId="{F6AC1960-8559-443A-9AFD-B8E72BBF3BD9}">
      <dgm:prSet/>
      <dgm:spPr/>
      <dgm:t>
        <a:bodyPr/>
        <a:lstStyle/>
        <a:p>
          <a:endParaRPr lang="en-US"/>
        </a:p>
      </dgm:t>
    </dgm:pt>
    <dgm:pt modelId="{2560A3F8-A6BF-47DB-8270-F4CEA26D3A6E}" type="sibTrans" cxnId="{F6AC1960-8559-443A-9AFD-B8E72BBF3BD9}">
      <dgm:prSet/>
      <dgm:spPr/>
      <dgm:t>
        <a:bodyPr/>
        <a:lstStyle/>
        <a:p>
          <a:endParaRPr lang="en-US"/>
        </a:p>
      </dgm:t>
    </dgm:pt>
    <dgm:pt modelId="{035B333C-3E62-4929-BEEC-C13FB5CBB329}">
      <dgm:prSet/>
      <dgm:spPr/>
      <dgm:t>
        <a:bodyPr/>
        <a:lstStyle/>
        <a:p>
          <a:r>
            <a:rPr lang="en-US"/>
            <a:t>You don’t want the public knowing how to decipher your messages</a:t>
          </a:r>
        </a:p>
      </dgm:t>
    </dgm:pt>
    <dgm:pt modelId="{6D81B1C6-7460-4040-B7DD-5D520C736148}" type="parTrans" cxnId="{758F7A1A-EB41-482A-BFC6-233112108F57}">
      <dgm:prSet/>
      <dgm:spPr/>
      <dgm:t>
        <a:bodyPr/>
        <a:lstStyle/>
        <a:p>
          <a:endParaRPr lang="en-US"/>
        </a:p>
      </dgm:t>
    </dgm:pt>
    <dgm:pt modelId="{A25D6550-2A39-4E7A-9831-2516B42DD5A4}" type="sibTrans" cxnId="{758F7A1A-EB41-482A-BFC6-233112108F57}">
      <dgm:prSet/>
      <dgm:spPr/>
      <dgm:t>
        <a:bodyPr/>
        <a:lstStyle/>
        <a:p>
          <a:endParaRPr lang="en-US"/>
        </a:p>
      </dgm:t>
    </dgm:pt>
    <dgm:pt modelId="{3A2F9A77-588D-4C65-B0B0-ACFAC56689D5}">
      <dgm:prSet/>
      <dgm:spPr/>
      <dgm:t>
        <a:bodyPr/>
        <a:lstStyle/>
        <a:p>
          <a:r>
            <a:rPr lang="en-US"/>
            <a:t>The Key determines the output</a:t>
          </a:r>
        </a:p>
      </dgm:t>
    </dgm:pt>
    <dgm:pt modelId="{5D721C8D-1B92-468E-A687-57B6F8DE99C2}" type="parTrans" cxnId="{C53DEB3A-CA57-497F-96ED-2CCC2D0B5995}">
      <dgm:prSet/>
      <dgm:spPr/>
      <dgm:t>
        <a:bodyPr/>
        <a:lstStyle/>
        <a:p>
          <a:endParaRPr lang="en-US"/>
        </a:p>
      </dgm:t>
    </dgm:pt>
    <dgm:pt modelId="{7A6DC959-51BD-483E-A383-4CF69B946356}" type="sibTrans" cxnId="{C53DEB3A-CA57-497F-96ED-2CCC2D0B5995}">
      <dgm:prSet/>
      <dgm:spPr/>
      <dgm:t>
        <a:bodyPr/>
        <a:lstStyle/>
        <a:p>
          <a:endParaRPr lang="en-US"/>
        </a:p>
      </dgm:t>
    </dgm:pt>
    <dgm:pt modelId="{59878596-E7F6-492A-980D-E6AA0246878F}">
      <dgm:prSet/>
      <dgm:spPr/>
      <dgm:t>
        <a:bodyPr/>
        <a:lstStyle/>
        <a:p>
          <a:r>
            <a:rPr lang="en-US"/>
            <a:t>Many different types of key</a:t>
          </a:r>
        </a:p>
      </dgm:t>
    </dgm:pt>
    <dgm:pt modelId="{4DE77C1C-4A73-453F-9D3D-A6FB1EDB2D91}" type="parTrans" cxnId="{CE21F97E-7F29-4ACF-B9ED-22519DF5883C}">
      <dgm:prSet/>
      <dgm:spPr/>
      <dgm:t>
        <a:bodyPr/>
        <a:lstStyle/>
        <a:p>
          <a:endParaRPr lang="en-US"/>
        </a:p>
      </dgm:t>
    </dgm:pt>
    <dgm:pt modelId="{1A0D8150-27CE-46AC-9327-3EC3DEC9E60C}" type="sibTrans" cxnId="{CE21F97E-7F29-4ACF-B9ED-22519DF5883C}">
      <dgm:prSet/>
      <dgm:spPr/>
      <dgm:t>
        <a:bodyPr/>
        <a:lstStyle/>
        <a:p>
          <a:endParaRPr lang="en-US"/>
        </a:p>
      </dgm:t>
    </dgm:pt>
    <dgm:pt modelId="{7694354E-A7B4-431D-A5C7-151062EF1C08}">
      <dgm:prSet/>
      <dgm:spPr/>
      <dgm:t>
        <a:bodyPr/>
        <a:lstStyle/>
        <a:p>
          <a:r>
            <a:rPr lang="en-US"/>
            <a:t>Some keys are one-way keys and cannot be undone</a:t>
          </a:r>
        </a:p>
      </dgm:t>
    </dgm:pt>
    <dgm:pt modelId="{B7F6893D-D9C2-4E37-B423-8739A789C666}" type="parTrans" cxnId="{A5C3C5B0-01DE-487D-A152-993A5D9B75C3}">
      <dgm:prSet/>
      <dgm:spPr/>
      <dgm:t>
        <a:bodyPr/>
        <a:lstStyle/>
        <a:p>
          <a:endParaRPr lang="en-US"/>
        </a:p>
      </dgm:t>
    </dgm:pt>
    <dgm:pt modelId="{5C74230B-35FE-413C-8BD4-C0E1BB3F51B7}" type="sibTrans" cxnId="{A5C3C5B0-01DE-487D-A152-993A5D9B75C3}">
      <dgm:prSet/>
      <dgm:spPr/>
      <dgm:t>
        <a:bodyPr/>
        <a:lstStyle/>
        <a:p>
          <a:endParaRPr lang="en-US"/>
        </a:p>
      </dgm:t>
    </dgm:pt>
    <dgm:pt modelId="{4A87B92E-73E8-47F4-A779-AFE0E9E66974}">
      <dgm:prSet/>
      <dgm:spPr/>
      <dgm:t>
        <a:bodyPr/>
        <a:lstStyle/>
        <a:p>
          <a:r>
            <a:rPr lang="en-US"/>
            <a:t>Trust the process</a:t>
          </a:r>
        </a:p>
      </dgm:t>
    </dgm:pt>
    <dgm:pt modelId="{5090D6A5-E2B2-44B5-86DB-5CF5259D97F5}" type="parTrans" cxnId="{4C24C9C3-206C-42F6-A1BB-9B7137B83D21}">
      <dgm:prSet/>
      <dgm:spPr/>
      <dgm:t>
        <a:bodyPr/>
        <a:lstStyle/>
        <a:p>
          <a:endParaRPr lang="en-US"/>
        </a:p>
      </dgm:t>
    </dgm:pt>
    <dgm:pt modelId="{B7236A00-0CCB-4414-B8AE-C7977885911C}" type="sibTrans" cxnId="{4C24C9C3-206C-42F6-A1BB-9B7137B83D21}">
      <dgm:prSet/>
      <dgm:spPr/>
      <dgm:t>
        <a:bodyPr/>
        <a:lstStyle/>
        <a:p>
          <a:endParaRPr lang="en-US"/>
        </a:p>
      </dgm:t>
    </dgm:pt>
    <dgm:pt modelId="{89A600F0-42DD-4FCD-9B6F-32FFB087C6C4}">
      <dgm:prSet/>
      <dgm:spPr/>
      <dgm:t>
        <a:bodyPr/>
        <a:lstStyle/>
        <a:p>
          <a:r>
            <a:rPr lang="en-US"/>
            <a:t>Sometimes the algorithm is well known</a:t>
          </a:r>
        </a:p>
      </dgm:t>
    </dgm:pt>
    <dgm:pt modelId="{FE41A917-2753-4A6E-AE78-8E9B15F2AE63}" type="parTrans" cxnId="{9057EE7E-542A-4399-9A0B-20EB9ECCC15B}">
      <dgm:prSet/>
      <dgm:spPr/>
      <dgm:t>
        <a:bodyPr/>
        <a:lstStyle/>
        <a:p>
          <a:endParaRPr lang="en-US"/>
        </a:p>
      </dgm:t>
    </dgm:pt>
    <dgm:pt modelId="{A60B86FD-7346-4157-B88F-B496C100AC72}" type="sibTrans" cxnId="{9057EE7E-542A-4399-9A0B-20EB9ECCC15B}">
      <dgm:prSet/>
      <dgm:spPr/>
      <dgm:t>
        <a:bodyPr/>
        <a:lstStyle/>
        <a:p>
          <a:endParaRPr lang="en-US"/>
        </a:p>
      </dgm:t>
    </dgm:pt>
    <dgm:pt modelId="{94D4FC3E-913A-435C-A20C-1D9EFEBF530A}">
      <dgm:prSet/>
      <dgm:spPr/>
      <dgm:t>
        <a:bodyPr/>
        <a:lstStyle/>
        <a:p>
          <a:r>
            <a:rPr lang="en-US"/>
            <a:t>However, the public does not know the individual key</a:t>
          </a:r>
        </a:p>
      </dgm:t>
    </dgm:pt>
    <dgm:pt modelId="{E8E49AC4-5F51-47B3-A568-933B66C96A54}" type="parTrans" cxnId="{91947667-46CF-46D2-AEF9-D7BB50FDAF8A}">
      <dgm:prSet/>
      <dgm:spPr/>
      <dgm:t>
        <a:bodyPr/>
        <a:lstStyle/>
        <a:p>
          <a:endParaRPr lang="en-US"/>
        </a:p>
      </dgm:t>
    </dgm:pt>
    <dgm:pt modelId="{DC48DAA4-3136-4976-A4CB-83074C916157}" type="sibTrans" cxnId="{91947667-46CF-46D2-AEF9-D7BB50FDAF8A}">
      <dgm:prSet/>
      <dgm:spPr/>
      <dgm:t>
        <a:bodyPr/>
        <a:lstStyle/>
        <a:p>
          <a:endParaRPr lang="en-US"/>
        </a:p>
      </dgm:t>
    </dgm:pt>
    <dgm:pt modelId="{04EC1917-762E-DC4B-9F2D-8758FD14A44E}" type="pres">
      <dgm:prSet presAssocID="{912CF939-F00A-4D42-BE10-62C763086493}" presName="linear" presStyleCnt="0">
        <dgm:presLayoutVars>
          <dgm:animLvl val="lvl"/>
          <dgm:resizeHandles val="exact"/>
        </dgm:presLayoutVars>
      </dgm:prSet>
      <dgm:spPr/>
    </dgm:pt>
    <dgm:pt modelId="{56DAE5CA-8EFC-7048-84E5-AF7FE24DA3F3}" type="pres">
      <dgm:prSet presAssocID="{391FDD8B-DA7A-49A4-8E75-2E65082ECB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70EE3D-8A35-0544-B405-E3496FCE375F}" type="pres">
      <dgm:prSet presAssocID="{391FDD8B-DA7A-49A4-8E75-2E65082ECBC3}" presName="childText" presStyleLbl="revTx" presStyleIdx="0" presStyleCnt="3">
        <dgm:presLayoutVars>
          <dgm:bulletEnabled val="1"/>
        </dgm:presLayoutVars>
      </dgm:prSet>
      <dgm:spPr/>
    </dgm:pt>
    <dgm:pt modelId="{C6DBEA70-FDB8-804D-93CB-DAE1C1AF0ADE}" type="pres">
      <dgm:prSet presAssocID="{3A2F9A77-588D-4C65-B0B0-ACFAC56689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54C9AA-4365-8D43-A117-53B3D65A7027}" type="pres">
      <dgm:prSet presAssocID="{3A2F9A77-588D-4C65-B0B0-ACFAC56689D5}" presName="childText" presStyleLbl="revTx" presStyleIdx="1" presStyleCnt="3">
        <dgm:presLayoutVars>
          <dgm:bulletEnabled val="1"/>
        </dgm:presLayoutVars>
      </dgm:prSet>
      <dgm:spPr/>
    </dgm:pt>
    <dgm:pt modelId="{32493A6D-D827-C647-99B9-3056C7EE2575}" type="pres">
      <dgm:prSet presAssocID="{4A87B92E-73E8-47F4-A779-AFE0E9E669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621025-AE2D-914E-B4AE-1F760AC8F557}" type="pres">
      <dgm:prSet presAssocID="{4A87B92E-73E8-47F4-A779-AFE0E9E6697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58F7A1A-EB41-482A-BFC6-233112108F57}" srcId="{391FDD8B-DA7A-49A4-8E75-2E65082ECBC3}" destId="{035B333C-3E62-4929-BEEC-C13FB5CBB329}" srcOrd="0" destOrd="0" parTransId="{6D81B1C6-7460-4040-B7DD-5D520C736148}" sibTransId="{A25D6550-2A39-4E7A-9831-2516B42DD5A4}"/>
    <dgm:cxn modelId="{02A9C736-71E2-014D-812D-FB663E400F31}" type="presOf" srcId="{912CF939-F00A-4D42-BE10-62C763086493}" destId="{04EC1917-762E-DC4B-9F2D-8758FD14A44E}" srcOrd="0" destOrd="0" presId="urn:microsoft.com/office/officeart/2005/8/layout/vList2"/>
    <dgm:cxn modelId="{C53DEB3A-CA57-497F-96ED-2CCC2D0B5995}" srcId="{912CF939-F00A-4D42-BE10-62C763086493}" destId="{3A2F9A77-588D-4C65-B0B0-ACFAC56689D5}" srcOrd="1" destOrd="0" parTransId="{5D721C8D-1B92-468E-A687-57B6F8DE99C2}" sibTransId="{7A6DC959-51BD-483E-A383-4CF69B946356}"/>
    <dgm:cxn modelId="{FBC82A49-FFB0-7741-B12C-21BFC43CD08C}" type="presOf" srcId="{4A87B92E-73E8-47F4-A779-AFE0E9E66974}" destId="{32493A6D-D827-C647-99B9-3056C7EE2575}" srcOrd="0" destOrd="0" presId="urn:microsoft.com/office/officeart/2005/8/layout/vList2"/>
    <dgm:cxn modelId="{E2A6EA5F-9CAF-CE4A-BEEC-B5BAC6F057AE}" type="presOf" srcId="{94D4FC3E-913A-435C-A20C-1D9EFEBF530A}" destId="{F8621025-AE2D-914E-B4AE-1F760AC8F557}" srcOrd="0" destOrd="1" presId="urn:microsoft.com/office/officeart/2005/8/layout/vList2"/>
    <dgm:cxn modelId="{F6AC1960-8559-443A-9AFD-B8E72BBF3BD9}" srcId="{912CF939-F00A-4D42-BE10-62C763086493}" destId="{391FDD8B-DA7A-49A4-8E75-2E65082ECBC3}" srcOrd="0" destOrd="0" parTransId="{A3B951EF-5D09-4012-AF6B-F1AEB59125EE}" sibTransId="{2560A3F8-A6BF-47DB-8270-F4CEA26D3A6E}"/>
    <dgm:cxn modelId="{91947667-46CF-46D2-AEF9-D7BB50FDAF8A}" srcId="{4A87B92E-73E8-47F4-A779-AFE0E9E66974}" destId="{94D4FC3E-913A-435C-A20C-1D9EFEBF530A}" srcOrd="1" destOrd="0" parTransId="{E8E49AC4-5F51-47B3-A568-933B66C96A54}" sibTransId="{DC48DAA4-3136-4976-A4CB-83074C916157}"/>
    <dgm:cxn modelId="{36E91B6F-0776-7741-A499-501C6A2FDF16}" type="presOf" srcId="{391FDD8B-DA7A-49A4-8E75-2E65082ECBC3}" destId="{56DAE5CA-8EFC-7048-84E5-AF7FE24DA3F3}" srcOrd="0" destOrd="0" presId="urn:microsoft.com/office/officeart/2005/8/layout/vList2"/>
    <dgm:cxn modelId="{9057EE7E-542A-4399-9A0B-20EB9ECCC15B}" srcId="{4A87B92E-73E8-47F4-A779-AFE0E9E66974}" destId="{89A600F0-42DD-4FCD-9B6F-32FFB087C6C4}" srcOrd="0" destOrd="0" parTransId="{FE41A917-2753-4A6E-AE78-8E9B15F2AE63}" sibTransId="{A60B86FD-7346-4157-B88F-B496C100AC72}"/>
    <dgm:cxn modelId="{CE21F97E-7F29-4ACF-B9ED-22519DF5883C}" srcId="{3A2F9A77-588D-4C65-B0B0-ACFAC56689D5}" destId="{59878596-E7F6-492A-980D-E6AA0246878F}" srcOrd="0" destOrd="0" parTransId="{4DE77C1C-4A73-453F-9D3D-A6FB1EDB2D91}" sibTransId="{1A0D8150-27CE-46AC-9327-3EC3DEC9E60C}"/>
    <dgm:cxn modelId="{0C0987A8-4374-0641-AB5E-2AEAD43E33F1}" type="presOf" srcId="{59878596-E7F6-492A-980D-E6AA0246878F}" destId="{0B54C9AA-4365-8D43-A117-53B3D65A7027}" srcOrd="0" destOrd="0" presId="urn:microsoft.com/office/officeart/2005/8/layout/vList2"/>
    <dgm:cxn modelId="{A5C3C5B0-01DE-487D-A152-993A5D9B75C3}" srcId="{3A2F9A77-588D-4C65-B0B0-ACFAC56689D5}" destId="{7694354E-A7B4-431D-A5C7-151062EF1C08}" srcOrd="1" destOrd="0" parTransId="{B7F6893D-D9C2-4E37-B423-8739A789C666}" sibTransId="{5C74230B-35FE-413C-8BD4-C0E1BB3F51B7}"/>
    <dgm:cxn modelId="{DBEBE1BE-ECA8-B248-A2A3-103B44147059}" type="presOf" srcId="{3A2F9A77-588D-4C65-B0B0-ACFAC56689D5}" destId="{C6DBEA70-FDB8-804D-93CB-DAE1C1AF0ADE}" srcOrd="0" destOrd="0" presId="urn:microsoft.com/office/officeart/2005/8/layout/vList2"/>
    <dgm:cxn modelId="{4C24C9C3-206C-42F6-A1BB-9B7137B83D21}" srcId="{912CF939-F00A-4D42-BE10-62C763086493}" destId="{4A87B92E-73E8-47F4-A779-AFE0E9E66974}" srcOrd="2" destOrd="0" parTransId="{5090D6A5-E2B2-44B5-86DB-5CF5259D97F5}" sibTransId="{B7236A00-0CCB-4414-B8AE-C7977885911C}"/>
    <dgm:cxn modelId="{A82641D5-AB40-4C40-A4E0-71A160D4F5F1}" type="presOf" srcId="{7694354E-A7B4-431D-A5C7-151062EF1C08}" destId="{0B54C9AA-4365-8D43-A117-53B3D65A7027}" srcOrd="0" destOrd="1" presId="urn:microsoft.com/office/officeart/2005/8/layout/vList2"/>
    <dgm:cxn modelId="{EAC2C4F9-F5FE-714C-8E83-15673DC7A004}" type="presOf" srcId="{89A600F0-42DD-4FCD-9B6F-32FFB087C6C4}" destId="{F8621025-AE2D-914E-B4AE-1F760AC8F557}" srcOrd="0" destOrd="0" presId="urn:microsoft.com/office/officeart/2005/8/layout/vList2"/>
    <dgm:cxn modelId="{3DCEE6F9-884F-F345-9933-81E061304077}" type="presOf" srcId="{035B333C-3E62-4929-BEEC-C13FB5CBB329}" destId="{D370EE3D-8A35-0544-B405-E3496FCE375F}" srcOrd="0" destOrd="0" presId="urn:microsoft.com/office/officeart/2005/8/layout/vList2"/>
    <dgm:cxn modelId="{FCD22D4F-0E35-5D40-A86B-9EC295226BBD}" type="presParOf" srcId="{04EC1917-762E-DC4B-9F2D-8758FD14A44E}" destId="{56DAE5CA-8EFC-7048-84E5-AF7FE24DA3F3}" srcOrd="0" destOrd="0" presId="urn:microsoft.com/office/officeart/2005/8/layout/vList2"/>
    <dgm:cxn modelId="{15502D9E-BF32-0E4F-A490-C75D633CFA54}" type="presParOf" srcId="{04EC1917-762E-DC4B-9F2D-8758FD14A44E}" destId="{D370EE3D-8A35-0544-B405-E3496FCE375F}" srcOrd="1" destOrd="0" presId="urn:microsoft.com/office/officeart/2005/8/layout/vList2"/>
    <dgm:cxn modelId="{D686D447-96A8-A14E-A880-AB6F09F3054B}" type="presParOf" srcId="{04EC1917-762E-DC4B-9F2D-8758FD14A44E}" destId="{C6DBEA70-FDB8-804D-93CB-DAE1C1AF0ADE}" srcOrd="2" destOrd="0" presId="urn:microsoft.com/office/officeart/2005/8/layout/vList2"/>
    <dgm:cxn modelId="{FE6C84C5-7E99-A24E-A8E6-3D6DD98914C9}" type="presParOf" srcId="{04EC1917-762E-DC4B-9F2D-8758FD14A44E}" destId="{0B54C9AA-4365-8D43-A117-53B3D65A7027}" srcOrd="3" destOrd="0" presId="urn:microsoft.com/office/officeart/2005/8/layout/vList2"/>
    <dgm:cxn modelId="{F087D4D7-0DC9-1141-8325-95086EFCBC36}" type="presParOf" srcId="{04EC1917-762E-DC4B-9F2D-8758FD14A44E}" destId="{32493A6D-D827-C647-99B9-3056C7EE2575}" srcOrd="4" destOrd="0" presId="urn:microsoft.com/office/officeart/2005/8/layout/vList2"/>
    <dgm:cxn modelId="{24713A30-ED83-1640-8A50-384922449B90}" type="presParOf" srcId="{04EC1917-762E-DC4B-9F2D-8758FD14A44E}" destId="{F8621025-AE2D-914E-B4AE-1F760AC8F5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AE5CA-8EFC-7048-84E5-AF7FE24DA3F3}">
      <dsp:nvSpPr>
        <dsp:cNvPr id="0" name=""/>
        <dsp:cNvSpPr/>
      </dsp:nvSpPr>
      <dsp:spPr>
        <a:xfrm>
          <a:off x="0" y="586886"/>
          <a:ext cx="4366325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them private</a:t>
          </a:r>
        </a:p>
      </dsp:txBody>
      <dsp:txXfrm>
        <a:off x="26273" y="613159"/>
        <a:ext cx="4313779" cy="485654"/>
      </dsp:txXfrm>
    </dsp:sp>
    <dsp:sp modelId="{D370EE3D-8A35-0544-B405-E3496FCE375F}">
      <dsp:nvSpPr>
        <dsp:cNvPr id="0" name=""/>
        <dsp:cNvSpPr/>
      </dsp:nvSpPr>
      <dsp:spPr>
        <a:xfrm>
          <a:off x="0" y="1125086"/>
          <a:ext cx="4366325" cy="54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You don’t want the public knowing how to decipher your messages</a:t>
          </a:r>
        </a:p>
      </dsp:txBody>
      <dsp:txXfrm>
        <a:off x="0" y="1125086"/>
        <a:ext cx="4366325" cy="547515"/>
      </dsp:txXfrm>
    </dsp:sp>
    <dsp:sp modelId="{C6DBEA70-FDB8-804D-93CB-DAE1C1AF0ADE}">
      <dsp:nvSpPr>
        <dsp:cNvPr id="0" name=""/>
        <dsp:cNvSpPr/>
      </dsp:nvSpPr>
      <dsp:spPr>
        <a:xfrm>
          <a:off x="0" y="1672601"/>
          <a:ext cx="4366325" cy="53820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Key determines the output</a:t>
          </a:r>
        </a:p>
      </dsp:txBody>
      <dsp:txXfrm>
        <a:off x="26273" y="1698874"/>
        <a:ext cx="4313779" cy="485654"/>
      </dsp:txXfrm>
    </dsp:sp>
    <dsp:sp modelId="{0B54C9AA-4365-8D43-A117-53B3D65A7027}">
      <dsp:nvSpPr>
        <dsp:cNvPr id="0" name=""/>
        <dsp:cNvSpPr/>
      </dsp:nvSpPr>
      <dsp:spPr>
        <a:xfrm>
          <a:off x="0" y="2210801"/>
          <a:ext cx="4366325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Many different types of key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Some keys are one-way keys and cannot be undone</a:t>
          </a:r>
        </a:p>
      </dsp:txBody>
      <dsp:txXfrm>
        <a:off x="0" y="2210801"/>
        <a:ext cx="4366325" cy="856980"/>
      </dsp:txXfrm>
    </dsp:sp>
    <dsp:sp modelId="{32493A6D-D827-C647-99B9-3056C7EE2575}">
      <dsp:nvSpPr>
        <dsp:cNvPr id="0" name=""/>
        <dsp:cNvSpPr/>
      </dsp:nvSpPr>
      <dsp:spPr>
        <a:xfrm>
          <a:off x="0" y="3067781"/>
          <a:ext cx="4366325" cy="5382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Trust the process</a:t>
          </a:r>
        </a:p>
      </dsp:txBody>
      <dsp:txXfrm>
        <a:off x="26273" y="3094054"/>
        <a:ext cx="4313779" cy="485654"/>
      </dsp:txXfrm>
    </dsp:sp>
    <dsp:sp modelId="{F8621025-AE2D-914E-B4AE-1F760AC8F557}">
      <dsp:nvSpPr>
        <dsp:cNvPr id="0" name=""/>
        <dsp:cNvSpPr/>
      </dsp:nvSpPr>
      <dsp:spPr>
        <a:xfrm>
          <a:off x="0" y="3605981"/>
          <a:ext cx="4366325" cy="109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Sometimes the algorithm is well known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However, the public does not know the individual key</a:t>
          </a:r>
        </a:p>
      </dsp:txBody>
      <dsp:txXfrm>
        <a:off x="0" y="3605981"/>
        <a:ext cx="4366325" cy="109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0928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7223750-2E6A-4BD6-B1AA-536E08C6A4E5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1B7C37F-3093-4923-A4B7-1C03DE8A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0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226BEE-8925-4912-96BE-3D93C9025928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Cryptography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08" y="65516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93831"/>
            <a:ext cx="3385832" cy="3713258"/>
          </a:xfrm>
        </p:spPr>
        <p:txBody>
          <a:bodyPr/>
          <a:lstStyle/>
          <a:p>
            <a:r>
              <a:rPr lang="en-US" dirty="0"/>
              <a:t>Comes from the two Greek words </a:t>
            </a:r>
            <a:r>
              <a:rPr lang="en-US" i="1" dirty="0" err="1"/>
              <a:t>kryptos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graphein</a:t>
            </a:r>
            <a:endParaRPr lang="en-US" i="1" dirty="0"/>
          </a:p>
          <a:p>
            <a:pPr lvl="1"/>
            <a:r>
              <a:rPr lang="en-US" b="1" dirty="0" err="1"/>
              <a:t>Kryptos</a:t>
            </a:r>
            <a:r>
              <a:rPr lang="en-US" dirty="0"/>
              <a:t> meaning “a secret” or “to hide”</a:t>
            </a:r>
          </a:p>
          <a:p>
            <a:pPr lvl="1"/>
            <a:r>
              <a:rPr lang="en-US" b="1" dirty="0" err="1"/>
              <a:t>Graphein</a:t>
            </a:r>
            <a:r>
              <a:rPr lang="en-US" dirty="0"/>
              <a:t> meaning “to study”</a:t>
            </a:r>
          </a:p>
          <a:p>
            <a:r>
              <a:rPr lang="en-US" dirty="0"/>
              <a:t>Cryptography methods have been around for thousands of years</a:t>
            </a:r>
          </a:p>
          <a:p>
            <a:pPr lvl="1"/>
            <a:r>
              <a:rPr lang="en-US" dirty="0"/>
              <a:t>One of the first examples is a </a:t>
            </a:r>
            <a:r>
              <a:rPr lang="en-US" dirty="0" err="1"/>
              <a:t>Ceaser</a:t>
            </a:r>
            <a:r>
              <a:rPr lang="en-US" dirty="0"/>
              <a:t> Cipher which would have been used in the early BC’s.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788C1-38ED-438C-B00C-CC77854B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14" y="1730893"/>
            <a:ext cx="4500912" cy="3126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67FA8-4B2D-4D78-B2F0-3B67AD20F94F}"/>
              </a:ext>
            </a:extLst>
          </p:cNvPr>
          <p:cNvSpPr txBox="1"/>
          <p:nvPr/>
        </p:nvSpPr>
        <p:spPr>
          <a:xfrm>
            <a:off x="4379952" y="1020804"/>
            <a:ext cx="459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of a cipher disk used to help encode and decode a </a:t>
            </a:r>
            <a:r>
              <a:rPr lang="en-US" sz="1400" dirty="0" err="1"/>
              <a:t>Ceaser</a:t>
            </a:r>
            <a:r>
              <a:rPr lang="en-US" sz="1400" dirty="0"/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64866-188C-4EA2-8FA2-57DE825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Cryptoanalysis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BAC9B-D2D3-4942-BB79-6760EA46A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1" b="34197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180D-3892-4559-B38A-9AC42576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The art (or study) of solving/cracking encryptions</a:t>
            </a:r>
          </a:p>
          <a:p>
            <a:pPr>
              <a:lnSpc>
                <a:spcPct val="110000"/>
              </a:lnSpc>
            </a:pPr>
            <a:r>
              <a:rPr lang="en-US" sz="1400"/>
              <a:t>There are constantly people/research happening to find flaws and/or weaknesses in ciphers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cipher is 100% secure, but how secure can we make them?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0601-DF8F-4E53-84C2-5871CF18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C86-209E-4A7C-BF1F-0B7CEE15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</a:t>
            </a:r>
          </a:p>
          <a:p>
            <a:pPr lvl="1"/>
            <a:r>
              <a:rPr lang="en-US" dirty="0"/>
              <a:t>Message to be sent (not encrypted)</a:t>
            </a:r>
          </a:p>
          <a:p>
            <a:r>
              <a:rPr lang="en-US" dirty="0"/>
              <a:t>Ciphertext</a:t>
            </a:r>
          </a:p>
          <a:p>
            <a:pPr lvl="1"/>
            <a:r>
              <a:rPr lang="en-US" dirty="0"/>
              <a:t>The message when encrypted</a:t>
            </a:r>
          </a:p>
          <a:p>
            <a:r>
              <a:rPr lang="en-US" dirty="0"/>
              <a:t>Cipher (also known as a Key)</a:t>
            </a:r>
          </a:p>
          <a:p>
            <a:pPr lvl="1"/>
            <a:r>
              <a:rPr lang="en-US" dirty="0"/>
              <a:t>The algorithm that is used to encrypt and decrypt the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4D6BA-F834-457E-90B0-34D225D41406}"/>
              </a:ext>
            </a:extLst>
          </p:cNvPr>
          <p:cNvSpPr txBox="1"/>
          <p:nvPr/>
        </p:nvSpPr>
        <p:spPr>
          <a:xfrm>
            <a:off x="542925" y="4878705"/>
            <a:ext cx="1590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panda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11A2-3864-4EDC-AD0D-B36FD8A1C9E1}"/>
              </a:ext>
            </a:extLst>
          </p:cNvPr>
          <p:cNvSpPr txBox="1"/>
          <p:nvPr/>
        </p:nvSpPr>
        <p:spPr>
          <a:xfrm>
            <a:off x="7553325" y="4878705"/>
            <a:ext cx="1590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Plaintext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panda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9195-29E8-4454-B4D7-3C7D8A44EEAB}"/>
              </a:ext>
            </a:extLst>
          </p:cNvPr>
          <p:cNvSpPr txBox="1"/>
          <p:nvPr/>
        </p:nvSpPr>
        <p:spPr>
          <a:xfrm>
            <a:off x="2197893" y="4878705"/>
            <a:ext cx="1590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Cipher/Key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letter shift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2A91-3F31-4C55-AFBC-F2094BC0C98F}"/>
              </a:ext>
            </a:extLst>
          </p:cNvPr>
          <p:cNvSpPr txBox="1"/>
          <p:nvPr/>
        </p:nvSpPr>
        <p:spPr>
          <a:xfrm>
            <a:off x="5667376" y="4878705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Cipher/Key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letter shift (back)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72E2E-65CD-47EC-8701-68C591546E85}"/>
              </a:ext>
            </a:extLst>
          </p:cNvPr>
          <p:cNvSpPr txBox="1"/>
          <p:nvPr/>
        </p:nvSpPr>
        <p:spPr>
          <a:xfrm>
            <a:off x="3852862" y="4878705"/>
            <a:ext cx="1590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Ciphertext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qboeb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410A3-E4BA-4582-B89A-EEC4721F1414}"/>
              </a:ext>
            </a:extLst>
          </p:cNvPr>
          <p:cNvCxnSpPr/>
          <p:nvPr/>
        </p:nvCxnSpPr>
        <p:spPr>
          <a:xfrm>
            <a:off x="1809750" y="5294203"/>
            <a:ext cx="59055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608CB0-EAE5-44F3-9865-461A1286A885}"/>
              </a:ext>
            </a:extLst>
          </p:cNvPr>
          <p:cNvCxnSpPr/>
          <p:nvPr/>
        </p:nvCxnSpPr>
        <p:spPr>
          <a:xfrm>
            <a:off x="3493293" y="5290601"/>
            <a:ext cx="59055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D6CFD0-F8B7-4418-96A1-90F123D6FB08}"/>
              </a:ext>
            </a:extLst>
          </p:cNvPr>
          <p:cNvCxnSpPr/>
          <p:nvPr/>
        </p:nvCxnSpPr>
        <p:spPr>
          <a:xfrm>
            <a:off x="5372101" y="5290601"/>
            <a:ext cx="59055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8DE65-784E-47CD-8505-4CCAF17EBA7F}"/>
              </a:ext>
            </a:extLst>
          </p:cNvPr>
          <p:cNvCxnSpPr/>
          <p:nvPr/>
        </p:nvCxnSpPr>
        <p:spPr>
          <a:xfrm>
            <a:off x="7258050" y="5277474"/>
            <a:ext cx="59055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3578-1570-4CB3-8840-FE135884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Cryptographic Keys (Ciphers)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BA423-6537-4D65-8145-0AB9FD9B9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8782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447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A9BA2-820A-4968-9287-AD30229B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Key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64F4-355B-47E7-A0F2-E4CCB387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Do not use short keys</a:t>
            </a:r>
          </a:p>
          <a:p>
            <a:pPr lvl="1"/>
            <a:r>
              <a:rPr lang="en-US" dirty="0"/>
              <a:t>Helps prevent against brute force attacks</a:t>
            </a:r>
          </a:p>
          <a:p>
            <a:pPr lvl="1"/>
            <a:r>
              <a:rPr lang="en-US" dirty="0"/>
              <a:t>128-bit or higher keys are common</a:t>
            </a:r>
          </a:p>
          <a:p>
            <a:pPr lvl="1"/>
            <a:r>
              <a:rPr lang="en-US" dirty="0"/>
              <a:t>A lot of keys use very high prime numbers</a:t>
            </a:r>
          </a:p>
          <a:p>
            <a:r>
              <a:rPr lang="en-US" dirty="0"/>
              <a:t>How to exchange keys (across an unsecure medium)?</a:t>
            </a:r>
          </a:p>
          <a:p>
            <a:pPr lvl="1"/>
            <a:r>
              <a:rPr lang="en-US" dirty="0"/>
              <a:t>Key must remain a secret</a:t>
            </a:r>
          </a:p>
          <a:p>
            <a:pPr lvl="1"/>
            <a:r>
              <a:rPr lang="en-US" dirty="0"/>
              <a:t>Trusted domains help protect the keys</a:t>
            </a:r>
          </a:p>
          <a:p>
            <a:pPr lvl="2"/>
            <a:r>
              <a:rPr lang="en-US" dirty="0"/>
              <a:t>Diffie-Hellman is a common key exchange</a:t>
            </a:r>
          </a:p>
          <a:p>
            <a:pPr lvl="1"/>
            <a:r>
              <a:rPr lang="en-US" dirty="0"/>
              <a:t>Encrypt and protect the key exchange</a:t>
            </a:r>
          </a:p>
        </p:txBody>
      </p:sp>
    </p:spTree>
    <p:extLst>
      <p:ext uri="{BB962C8B-B14F-4D97-AF65-F5344CB8AC3E}">
        <p14:creationId xmlns:p14="http://schemas.microsoft.com/office/powerpoint/2010/main" val="104075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64866-188C-4EA2-8FA2-57DE825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Famous Ciphers</a:t>
            </a:r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180D-3892-4559-B38A-9AC42576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Pigpen Cipher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Used by Freemason’s in the 1700’s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Letters represented by symbols</a:t>
            </a:r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 sz="1300"/>
              <a:t>Enigma Machine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Used by Germans in WWII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“Cracked” by some of the Allies</a:t>
            </a:r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B1B269-8BDF-4E50-819E-B303ED781CCB}"/>
              </a:ext>
            </a:extLst>
          </p:cNvPr>
          <p:cNvGrpSpPr/>
          <p:nvPr/>
        </p:nvGrpSpPr>
        <p:grpSpPr>
          <a:xfrm>
            <a:off x="2390463" y="671951"/>
            <a:ext cx="4369818" cy="3359108"/>
            <a:chOff x="5355163" y="1575547"/>
            <a:chExt cx="3388787" cy="2604983"/>
          </a:xfrm>
        </p:grpSpPr>
        <p:pic>
          <p:nvPicPr>
            <p:cNvPr id="1026" name="Picture 2" descr="Image result for cia.gov enima machine&quot;">
              <a:extLst>
                <a:ext uri="{FF2B5EF4-FFF2-40B4-BE49-F238E27FC236}">
                  <a16:creationId xmlns:a16="http://schemas.microsoft.com/office/drawing/2014/main" id="{E26FA186-80A7-4F8E-A922-84B52F0B8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163" y="1575547"/>
              <a:ext cx="3388787" cy="219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0C9129-59A0-495D-8F3F-F6897F158B06}"/>
                </a:ext>
              </a:extLst>
            </p:cNvPr>
            <p:cNvSpPr txBox="1"/>
            <p:nvPr/>
          </p:nvSpPr>
          <p:spPr>
            <a:xfrm>
              <a:off x="5963706" y="3872753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Enigma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20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1948</TotalTime>
  <Words>322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What is Cryptography?</vt:lpstr>
      <vt:lpstr>Cryptoanalysis</vt:lpstr>
      <vt:lpstr>Cryptography Basics</vt:lpstr>
      <vt:lpstr>Cryptographic Keys (Ciphers)</vt:lpstr>
      <vt:lpstr>Key Basics</vt:lpstr>
      <vt:lpstr>Famous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2021-03-04T16:54:47Z</dcterms:modified>
  <cp:category>pptx, curriculum, cyber</cp:category>
</cp:coreProperties>
</file>