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0"/>
  </p:notesMasterIdLst>
  <p:sldIdLst>
    <p:sldId id="263" r:id="rId2"/>
    <p:sldId id="264" r:id="rId3"/>
    <p:sldId id="258" r:id="rId4"/>
    <p:sldId id="259" r:id="rId5"/>
    <p:sldId id="261" r:id="rId6"/>
    <p:sldId id="262" r:id="rId7"/>
    <p:sldId id="257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6BC6D0-8861-4784-9A82-EAD12018F5F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0917860-7881-4478-8371-E14339F7B50D}">
      <dgm:prSet/>
      <dgm:spPr/>
      <dgm:t>
        <a:bodyPr/>
        <a:lstStyle/>
        <a:p>
          <a:r>
            <a:rPr lang="en-US"/>
            <a:t>Older and more simple method</a:t>
          </a:r>
        </a:p>
      </dgm:t>
    </dgm:pt>
    <dgm:pt modelId="{06BA7679-50B9-4CE6-869A-5EAD81DCAD96}" type="parTrans" cxnId="{DF1E3724-BE98-4D67-BA8C-D172C85B3A03}">
      <dgm:prSet/>
      <dgm:spPr/>
      <dgm:t>
        <a:bodyPr/>
        <a:lstStyle/>
        <a:p>
          <a:endParaRPr lang="en-US"/>
        </a:p>
      </dgm:t>
    </dgm:pt>
    <dgm:pt modelId="{2BC1B59A-6104-4422-9841-431AB8F25857}" type="sibTrans" cxnId="{DF1E3724-BE98-4D67-BA8C-D172C85B3A03}">
      <dgm:prSet/>
      <dgm:spPr/>
      <dgm:t>
        <a:bodyPr/>
        <a:lstStyle/>
        <a:p>
          <a:endParaRPr lang="en-US"/>
        </a:p>
      </dgm:t>
    </dgm:pt>
    <dgm:pt modelId="{AF5802A4-F252-4F53-808E-3652A949B61C}">
      <dgm:prSet/>
      <dgm:spPr/>
      <dgm:t>
        <a:bodyPr/>
        <a:lstStyle/>
        <a:p>
          <a:r>
            <a:rPr lang="en-US"/>
            <a:t>Both sender and receiver have (previously obtained) shared key</a:t>
          </a:r>
        </a:p>
      </dgm:t>
    </dgm:pt>
    <dgm:pt modelId="{87F983A7-0886-4DC3-A558-3E9E69AE7737}" type="parTrans" cxnId="{B72A5DDA-3F90-4D51-B919-B0104F341BEB}">
      <dgm:prSet/>
      <dgm:spPr/>
      <dgm:t>
        <a:bodyPr/>
        <a:lstStyle/>
        <a:p>
          <a:endParaRPr lang="en-US"/>
        </a:p>
      </dgm:t>
    </dgm:pt>
    <dgm:pt modelId="{FD5AA713-655D-4B47-9664-2A125432169D}" type="sibTrans" cxnId="{B72A5DDA-3F90-4D51-B919-B0104F341BEB}">
      <dgm:prSet/>
      <dgm:spPr/>
      <dgm:t>
        <a:bodyPr/>
        <a:lstStyle/>
        <a:p>
          <a:endParaRPr lang="en-US"/>
        </a:p>
      </dgm:t>
    </dgm:pt>
    <dgm:pt modelId="{FB74057A-D491-4BDD-8290-00F4B028F004}">
      <dgm:prSet/>
      <dgm:spPr/>
      <dgm:t>
        <a:bodyPr/>
        <a:lstStyle/>
        <a:p>
          <a:r>
            <a:rPr lang="en-US"/>
            <a:t>Key used to encrypt and decrypt</a:t>
          </a:r>
        </a:p>
      </dgm:t>
    </dgm:pt>
    <dgm:pt modelId="{4545ADBE-855D-4E2E-B1C8-2824A058E729}" type="parTrans" cxnId="{D3563F6B-E662-44BC-B291-4580FE2DEFD5}">
      <dgm:prSet/>
      <dgm:spPr/>
      <dgm:t>
        <a:bodyPr/>
        <a:lstStyle/>
        <a:p>
          <a:endParaRPr lang="en-US"/>
        </a:p>
      </dgm:t>
    </dgm:pt>
    <dgm:pt modelId="{EBB7962D-ED6D-429E-9EAC-63ECFAE6F826}" type="sibTrans" cxnId="{D3563F6B-E662-44BC-B291-4580FE2DEFD5}">
      <dgm:prSet/>
      <dgm:spPr/>
      <dgm:t>
        <a:bodyPr/>
        <a:lstStyle/>
        <a:p>
          <a:endParaRPr lang="en-US"/>
        </a:p>
      </dgm:t>
    </dgm:pt>
    <dgm:pt modelId="{6C4A5579-CEB9-4040-9D87-580CA087D4D1}">
      <dgm:prSet/>
      <dgm:spPr/>
      <dgm:t>
        <a:bodyPr/>
        <a:lstStyle/>
        <a:p>
          <a:r>
            <a:rPr lang="en-US"/>
            <a:t>Key must be kept a secret</a:t>
          </a:r>
        </a:p>
      </dgm:t>
    </dgm:pt>
    <dgm:pt modelId="{9332A9D3-6A35-47F5-B041-E016F746AE46}" type="parTrans" cxnId="{5C9176C3-1BF8-49FA-A132-76C65CFEC340}">
      <dgm:prSet/>
      <dgm:spPr/>
      <dgm:t>
        <a:bodyPr/>
        <a:lstStyle/>
        <a:p>
          <a:endParaRPr lang="en-US"/>
        </a:p>
      </dgm:t>
    </dgm:pt>
    <dgm:pt modelId="{8ACE2ECC-B2B2-44C5-9014-AB818E31BD19}" type="sibTrans" cxnId="{5C9176C3-1BF8-49FA-A132-76C65CFEC340}">
      <dgm:prSet/>
      <dgm:spPr/>
      <dgm:t>
        <a:bodyPr/>
        <a:lstStyle/>
        <a:p>
          <a:endParaRPr lang="en-US"/>
        </a:p>
      </dgm:t>
    </dgm:pt>
    <dgm:pt modelId="{90D58017-873F-4943-BF88-140B902085CA}">
      <dgm:prSet/>
      <dgm:spPr/>
      <dgm:t>
        <a:bodyPr/>
        <a:lstStyle/>
        <a:p>
          <a:r>
            <a:rPr lang="en-US" i="1"/>
            <a:t>Secret Algorithm –</a:t>
          </a:r>
          <a:r>
            <a:rPr lang="en-US"/>
            <a:t> Key/Cipher that is a shared secret</a:t>
          </a:r>
        </a:p>
      </dgm:t>
    </dgm:pt>
    <dgm:pt modelId="{7CD8D361-6057-425C-AA95-4AC41D2C11E7}" type="parTrans" cxnId="{FAFC671E-21A3-4B95-AD9F-35C913507C26}">
      <dgm:prSet/>
      <dgm:spPr/>
      <dgm:t>
        <a:bodyPr/>
        <a:lstStyle/>
        <a:p>
          <a:endParaRPr lang="en-US"/>
        </a:p>
      </dgm:t>
    </dgm:pt>
    <dgm:pt modelId="{486CBE61-DB8D-4B3C-AF86-DA804797AF2B}" type="sibTrans" cxnId="{FAFC671E-21A3-4B95-AD9F-35C913507C26}">
      <dgm:prSet/>
      <dgm:spPr/>
      <dgm:t>
        <a:bodyPr/>
        <a:lstStyle/>
        <a:p>
          <a:endParaRPr lang="en-US"/>
        </a:p>
      </dgm:t>
    </dgm:pt>
    <dgm:pt modelId="{5C3B31FC-8D51-4251-8788-679014D2BF2A}">
      <dgm:prSet/>
      <dgm:spPr/>
      <dgm:t>
        <a:bodyPr/>
        <a:lstStyle/>
        <a:p>
          <a:r>
            <a:rPr lang="en-US"/>
            <a:t>A fast encryption method</a:t>
          </a:r>
        </a:p>
      </dgm:t>
    </dgm:pt>
    <dgm:pt modelId="{AB8951D3-36A1-4C2C-AA24-A415319D761C}" type="parTrans" cxnId="{EA1007AB-2104-4F75-AC46-408D475B3B44}">
      <dgm:prSet/>
      <dgm:spPr/>
      <dgm:t>
        <a:bodyPr/>
        <a:lstStyle/>
        <a:p>
          <a:endParaRPr lang="en-US"/>
        </a:p>
      </dgm:t>
    </dgm:pt>
    <dgm:pt modelId="{830562AC-CD1C-4753-8D82-A26E7193796D}" type="sibTrans" cxnId="{EA1007AB-2104-4F75-AC46-408D475B3B44}">
      <dgm:prSet/>
      <dgm:spPr/>
      <dgm:t>
        <a:bodyPr/>
        <a:lstStyle/>
        <a:p>
          <a:endParaRPr lang="en-US"/>
        </a:p>
      </dgm:t>
    </dgm:pt>
    <dgm:pt modelId="{31F4D32A-7C30-4C20-B30C-CA79BA2846DF}">
      <dgm:prSet/>
      <dgm:spPr/>
      <dgm:t>
        <a:bodyPr/>
        <a:lstStyle/>
        <a:p>
          <a:r>
            <a:rPr lang="en-US"/>
            <a:t>Require very few computational requirements</a:t>
          </a:r>
        </a:p>
      </dgm:t>
    </dgm:pt>
    <dgm:pt modelId="{2EC47F66-173F-495A-BB63-7F4BAF43B436}" type="parTrans" cxnId="{2CACC088-91D9-46A3-9896-BC80A4CFC0F7}">
      <dgm:prSet/>
      <dgm:spPr/>
      <dgm:t>
        <a:bodyPr/>
        <a:lstStyle/>
        <a:p>
          <a:endParaRPr lang="en-US"/>
        </a:p>
      </dgm:t>
    </dgm:pt>
    <dgm:pt modelId="{3CAA9EFB-BEB6-43B0-B113-58962F0618D8}" type="sibTrans" cxnId="{2CACC088-91D9-46A3-9896-BC80A4CFC0F7}">
      <dgm:prSet/>
      <dgm:spPr/>
      <dgm:t>
        <a:bodyPr/>
        <a:lstStyle/>
        <a:p>
          <a:endParaRPr lang="en-US"/>
        </a:p>
      </dgm:t>
    </dgm:pt>
    <dgm:pt modelId="{DD131E2D-6EBF-8E46-903F-71EA97081B08}" type="pres">
      <dgm:prSet presAssocID="{A66BC6D0-8861-4784-9A82-EAD12018F5F7}" presName="linear" presStyleCnt="0">
        <dgm:presLayoutVars>
          <dgm:animLvl val="lvl"/>
          <dgm:resizeHandles val="exact"/>
        </dgm:presLayoutVars>
      </dgm:prSet>
      <dgm:spPr/>
    </dgm:pt>
    <dgm:pt modelId="{CFB6A0CC-3ADD-3E41-9587-65D341384803}" type="pres">
      <dgm:prSet presAssocID="{A0917860-7881-4478-8371-E14339F7B50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8D2F6A9-E7BD-2B4C-B4DB-29B81A132BFA}" type="pres">
      <dgm:prSet presAssocID="{2BC1B59A-6104-4422-9841-431AB8F25857}" presName="spacer" presStyleCnt="0"/>
      <dgm:spPr/>
    </dgm:pt>
    <dgm:pt modelId="{E56D934D-9AA0-A840-9C5D-4E435D789A9F}" type="pres">
      <dgm:prSet presAssocID="{AF5802A4-F252-4F53-808E-3652A949B61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1229ADE-0363-8546-9897-CDADCFAEC2FB}" type="pres">
      <dgm:prSet presAssocID="{AF5802A4-F252-4F53-808E-3652A949B61C}" presName="childText" presStyleLbl="revTx" presStyleIdx="0" presStyleCnt="2">
        <dgm:presLayoutVars>
          <dgm:bulletEnabled val="1"/>
        </dgm:presLayoutVars>
      </dgm:prSet>
      <dgm:spPr/>
    </dgm:pt>
    <dgm:pt modelId="{B4411F2F-EA45-AE45-A89C-606B1BEE3071}" type="pres">
      <dgm:prSet presAssocID="{6C4A5579-CEB9-4040-9D87-580CA087D4D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EEC2395-4C10-A740-89E5-636F0BEF62DD}" type="pres">
      <dgm:prSet presAssocID="{6C4A5579-CEB9-4040-9D87-580CA087D4D1}" presName="childText" presStyleLbl="revTx" presStyleIdx="1" presStyleCnt="2">
        <dgm:presLayoutVars>
          <dgm:bulletEnabled val="1"/>
        </dgm:presLayoutVars>
      </dgm:prSet>
      <dgm:spPr/>
    </dgm:pt>
    <dgm:pt modelId="{E5CEF868-2107-B546-8E26-882E4F209E63}" type="pres">
      <dgm:prSet presAssocID="{5C3B31FC-8D51-4251-8788-679014D2BF2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F6BDA98-C653-E845-AD05-72EA1DC4627C}" type="pres">
      <dgm:prSet presAssocID="{830562AC-CD1C-4753-8D82-A26E7193796D}" presName="spacer" presStyleCnt="0"/>
      <dgm:spPr/>
    </dgm:pt>
    <dgm:pt modelId="{FE9A7183-21A4-254F-8FF9-4923AD28CF20}" type="pres">
      <dgm:prSet presAssocID="{31F4D32A-7C30-4C20-B30C-CA79BA2846D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AFC671E-21A3-4B95-AD9F-35C913507C26}" srcId="{6C4A5579-CEB9-4040-9D87-580CA087D4D1}" destId="{90D58017-873F-4943-BF88-140B902085CA}" srcOrd="0" destOrd="0" parTransId="{7CD8D361-6057-425C-AA95-4AC41D2C11E7}" sibTransId="{486CBE61-DB8D-4B3C-AF86-DA804797AF2B}"/>
    <dgm:cxn modelId="{DF1E3724-BE98-4D67-BA8C-D172C85B3A03}" srcId="{A66BC6D0-8861-4784-9A82-EAD12018F5F7}" destId="{A0917860-7881-4478-8371-E14339F7B50D}" srcOrd="0" destOrd="0" parTransId="{06BA7679-50B9-4CE6-869A-5EAD81DCAD96}" sibTransId="{2BC1B59A-6104-4422-9841-431AB8F25857}"/>
    <dgm:cxn modelId="{0F9C5240-A363-D448-BEDA-31331FC5DFD4}" type="presOf" srcId="{31F4D32A-7C30-4C20-B30C-CA79BA2846DF}" destId="{FE9A7183-21A4-254F-8FF9-4923AD28CF20}" srcOrd="0" destOrd="0" presId="urn:microsoft.com/office/officeart/2005/8/layout/vList2"/>
    <dgm:cxn modelId="{34B4D942-BF9A-1546-8EFC-5E4074E30D51}" type="presOf" srcId="{A0917860-7881-4478-8371-E14339F7B50D}" destId="{CFB6A0CC-3ADD-3E41-9587-65D341384803}" srcOrd="0" destOrd="0" presId="urn:microsoft.com/office/officeart/2005/8/layout/vList2"/>
    <dgm:cxn modelId="{CF781F52-AF9E-8F42-8D72-315DE2BF5D6F}" type="presOf" srcId="{FB74057A-D491-4BDD-8290-00F4B028F004}" destId="{51229ADE-0363-8546-9897-CDADCFAEC2FB}" srcOrd="0" destOrd="0" presId="urn:microsoft.com/office/officeart/2005/8/layout/vList2"/>
    <dgm:cxn modelId="{D3563F6B-E662-44BC-B291-4580FE2DEFD5}" srcId="{AF5802A4-F252-4F53-808E-3652A949B61C}" destId="{FB74057A-D491-4BDD-8290-00F4B028F004}" srcOrd="0" destOrd="0" parTransId="{4545ADBE-855D-4E2E-B1C8-2824A058E729}" sibTransId="{EBB7962D-ED6D-429E-9EAC-63ECFAE6F826}"/>
    <dgm:cxn modelId="{265FD47F-AD65-CC45-8A85-F996D11D7722}" type="presOf" srcId="{5C3B31FC-8D51-4251-8788-679014D2BF2A}" destId="{E5CEF868-2107-B546-8E26-882E4F209E63}" srcOrd="0" destOrd="0" presId="urn:microsoft.com/office/officeart/2005/8/layout/vList2"/>
    <dgm:cxn modelId="{2CACC088-91D9-46A3-9896-BC80A4CFC0F7}" srcId="{A66BC6D0-8861-4784-9A82-EAD12018F5F7}" destId="{31F4D32A-7C30-4C20-B30C-CA79BA2846DF}" srcOrd="4" destOrd="0" parTransId="{2EC47F66-173F-495A-BB63-7F4BAF43B436}" sibTransId="{3CAA9EFB-BEB6-43B0-B113-58962F0618D8}"/>
    <dgm:cxn modelId="{6FF3F98F-0FF0-5E44-8212-95B9191F3C9D}" type="presOf" srcId="{A66BC6D0-8861-4784-9A82-EAD12018F5F7}" destId="{DD131E2D-6EBF-8E46-903F-71EA97081B08}" srcOrd="0" destOrd="0" presId="urn:microsoft.com/office/officeart/2005/8/layout/vList2"/>
    <dgm:cxn modelId="{5A236292-D19A-AF4B-9E60-47372505C8C9}" type="presOf" srcId="{6C4A5579-CEB9-4040-9D87-580CA087D4D1}" destId="{B4411F2F-EA45-AE45-A89C-606B1BEE3071}" srcOrd="0" destOrd="0" presId="urn:microsoft.com/office/officeart/2005/8/layout/vList2"/>
    <dgm:cxn modelId="{EA1007AB-2104-4F75-AC46-408D475B3B44}" srcId="{A66BC6D0-8861-4784-9A82-EAD12018F5F7}" destId="{5C3B31FC-8D51-4251-8788-679014D2BF2A}" srcOrd="3" destOrd="0" parTransId="{AB8951D3-36A1-4C2C-AA24-A415319D761C}" sibTransId="{830562AC-CD1C-4753-8D82-A26E7193796D}"/>
    <dgm:cxn modelId="{7AC8BAAE-F8C9-7146-AB42-BEAE91EB9461}" type="presOf" srcId="{90D58017-873F-4943-BF88-140B902085CA}" destId="{EEEC2395-4C10-A740-89E5-636F0BEF62DD}" srcOrd="0" destOrd="0" presId="urn:microsoft.com/office/officeart/2005/8/layout/vList2"/>
    <dgm:cxn modelId="{5C9176C3-1BF8-49FA-A132-76C65CFEC340}" srcId="{A66BC6D0-8861-4784-9A82-EAD12018F5F7}" destId="{6C4A5579-CEB9-4040-9D87-580CA087D4D1}" srcOrd="2" destOrd="0" parTransId="{9332A9D3-6A35-47F5-B041-E016F746AE46}" sibTransId="{8ACE2ECC-B2B2-44C5-9014-AB818E31BD19}"/>
    <dgm:cxn modelId="{B72A5DDA-3F90-4D51-B919-B0104F341BEB}" srcId="{A66BC6D0-8861-4784-9A82-EAD12018F5F7}" destId="{AF5802A4-F252-4F53-808E-3652A949B61C}" srcOrd="1" destOrd="0" parTransId="{87F983A7-0886-4DC3-A558-3E9E69AE7737}" sibTransId="{FD5AA713-655D-4B47-9664-2A125432169D}"/>
    <dgm:cxn modelId="{7B12CAE7-E772-FE49-85A7-E99BAF3052D7}" type="presOf" srcId="{AF5802A4-F252-4F53-808E-3652A949B61C}" destId="{E56D934D-9AA0-A840-9C5D-4E435D789A9F}" srcOrd="0" destOrd="0" presId="urn:microsoft.com/office/officeart/2005/8/layout/vList2"/>
    <dgm:cxn modelId="{684CCD8E-57C0-D347-B7FE-2C1563714322}" type="presParOf" srcId="{DD131E2D-6EBF-8E46-903F-71EA97081B08}" destId="{CFB6A0CC-3ADD-3E41-9587-65D341384803}" srcOrd="0" destOrd="0" presId="urn:microsoft.com/office/officeart/2005/8/layout/vList2"/>
    <dgm:cxn modelId="{90D7C8D9-E61A-8B40-B2F0-315FD3D65B7E}" type="presParOf" srcId="{DD131E2D-6EBF-8E46-903F-71EA97081B08}" destId="{88D2F6A9-E7BD-2B4C-B4DB-29B81A132BFA}" srcOrd="1" destOrd="0" presId="urn:microsoft.com/office/officeart/2005/8/layout/vList2"/>
    <dgm:cxn modelId="{FF4AEC29-8E72-8E47-9FC4-3C61AB886B06}" type="presParOf" srcId="{DD131E2D-6EBF-8E46-903F-71EA97081B08}" destId="{E56D934D-9AA0-A840-9C5D-4E435D789A9F}" srcOrd="2" destOrd="0" presId="urn:microsoft.com/office/officeart/2005/8/layout/vList2"/>
    <dgm:cxn modelId="{779A2FD9-1C72-5A44-9C41-BFE99DF74C38}" type="presParOf" srcId="{DD131E2D-6EBF-8E46-903F-71EA97081B08}" destId="{51229ADE-0363-8546-9897-CDADCFAEC2FB}" srcOrd="3" destOrd="0" presId="urn:microsoft.com/office/officeart/2005/8/layout/vList2"/>
    <dgm:cxn modelId="{8EB1F647-A021-3043-96DB-78985641D9A4}" type="presParOf" srcId="{DD131E2D-6EBF-8E46-903F-71EA97081B08}" destId="{B4411F2F-EA45-AE45-A89C-606B1BEE3071}" srcOrd="4" destOrd="0" presId="urn:microsoft.com/office/officeart/2005/8/layout/vList2"/>
    <dgm:cxn modelId="{09B642C4-3EF0-E242-AD0A-2B07FA6387AC}" type="presParOf" srcId="{DD131E2D-6EBF-8E46-903F-71EA97081B08}" destId="{EEEC2395-4C10-A740-89E5-636F0BEF62DD}" srcOrd="5" destOrd="0" presId="urn:microsoft.com/office/officeart/2005/8/layout/vList2"/>
    <dgm:cxn modelId="{A006D8FF-B0A4-4043-88FA-38145CCCC44F}" type="presParOf" srcId="{DD131E2D-6EBF-8E46-903F-71EA97081B08}" destId="{E5CEF868-2107-B546-8E26-882E4F209E63}" srcOrd="6" destOrd="0" presId="urn:microsoft.com/office/officeart/2005/8/layout/vList2"/>
    <dgm:cxn modelId="{DB8FD540-3BFC-CF48-812D-87F2C93FBF14}" type="presParOf" srcId="{DD131E2D-6EBF-8E46-903F-71EA97081B08}" destId="{DF6BDA98-C653-E845-AD05-72EA1DC4627C}" srcOrd="7" destOrd="0" presId="urn:microsoft.com/office/officeart/2005/8/layout/vList2"/>
    <dgm:cxn modelId="{25BD3DA4-B2CC-2446-BE4D-E1BF40E2CC63}" type="presParOf" srcId="{DD131E2D-6EBF-8E46-903F-71EA97081B08}" destId="{FE9A7183-21A4-254F-8FF9-4923AD28CF2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2C7F00-EFF7-4E3B-8E99-53254B64D45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0C30EB4-6150-4607-A6C6-B7A3A9864665}">
      <dgm:prSet/>
      <dgm:spPr/>
      <dgm:t>
        <a:bodyPr/>
        <a:lstStyle/>
        <a:p>
          <a:r>
            <a:rPr lang="en-US"/>
            <a:t>Strong vs. weak</a:t>
          </a:r>
        </a:p>
      </dgm:t>
    </dgm:pt>
    <dgm:pt modelId="{74D875DD-0A99-41CB-8725-4273F575FF96}" type="parTrans" cxnId="{67435EA3-4B5A-4A77-8DB1-DD0E2F5B3612}">
      <dgm:prSet/>
      <dgm:spPr/>
      <dgm:t>
        <a:bodyPr/>
        <a:lstStyle/>
        <a:p>
          <a:endParaRPr lang="en-US"/>
        </a:p>
      </dgm:t>
    </dgm:pt>
    <dgm:pt modelId="{125B274A-999E-48E1-B54B-E275CBF12A50}" type="sibTrans" cxnId="{67435EA3-4B5A-4A77-8DB1-DD0E2F5B3612}">
      <dgm:prSet/>
      <dgm:spPr/>
      <dgm:t>
        <a:bodyPr/>
        <a:lstStyle/>
        <a:p>
          <a:endParaRPr lang="en-US"/>
        </a:p>
      </dgm:t>
    </dgm:pt>
    <dgm:pt modelId="{206C0059-C4C0-4368-B715-6EADFD4E8596}">
      <dgm:prSet/>
      <dgm:spPr/>
      <dgm:t>
        <a:bodyPr/>
        <a:lstStyle/>
        <a:p>
          <a:r>
            <a:rPr lang="en-US"/>
            <a:t>Depends on the encryption and what it’s used for</a:t>
          </a:r>
        </a:p>
      </dgm:t>
    </dgm:pt>
    <dgm:pt modelId="{A145C543-8EBF-48D6-8FC9-AD27F53ADCCC}" type="parTrans" cxnId="{477914AB-21AF-4ED0-AB07-92242062A15A}">
      <dgm:prSet/>
      <dgm:spPr/>
      <dgm:t>
        <a:bodyPr/>
        <a:lstStyle/>
        <a:p>
          <a:endParaRPr lang="en-US"/>
        </a:p>
      </dgm:t>
    </dgm:pt>
    <dgm:pt modelId="{BE18F346-B759-491E-9F2D-2B2B810CD557}" type="sibTrans" cxnId="{477914AB-21AF-4ED0-AB07-92242062A15A}">
      <dgm:prSet/>
      <dgm:spPr/>
      <dgm:t>
        <a:bodyPr/>
        <a:lstStyle/>
        <a:p>
          <a:endParaRPr lang="en-US"/>
        </a:p>
      </dgm:t>
    </dgm:pt>
    <dgm:pt modelId="{4B51145C-E514-4EA6-A519-529C8A48EE9D}">
      <dgm:prSet/>
      <dgm:spPr/>
      <dgm:t>
        <a:bodyPr/>
        <a:lstStyle/>
        <a:p>
          <a:r>
            <a:rPr lang="en-US"/>
            <a:t>Almost anything can be brute forced</a:t>
          </a:r>
        </a:p>
      </dgm:t>
    </dgm:pt>
    <dgm:pt modelId="{1FF0BD17-2274-49BB-9386-321F3CDD6BA3}" type="parTrans" cxnId="{52EE2BD6-0E0A-4072-9FA8-35F199704E2A}">
      <dgm:prSet/>
      <dgm:spPr/>
      <dgm:t>
        <a:bodyPr/>
        <a:lstStyle/>
        <a:p>
          <a:endParaRPr lang="en-US"/>
        </a:p>
      </dgm:t>
    </dgm:pt>
    <dgm:pt modelId="{00E6AC43-216C-4460-9CAC-C9A66A9B2DE6}" type="sibTrans" cxnId="{52EE2BD6-0E0A-4072-9FA8-35F199704E2A}">
      <dgm:prSet/>
      <dgm:spPr/>
      <dgm:t>
        <a:bodyPr/>
        <a:lstStyle/>
        <a:p>
          <a:endParaRPr lang="en-US"/>
        </a:p>
      </dgm:t>
    </dgm:pt>
    <dgm:pt modelId="{7162B7D7-33E6-46FD-8B01-A8E232BB5CA6}">
      <dgm:prSet/>
      <dgm:spPr/>
      <dgm:t>
        <a:bodyPr/>
        <a:lstStyle/>
        <a:p>
          <a:r>
            <a:rPr lang="en-US"/>
            <a:t>Brute force is simply trying ever possible key</a:t>
          </a:r>
        </a:p>
      </dgm:t>
    </dgm:pt>
    <dgm:pt modelId="{CEA23D4E-FC75-47E7-BC31-852902634DA0}" type="parTrans" cxnId="{C017C59D-5177-435E-9B7C-50AB4B1A5F51}">
      <dgm:prSet/>
      <dgm:spPr/>
      <dgm:t>
        <a:bodyPr/>
        <a:lstStyle/>
        <a:p>
          <a:endParaRPr lang="en-US"/>
        </a:p>
      </dgm:t>
    </dgm:pt>
    <dgm:pt modelId="{1AF9F825-B2BD-4B69-9958-2F5E8250749A}" type="sibTrans" cxnId="{C017C59D-5177-435E-9B7C-50AB4B1A5F51}">
      <dgm:prSet/>
      <dgm:spPr/>
      <dgm:t>
        <a:bodyPr/>
        <a:lstStyle/>
        <a:p>
          <a:endParaRPr lang="en-US"/>
        </a:p>
      </dgm:t>
    </dgm:pt>
    <dgm:pt modelId="{53070184-B384-409C-877E-860B602B3F91}">
      <dgm:prSet/>
      <dgm:spPr/>
      <dgm:t>
        <a:bodyPr/>
        <a:lstStyle/>
        <a:p>
          <a:r>
            <a:rPr lang="en-US"/>
            <a:t>Algorithms continue to get stronger</a:t>
          </a:r>
        </a:p>
      </dgm:t>
    </dgm:pt>
    <dgm:pt modelId="{A31A8428-5E8D-4972-A3DD-7AF6EED95177}" type="parTrans" cxnId="{CF0C91E3-4D58-482F-B4FF-2FA273A03857}">
      <dgm:prSet/>
      <dgm:spPr/>
      <dgm:t>
        <a:bodyPr/>
        <a:lstStyle/>
        <a:p>
          <a:endParaRPr lang="en-US"/>
        </a:p>
      </dgm:t>
    </dgm:pt>
    <dgm:pt modelId="{8CE5AD98-4FB2-4C61-9198-DB6EDA3F2AA5}" type="sibTrans" cxnId="{CF0C91E3-4D58-482F-B4FF-2FA273A03857}">
      <dgm:prSet/>
      <dgm:spPr/>
      <dgm:t>
        <a:bodyPr/>
        <a:lstStyle/>
        <a:p>
          <a:endParaRPr lang="en-US"/>
        </a:p>
      </dgm:t>
    </dgm:pt>
    <dgm:pt modelId="{D9E637FA-BD67-4204-A8A7-43C874D2402C}">
      <dgm:prSet/>
      <dgm:spPr/>
      <dgm:t>
        <a:bodyPr/>
        <a:lstStyle/>
        <a:p>
          <a:r>
            <a:rPr lang="en-US"/>
            <a:t>Anything with flaws is fixed to become stronger</a:t>
          </a:r>
        </a:p>
      </dgm:t>
    </dgm:pt>
    <dgm:pt modelId="{E61724E3-638B-4A67-9B83-9DC896ED4D3F}" type="parTrans" cxnId="{CABA1E06-305C-4522-A000-8472E5A151C3}">
      <dgm:prSet/>
      <dgm:spPr/>
      <dgm:t>
        <a:bodyPr/>
        <a:lstStyle/>
        <a:p>
          <a:endParaRPr lang="en-US"/>
        </a:p>
      </dgm:t>
    </dgm:pt>
    <dgm:pt modelId="{C4552709-8317-4503-A1A2-E9185002A68C}" type="sibTrans" cxnId="{CABA1E06-305C-4522-A000-8472E5A151C3}">
      <dgm:prSet/>
      <dgm:spPr/>
      <dgm:t>
        <a:bodyPr/>
        <a:lstStyle/>
        <a:p>
          <a:endParaRPr lang="en-US"/>
        </a:p>
      </dgm:t>
    </dgm:pt>
    <dgm:pt modelId="{9C1D5EED-CAC6-42F3-B887-AE9DCF17FCCE}">
      <dgm:prSet/>
      <dgm:spPr/>
      <dgm:t>
        <a:bodyPr/>
        <a:lstStyle/>
        <a:p>
          <a:r>
            <a:rPr lang="en-US"/>
            <a:t>Examples of strong algorithms</a:t>
          </a:r>
        </a:p>
      </dgm:t>
    </dgm:pt>
    <dgm:pt modelId="{0243D61B-C17D-4D40-9EEE-6FF1BA1648C0}" type="parTrans" cxnId="{E4238F04-C5CA-461A-9715-B5FC03E96B7B}">
      <dgm:prSet/>
      <dgm:spPr/>
      <dgm:t>
        <a:bodyPr/>
        <a:lstStyle/>
        <a:p>
          <a:endParaRPr lang="en-US"/>
        </a:p>
      </dgm:t>
    </dgm:pt>
    <dgm:pt modelId="{345181FD-C24F-47B5-B6DF-93C10B141CCD}" type="sibTrans" cxnId="{E4238F04-C5CA-461A-9715-B5FC03E96B7B}">
      <dgm:prSet/>
      <dgm:spPr/>
      <dgm:t>
        <a:bodyPr/>
        <a:lstStyle/>
        <a:p>
          <a:endParaRPr lang="en-US"/>
        </a:p>
      </dgm:t>
    </dgm:pt>
    <dgm:pt modelId="{A651CF52-00B2-4A7D-B29A-53912946543B}">
      <dgm:prSet/>
      <dgm:spPr/>
      <dgm:t>
        <a:bodyPr/>
        <a:lstStyle/>
        <a:p>
          <a:r>
            <a:rPr lang="en-US"/>
            <a:t>RSA (Rivest-Shamir-Adleman Encryption)</a:t>
          </a:r>
        </a:p>
      </dgm:t>
    </dgm:pt>
    <dgm:pt modelId="{D3183A8F-6887-4772-8245-BA3BF4A57910}" type="parTrans" cxnId="{5219AB12-6387-47E8-B84D-18737E821913}">
      <dgm:prSet/>
      <dgm:spPr/>
      <dgm:t>
        <a:bodyPr/>
        <a:lstStyle/>
        <a:p>
          <a:endParaRPr lang="en-US"/>
        </a:p>
      </dgm:t>
    </dgm:pt>
    <dgm:pt modelId="{18669082-95C2-4009-AA9B-173EF537A75E}" type="sibTrans" cxnId="{5219AB12-6387-47E8-B84D-18737E821913}">
      <dgm:prSet/>
      <dgm:spPr/>
      <dgm:t>
        <a:bodyPr/>
        <a:lstStyle/>
        <a:p>
          <a:endParaRPr lang="en-US"/>
        </a:p>
      </dgm:t>
    </dgm:pt>
    <dgm:pt modelId="{A6052CE2-9EE5-420F-AC0B-B9A7DE7E231C}">
      <dgm:prSet/>
      <dgm:spPr/>
      <dgm:t>
        <a:bodyPr/>
        <a:lstStyle/>
        <a:p>
          <a:r>
            <a:rPr lang="en-US"/>
            <a:t>AES (Advanced Encryption Standard)</a:t>
          </a:r>
        </a:p>
      </dgm:t>
    </dgm:pt>
    <dgm:pt modelId="{1E08E6B6-0967-4196-9DDA-FE3D87F58E5F}" type="parTrans" cxnId="{7B14D24D-2A31-477A-AB84-E0A118BB4CC1}">
      <dgm:prSet/>
      <dgm:spPr/>
      <dgm:t>
        <a:bodyPr/>
        <a:lstStyle/>
        <a:p>
          <a:endParaRPr lang="en-US"/>
        </a:p>
      </dgm:t>
    </dgm:pt>
    <dgm:pt modelId="{496AFDBC-274D-4966-8457-6F13EB4CBEE9}" type="sibTrans" cxnId="{7B14D24D-2A31-477A-AB84-E0A118BB4CC1}">
      <dgm:prSet/>
      <dgm:spPr/>
      <dgm:t>
        <a:bodyPr/>
        <a:lstStyle/>
        <a:p>
          <a:endParaRPr lang="en-US"/>
        </a:p>
      </dgm:t>
    </dgm:pt>
    <dgm:pt modelId="{077BA337-DA3E-4584-AB61-CB83A91B8007}">
      <dgm:prSet/>
      <dgm:spPr/>
      <dgm:t>
        <a:bodyPr/>
        <a:lstStyle/>
        <a:p>
          <a:r>
            <a:rPr lang="en-US"/>
            <a:t>Examples of older weak algorithms</a:t>
          </a:r>
        </a:p>
      </dgm:t>
    </dgm:pt>
    <dgm:pt modelId="{BE408AFF-0359-4E85-ACBC-8E75DDDB4213}" type="parTrans" cxnId="{51AA6A85-E982-45B5-9C5F-053AEAAED753}">
      <dgm:prSet/>
      <dgm:spPr/>
      <dgm:t>
        <a:bodyPr/>
        <a:lstStyle/>
        <a:p>
          <a:endParaRPr lang="en-US"/>
        </a:p>
      </dgm:t>
    </dgm:pt>
    <dgm:pt modelId="{300DD89B-EB7F-4CEE-AE9C-397F55A23548}" type="sibTrans" cxnId="{51AA6A85-E982-45B5-9C5F-053AEAAED753}">
      <dgm:prSet/>
      <dgm:spPr/>
      <dgm:t>
        <a:bodyPr/>
        <a:lstStyle/>
        <a:p>
          <a:endParaRPr lang="en-US"/>
        </a:p>
      </dgm:t>
    </dgm:pt>
    <dgm:pt modelId="{33780019-0E12-45EE-A046-5482DA8478DE}">
      <dgm:prSet/>
      <dgm:spPr/>
      <dgm:t>
        <a:bodyPr/>
        <a:lstStyle/>
        <a:p>
          <a:r>
            <a:rPr lang="en-US"/>
            <a:t>MD5 – Collisions have been discovered</a:t>
          </a:r>
        </a:p>
      </dgm:t>
    </dgm:pt>
    <dgm:pt modelId="{D6053B81-2BCE-46E5-A5D4-32FAD231982A}" type="parTrans" cxnId="{5F902C92-217C-42B3-A5B0-CB4A95789F76}">
      <dgm:prSet/>
      <dgm:spPr/>
      <dgm:t>
        <a:bodyPr/>
        <a:lstStyle/>
        <a:p>
          <a:endParaRPr lang="en-US"/>
        </a:p>
      </dgm:t>
    </dgm:pt>
    <dgm:pt modelId="{2242AB0E-3A7D-4516-8801-B3B9037CDABE}" type="sibTrans" cxnId="{5F902C92-217C-42B3-A5B0-CB4A95789F76}">
      <dgm:prSet/>
      <dgm:spPr/>
      <dgm:t>
        <a:bodyPr/>
        <a:lstStyle/>
        <a:p>
          <a:endParaRPr lang="en-US"/>
        </a:p>
      </dgm:t>
    </dgm:pt>
    <dgm:pt modelId="{3DBC5A83-9849-493A-8121-80592301C888}">
      <dgm:prSet/>
      <dgm:spPr/>
      <dgm:t>
        <a:bodyPr/>
        <a:lstStyle/>
        <a:p>
          <a:r>
            <a:rPr lang="en-US"/>
            <a:t>DES (Data Encryption Standard)</a:t>
          </a:r>
        </a:p>
      </dgm:t>
    </dgm:pt>
    <dgm:pt modelId="{B2B7CE7D-019F-4E5B-92A3-493687F7A59E}" type="parTrans" cxnId="{6F28EC03-6221-4825-8885-86887E177038}">
      <dgm:prSet/>
      <dgm:spPr/>
      <dgm:t>
        <a:bodyPr/>
        <a:lstStyle/>
        <a:p>
          <a:endParaRPr lang="en-US"/>
        </a:p>
      </dgm:t>
    </dgm:pt>
    <dgm:pt modelId="{3A3AE08D-0F92-4A52-8316-5C4917C4DB42}" type="sibTrans" cxnId="{6F28EC03-6221-4825-8885-86887E177038}">
      <dgm:prSet/>
      <dgm:spPr/>
      <dgm:t>
        <a:bodyPr/>
        <a:lstStyle/>
        <a:p>
          <a:endParaRPr lang="en-US"/>
        </a:p>
      </dgm:t>
    </dgm:pt>
    <dgm:pt modelId="{A49D1F81-1C53-2541-B371-B4258BFB48D6}" type="pres">
      <dgm:prSet presAssocID="{1D2C7F00-EFF7-4E3B-8E99-53254B64D45F}" presName="linear" presStyleCnt="0">
        <dgm:presLayoutVars>
          <dgm:animLvl val="lvl"/>
          <dgm:resizeHandles val="exact"/>
        </dgm:presLayoutVars>
      </dgm:prSet>
      <dgm:spPr/>
    </dgm:pt>
    <dgm:pt modelId="{547DA283-47CF-E14E-A1F4-4A3487E04A13}" type="pres">
      <dgm:prSet presAssocID="{B0C30EB4-6150-4607-A6C6-B7A3A986466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10D0792-1957-9E42-8164-8C63AE3AEE80}" type="pres">
      <dgm:prSet presAssocID="{B0C30EB4-6150-4607-A6C6-B7A3A9864665}" presName="childText" presStyleLbl="revTx" presStyleIdx="0" presStyleCnt="5">
        <dgm:presLayoutVars>
          <dgm:bulletEnabled val="1"/>
        </dgm:presLayoutVars>
      </dgm:prSet>
      <dgm:spPr/>
    </dgm:pt>
    <dgm:pt modelId="{C667C44B-CD0C-474B-B337-56008687CF21}" type="pres">
      <dgm:prSet presAssocID="{4B51145C-E514-4EA6-A519-529C8A48EE9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9D022D5-A2CB-6845-B3BF-ACCD4E114220}" type="pres">
      <dgm:prSet presAssocID="{4B51145C-E514-4EA6-A519-529C8A48EE9D}" presName="childText" presStyleLbl="revTx" presStyleIdx="1" presStyleCnt="5">
        <dgm:presLayoutVars>
          <dgm:bulletEnabled val="1"/>
        </dgm:presLayoutVars>
      </dgm:prSet>
      <dgm:spPr/>
    </dgm:pt>
    <dgm:pt modelId="{6916C2B2-FAC2-AA4F-9D5A-3B6E87DC5023}" type="pres">
      <dgm:prSet presAssocID="{53070184-B384-409C-877E-860B602B3F9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9478D88-9040-924B-AB5C-1109E15528FE}" type="pres">
      <dgm:prSet presAssocID="{53070184-B384-409C-877E-860B602B3F91}" presName="childText" presStyleLbl="revTx" presStyleIdx="2" presStyleCnt="5">
        <dgm:presLayoutVars>
          <dgm:bulletEnabled val="1"/>
        </dgm:presLayoutVars>
      </dgm:prSet>
      <dgm:spPr/>
    </dgm:pt>
    <dgm:pt modelId="{6C878DF2-4491-4C41-9E79-45EB6543674B}" type="pres">
      <dgm:prSet presAssocID="{9C1D5EED-CAC6-42F3-B887-AE9DCF17FCC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99072BE-A89A-694A-AE2E-1EEDC9184028}" type="pres">
      <dgm:prSet presAssocID="{9C1D5EED-CAC6-42F3-B887-AE9DCF17FCCE}" presName="childText" presStyleLbl="revTx" presStyleIdx="3" presStyleCnt="5">
        <dgm:presLayoutVars>
          <dgm:bulletEnabled val="1"/>
        </dgm:presLayoutVars>
      </dgm:prSet>
      <dgm:spPr/>
    </dgm:pt>
    <dgm:pt modelId="{F9689227-C383-434A-801B-4380C3D10EC3}" type="pres">
      <dgm:prSet presAssocID="{077BA337-DA3E-4584-AB61-CB83A91B800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2758902-614E-7D47-B390-7BB993086E49}" type="pres">
      <dgm:prSet presAssocID="{077BA337-DA3E-4584-AB61-CB83A91B8007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6F28EC03-6221-4825-8885-86887E177038}" srcId="{077BA337-DA3E-4584-AB61-CB83A91B8007}" destId="{3DBC5A83-9849-493A-8121-80592301C888}" srcOrd="1" destOrd="0" parTransId="{B2B7CE7D-019F-4E5B-92A3-493687F7A59E}" sibTransId="{3A3AE08D-0F92-4A52-8316-5C4917C4DB42}"/>
    <dgm:cxn modelId="{E4238F04-C5CA-461A-9715-B5FC03E96B7B}" srcId="{1D2C7F00-EFF7-4E3B-8E99-53254B64D45F}" destId="{9C1D5EED-CAC6-42F3-B887-AE9DCF17FCCE}" srcOrd="3" destOrd="0" parTransId="{0243D61B-C17D-4D40-9EEE-6FF1BA1648C0}" sibTransId="{345181FD-C24F-47B5-B6DF-93C10B141CCD}"/>
    <dgm:cxn modelId="{CABA1E06-305C-4522-A000-8472E5A151C3}" srcId="{53070184-B384-409C-877E-860B602B3F91}" destId="{D9E637FA-BD67-4204-A8A7-43C874D2402C}" srcOrd="0" destOrd="0" parTransId="{E61724E3-638B-4A67-9B83-9DC896ED4D3F}" sibTransId="{C4552709-8317-4503-A1A2-E9185002A68C}"/>
    <dgm:cxn modelId="{5219AB12-6387-47E8-B84D-18737E821913}" srcId="{9C1D5EED-CAC6-42F3-B887-AE9DCF17FCCE}" destId="{A651CF52-00B2-4A7D-B29A-53912946543B}" srcOrd="0" destOrd="0" parTransId="{D3183A8F-6887-4772-8245-BA3BF4A57910}" sibTransId="{18669082-95C2-4009-AA9B-173EF537A75E}"/>
    <dgm:cxn modelId="{27FA2315-730B-3449-8896-DCA0F3DCD5E2}" type="presOf" srcId="{1D2C7F00-EFF7-4E3B-8E99-53254B64D45F}" destId="{A49D1F81-1C53-2541-B371-B4258BFB48D6}" srcOrd="0" destOrd="0" presId="urn:microsoft.com/office/officeart/2005/8/layout/vList2"/>
    <dgm:cxn modelId="{3D0EA51F-7D3A-4541-BE2C-CB96574474EC}" type="presOf" srcId="{D9E637FA-BD67-4204-A8A7-43C874D2402C}" destId="{49478D88-9040-924B-AB5C-1109E15528FE}" srcOrd="0" destOrd="0" presId="urn:microsoft.com/office/officeart/2005/8/layout/vList2"/>
    <dgm:cxn modelId="{CAB4612A-CF10-C447-9208-31C46A1D5AA4}" type="presOf" srcId="{A6052CE2-9EE5-420F-AC0B-B9A7DE7E231C}" destId="{A99072BE-A89A-694A-AE2E-1EEDC9184028}" srcOrd="0" destOrd="1" presId="urn:microsoft.com/office/officeart/2005/8/layout/vList2"/>
    <dgm:cxn modelId="{8E25972B-CD35-9B40-8FE4-3458CC1C2307}" type="presOf" srcId="{9C1D5EED-CAC6-42F3-B887-AE9DCF17FCCE}" destId="{6C878DF2-4491-4C41-9E79-45EB6543674B}" srcOrd="0" destOrd="0" presId="urn:microsoft.com/office/officeart/2005/8/layout/vList2"/>
    <dgm:cxn modelId="{7B14D24D-2A31-477A-AB84-E0A118BB4CC1}" srcId="{9C1D5EED-CAC6-42F3-B887-AE9DCF17FCCE}" destId="{A6052CE2-9EE5-420F-AC0B-B9A7DE7E231C}" srcOrd="1" destOrd="0" parTransId="{1E08E6B6-0967-4196-9DDA-FE3D87F58E5F}" sibTransId="{496AFDBC-274D-4966-8457-6F13EB4CBEE9}"/>
    <dgm:cxn modelId="{8F5E3862-5496-024A-BE45-5A4ED09E3C38}" type="presOf" srcId="{B0C30EB4-6150-4607-A6C6-B7A3A9864665}" destId="{547DA283-47CF-E14E-A1F4-4A3487E04A13}" srcOrd="0" destOrd="0" presId="urn:microsoft.com/office/officeart/2005/8/layout/vList2"/>
    <dgm:cxn modelId="{B89DB565-60FA-E944-9D11-1DAE6AE24A2B}" type="presOf" srcId="{4B51145C-E514-4EA6-A519-529C8A48EE9D}" destId="{C667C44B-CD0C-474B-B337-56008687CF21}" srcOrd="0" destOrd="0" presId="urn:microsoft.com/office/officeart/2005/8/layout/vList2"/>
    <dgm:cxn modelId="{370F1D66-F82A-C44F-96A3-027808D4DBFE}" type="presOf" srcId="{33780019-0E12-45EE-A046-5482DA8478DE}" destId="{22758902-614E-7D47-B390-7BB993086E49}" srcOrd="0" destOrd="0" presId="urn:microsoft.com/office/officeart/2005/8/layout/vList2"/>
    <dgm:cxn modelId="{51AA6A85-E982-45B5-9C5F-053AEAAED753}" srcId="{1D2C7F00-EFF7-4E3B-8E99-53254B64D45F}" destId="{077BA337-DA3E-4584-AB61-CB83A91B8007}" srcOrd="4" destOrd="0" parTransId="{BE408AFF-0359-4E85-ACBC-8E75DDDB4213}" sibTransId="{300DD89B-EB7F-4CEE-AE9C-397F55A23548}"/>
    <dgm:cxn modelId="{4FC6898E-972B-B547-9B8A-0885E3243BC1}" type="presOf" srcId="{077BA337-DA3E-4584-AB61-CB83A91B8007}" destId="{F9689227-C383-434A-801B-4380C3D10EC3}" srcOrd="0" destOrd="0" presId="urn:microsoft.com/office/officeart/2005/8/layout/vList2"/>
    <dgm:cxn modelId="{5F902C92-217C-42B3-A5B0-CB4A95789F76}" srcId="{077BA337-DA3E-4584-AB61-CB83A91B8007}" destId="{33780019-0E12-45EE-A046-5482DA8478DE}" srcOrd="0" destOrd="0" parTransId="{D6053B81-2BCE-46E5-A5D4-32FAD231982A}" sibTransId="{2242AB0E-3A7D-4516-8801-B3B9037CDABE}"/>
    <dgm:cxn modelId="{C017C59D-5177-435E-9B7C-50AB4B1A5F51}" srcId="{4B51145C-E514-4EA6-A519-529C8A48EE9D}" destId="{7162B7D7-33E6-46FD-8B01-A8E232BB5CA6}" srcOrd="0" destOrd="0" parTransId="{CEA23D4E-FC75-47E7-BC31-852902634DA0}" sibTransId="{1AF9F825-B2BD-4B69-9958-2F5E8250749A}"/>
    <dgm:cxn modelId="{EC03929F-9D3E-3445-81E6-ED2F0F9385F5}" type="presOf" srcId="{A651CF52-00B2-4A7D-B29A-53912946543B}" destId="{A99072BE-A89A-694A-AE2E-1EEDC9184028}" srcOrd="0" destOrd="0" presId="urn:microsoft.com/office/officeart/2005/8/layout/vList2"/>
    <dgm:cxn modelId="{67435EA3-4B5A-4A77-8DB1-DD0E2F5B3612}" srcId="{1D2C7F00-EFF7-4E3B-8E99-53254B64D45F}" destId="{B0C30EB4-6150-4607-A6C6-B7A3A9864665}" srcOrd="0" destOrd="0" parTransId="{74D875DD-0A99-41CB-8725-4273F575FF96}" sibTransId="{125B274A-999E-48E1-B54B-E275CBF12A50}"/>
    <dgm:cxn modelId="{477914AB-21AF-4ED0-AB07-92242062A15A}" srcId="{B0C30EB4-6150-4607-A6C6-B7A3A9864665}" destId="{206C0059-C4C0-4368-B715-6EADFD4E8596}" srcOrd="0" destOrd="0" parTransId="{A145C543-8EBF-48D6-8FC9-AD27F53ADCCC}" sibTransId="{BE18F346-B759-491E-9F2D-2B2B810CD557}"/>
    <dgm:cxn modelId="{F9C19BCA-1997-1448-BB32-D8C6AA540D6A}" type="presOf" srcId="{3DBC5A83-9849-493A-8121-80592301C888}" destId="{22758902-614E-7D47-B390-7BB993086E49}" srcOrd="0" destOrd="1" presId="urn:microsoft.com/office/officeart/2005/8/layout/vList2"/>
    <dgm:cxn modelId="{264AE5D0-441A-724B-B8C2-8631D2B7E970}" type="presOf" srcId="{53070184-B384-409C-877E-860B602B3F91}" destId="{6916C2B2-FAC2-AA4F-9D5A-3B6E87DC5023}" srcOrd="0" destOrd="0" presId="urn:microsoft.com/office/officeart/2005/8/layout/vList2"/>
    <dgm:cxn modelId="{52EE2BD6-0E0A-4072-9FA8-35F199704E2A}" srcId="{1D2C7F00-EFF7-4E3B-8E99-53254B64D45F}" destId="{4B51145C-E514-4EA6-A519-529C8A48EE9D}" srcOrd="1" destOrd="0" parTransId="{1FF0BD17-2274-49BB-9386-321F3CDD6BA3}" sibTransId="{00E6AC43-216C-4460-9CAC-C9A66A9B2DE6}"/>
    <dgm:cxn modelId="{CF0C91E3-4D58-482F-B4FF-2FA273A03857}" srcId="{1D2C7F00-EFF7-4E3B-8E99-53254B64D45F}" destId="{53070184-B384-409C-877E-860B602B3F91}" srcOrd="2" destOrd="0" parTransId="{A31A8428-5E8D-4972-A3DD-7AF6EED95177}" sibTransId="{8CE5AD98-4FB2-4C61-9198-DB6EDA3F2AA5}"/>
    <dgm:cxn modelId="{772E53E5-3C17-694F-BDBF-06AFBDF8F282}" type="presOf" srcId="{7162B7D7-33E6-46FD-8B01-A8E232BB5CA6}" destId="{89D022D5-A2CB-6845-B3BF-ACCD4E114220}" srcOrd="0" destOrd="0" presId="urn:microsoft.com/office/officeart/2005/8/layout/vList2"/>
    <dgm:cxn modelId="{38F72DF9-6A8B-B04A-AF51-282AAC867B8E}" type="presOf" srcId="{206C0059-C4C0-4368-B715-6EADFD4E8596}" destId="{B10D0792-1957-9E42-8164-8C63AE3AEE80}" srcOrd="0" destOrd="0" presId="urn:microsoft.com/office/officeart/2005/8/layout/vList2"/>
    <dgm:cxn modelId="{BBC10137-59C3-534E-A0A1-F4802E7C0A9F}" type="presParOf" srcId="{A49D1F81-1C53-2541-B371-B4258BFB48D6}" destId="{547DA283-47CF-E14E-A1F4-4A3487E04A13}" srcOrd="0" destOrd="0" presId="urn:microsoft.com/office/officeart/2005/8/layout/vList2"/>
    <dgm:cxn modelId="{A7AC9017-4C8E-7F42-84A0-30F1B6B7128E}" type="presParOf" srcId="{A49D1F81-1C53-2541-B371-B4258BFB48D6}" destId="{B10D0792-1957-9E42-8164-8C63AE3AEE80}" srcOrd="1" destOrd="0" presId="urn:microsoft.com/office/officeart/2005/8/layout/vList2"/>
    <dgm:cxn modelId="{02D1C486-3186-2847-869F-AE16C10D0D5A}" type="presParOf" srcId="{A49D1F81-1C53-2541-B371-B4258BFB48D6}" destId="{C667C44B-CD0C-474B-B337-56008687CF21}" srcOrd="2" destOrd="0" presId="urn:microsoft.com/office/officeart/2005/8/layout/vList2"/>
    <dgm:cxn modelId="{847BE207-EEDB-2C40-8B3A-E0D3354A1389}" type="presParOf" srcId="{A49D1F81-1C53-2541-B371-B4258BFB48D6}" destId="{89D022D5-A2CB-6845-B3BF-ACCD4E114220}" srcOrd="3" destOrd="0" presId="urn:microsoft.com/office/officeart/2005/8/layout/vList2"/>
    <dgm:cxn modelId="{F122F219-9849-A04A-B1C7-180EF618B8B8}" type="presParOf" srcId="{A49D1F81-1C53-2541-B371-B4258BFB48D6}" destId="{6916C2B2-FAC2-AA4F-9D5A-3B6E87DC5023}" srcOrd="4" destOrd="0" presId="urn:microsoft.com/office/officeart/2005/8/layout/vList2"/>
    <dgm:cxn modelId="{F383A2AC-87F5-7E49-AD83-731E31B4BA76}" type="presParOf" srcId="{A49D1F81-1C53-2541-B371-B4258BFB48D6}" destId="{49478D88-9040-924B-AB5C-1109E15528FE}" srcOrd="5" destOrd="0" presId="urn:microsoft.com/office/officeart/2005/8/layout/vList2"/>
    <dgm:cxn modelId="{E26AE6DC-D3F2-A344-844E-F2745F080BFA}" type="presParOf" srcId="{A49D1F81-1C53-2541-B371-B4258BFB48D6}" destId="{6C878DF2-4491-4C41-9E79-45EB6543674B}" srcOrd="6" destOrd="0" presId="urn:microsoft.com/office/officeart/2005/8/layout/vList2"/>
    <dgm:cxn modelId="{4D72D1A2-BFDF-D74C-A4F9-049173A7E771}" type="presParOf" srcId="{A49D1F81-1C53-2541-B371-B4258BFB48D6}" destId="{A99072BE-A89A-694A-AE2E-1EEDC9184028}" srcOrd="7" destOrd="0" presId="urn:microsoft.com/office/officeart/2005/8/layout/vList2"/>
    <dgm:cxn modelId="{CCB9C947-9434-0B40-901F-CE4008A40F3F}" type="presParOf" srcId="{A49D1F81-1C53-2541-B371-B4258BFB48D6}" destId="{F9689227-C383-434A-801B-4380C3D10EC3}" srcOrd="8" destOrd="0" presId="urn:microsoft.com/office/officeart/2005/8/layout/vList2"/>
    <dgm:cxn modelId="{65FE151D-52E8-904C-B022-8277C0341A1F}" type="presParOf" srcId="{A49D1F81-1C53-2541-B371-B4258BFB48D6}" destId="{22758902-614E-7D47-B390-7BB993086E49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6A0CC-3ADD-3E41-9587-65D341384803}">
      <dsp:nvSpPr>
        <dsp:cNvPr id="0" name=""/>
        <dsp:cNvSpPr/>
      </dsp:nvSpPr>
      <dsp:spPr>
        <a:xfrm>
          <a:off x="0" y="130367"/>
          <a:ext cx="4366325" cy="81388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Older and more simple method</a:t>
          </a:r>
        </a:p>
      </dsp:txBody>
      <dsp:txXfrm>
        <a:off x="39730" y="170097"/>
        <a:ext cx="4286865" cy="734421"/>
      </dsp:txXfrm>
    </dsp:sp>
    <dsp:sp modelId="{E56D934D-9AA0-A840-9C5D-4E435D789A9F}">
      <dsp:nvSpPr>
        <dsp:cNvPr id="0" name=""/>
        <dsp:cNvSpPr/>
      </dsp:nvSpPr>
      <dsp:spPr>
        <a:xfrm>
          <a:off x="0" y="1004728"/>
          <a:ext cx="4366325" cy="8138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Both sender and receiver have (previously obtained) shared key</a:t>
          </a:r>
        </a:p>
      </dsp:txBody>
      <dsp:txXfrm>
        <a:off x="39730" y="1044458"/>
        <a:ext cx="4286865" cy="734421"/>
      </dsp:txXfrm>
    </dsp:sp>
    <dsp:sp modelId="{51229ADE-0363-8546-9897-CDADCFAEC2FB}">
      <dsp:nvSpPr>
        <dsp:cNvPr id="0" name=""/>
        <dsp:cNvSpPr/>
      </dsp:nvSpPr>
      <dsp:spPr>
        <a:xfrm>
          <a:off x="0" y="1818609"/>
          <a:ext cx="436632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Key used to encrypt and decrypt</a:t>
          </a:r>
        </a:p>
      </dsp:txBody>
      <dsp:txXfrm>
        <a:off x="0" y="1818609"/>
        <a:ext cx="4366325" cy="347760"/>
      </dsp:txXfrm>
    </dsp:sp>
    <dsp:sp modelId="{B4411F2F-EA45-AE45-A89C-606B1BEE3071}">
      <dsp:nvSpPr>
        <dsp:cNvPr id="0" name=""/>
        <dsp:cNvSpPr/>
      </dsp:nvSpPr>
      <dsp:spPr>
        <a:xfrm>
          <a:off x="0" y="2166369"/>
          <a:ext cx="4366325" cy="81388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Key must be kept a secret</a:t>
          </a:r>
        </a:p>
      </dsp:txBody>
      <dsp:txXfrm>
        <a:off x="39730" y="2206099"/>
        <a:ext cx="4286865" cy="734421"/>
      </dsp:txXfrm>
    </dsp:sp>
    <dsp:sp modelId="{EEEC2395-4C10-A740-89E5-636F0BEF62DD}">
      <dsp:nvSpPr>
        <dsp:cNvPr id="0" name=""/>
        <dsp:cNvSpPr/>
      </dsp:nvSpPr>
      <dsp:spPr>
        <a:xfrm>
          <a:off x="0" y="2980250"/>
          <a:ext cx="4366325" cy="489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i="1" kern="1200"/>
            <a:t>Secret Algorithm –</a:t>
          </a:r>
          <a:r>
            <a:rPr lang="en-US" sz="1600" kern="1200"/>
            <a:t> Key/Cipher that is a shared secret</a:t>
          </a:r>
        </a:p>
      </dsp:txBody>
      <dsp:txXfrm>
        <a:off x="0" y="2980250"/>
        <a:ext cx="4366325" cy="489037"/>
      </dsp:txXfrm>
    </dsp:sp>
    <dsp:sp modelId="{E5CEF868-2107-B546-8E26-882E4F209E63}">
      <dsp:nvSpPr>
        <dsp:cNvPr id="0" name=""/>
        <dsp:cNvSpPr/>
      </dsp:nvSpPr>
      <dsp:spPr>
        <a:xfrm>
          <a:off x="0" y="3469288"/>
          <a:ext cx="4366325" cy="81388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fast encryption method</a:t>
          </a:r>
        </a:p>
      </dsp:txBody>
      <dsp:txXfrm>
        <a:off x="39730" y="3509018"/>
        <a:ext cx="4286865" cy="734421"/>
      </dsp:txXfrm>
    </dsp:sp>
    <dsp:sp modelId="{FE9A7183-21A4-254F-8FF9-4923AD28CF20}">
      <dsp:nvSpPr>
        <dsp:cNvPr id="0" name=""/>
        <dsp:cNvSpPr/>
      </dsp:nvSpPr>
      <dsp:spPr>
        <a:xfrm>
          <a:off x="0" y="4343649"/>
          <a:ext cx="4366325" cy="81388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Require very few computational requirements</a:t>
          </a:r>
        </a:p>
      </dsp:txBody>
      <dsp:txXfrm>
        <a:off x="39730" y="4383379"/>
        <a:ext cx="4286865" cy="734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DA283-47CF-E14E-A1F4-4A3487E04A13}">
      <dsp:nvSpPr>
        <dsp:cNvPr id="0" name=""/>
        <dsp:cNvSpPr/>
      </dsp:nvSpPr>
      <dsp:spPr>
        <a:xfrm>
          <a:off x="0" y="421376"/>
          <a:ext cx="4366325" cy="444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Strong vs. weak</a:t>
          </a:r>
        </a:p>
      </dsp:txBody>
      <dsp:txXfrm>
        <a:off x="21704" y="443080"/>
        <a:ext cx="4322917" cy="401192"/>
      </dsp:txXfrm>
    </dsp:sp>
    <dsp:sp modelId="{B10D0792-1957-9E42-8164-8C63AE3AEE80}">
      <dsp:nvSpPr>
        <dsp:cNvPr id="0" name=""/>
        <dsp:cNvSpPr/>
      </dsp:nvSpPr>
      <dsp:spPr>
        <a:xfrm>
          <a:off x="0" y="865976"/>
          <a:ext cx="4366325" cy="452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Depends on the encryption and what it’s used for</a:t>
          </a:r>
        </a:p>
      </dsp:txBody>
      <dsp:txXfrm>
        <a:off x="0" y="865976"/>
        <a:ext cx="4366325" cy="452295"/>
      </dsp:txXfrm>
    </dsp:sp>
    <dsp:sp modelId="{C667C44B-CD0C-474B-B337-56008687CF21}">
      <dsp:nvSpPr>
        <dsp:cNvPr id="0" name=""/>
        <dsp:cNvSpPr/>
      </dsp:nvSpPr>
      <dsp:spPr>
        <a:xfrm>
          <a:off x="0" y="1318271"/>
          <a:ext cx="4366325" cy="444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Almost anything can be brute forced</a:t>
          </a:r>
        </a:p>
      </dsp:txBody>
      <dsp:txXfrm>
        <a:off x="21704" y="1339975"/>
        <a:ext cx="4322917" cy="401192"/>
      </dsp:txXfrm>
    </dsp:sp>
    <dsp:sp modelId="{89D022D5-A2CB-6845-B3BF-ACCD4E114220}">
      <dsp:nvSpPr>
        <dsp:cNvPr id="0" name=""/>
        <dsp:cNvSpPr/>
      </dsp:nvSpPr>
      <dsp:spPr>
        <a:xfrm>
          <a:off x="0" y="1762871"/>
          <a:ext cx="4366325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Brute force is simply trying ever possible key</a:t>
          </a:r>
        </a:p>
      </dsp:txBody>
      <dsp:txXfrm>
        <a:off x="0" y="1762871"/>
        <a:ext cx="4366325" cy="314640"/>
      </dsp:txXfrm>
    </dsp:sp>
    <dsp:sp modelId="{6916C2B2-FAC2-AA4F-9D5A-3B6E87DC5023}">
      <dsp:nvSpPr>
        <dsp:cNvPr id="0" name=""/>
        <dsp:cNvSpPr/>
      </dsp:nvSpPr>
      <dsp:spPr>
        <a:xfrm>
          <a:off x="0" y="2077511"/>
          <a:ext cx="4366325" cy="444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Algorithms continue to get stronger</a:t>
          </a:r>
        </a:p>
      </dsp:txBody>
      <dsp:txXfrm>
        <a:off x="21704" y="2099215"/>
        <a:ext cx="4322917" cy="401192"/>
      </dsp:txXfrm>
    </dsp:sp>
    <dsp:sp modelId="{49478D88-9040-924B-AB5C-1109E15528FE}">
      <dsp:nvSpPr>
        <dsp:cNvPr id="0" name=""/>
        <dsp:cNvSpPr/>
      </dsp:nvSpPr>
      <dsp:spPr>
        <a:xfrm>
          <a:off x="0" y="2522111"/>
          <a:ext cx="4366325" cy="452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Anything with flaws is fixed to become stronger</a:t>
          </a:r>
        </a:p>
      </dsp:txBody>
      <dsp:txXfrm>
        <a:off x="0" y="2522111"/>
        <a:ext cx="4366325" cy="452295"/>
      </dsp:txXfrm>
    </dsp:sp>
    <dsp:sp modelId="{6C878DF2-4491-4C41-9E79-45EB6543674B}">
      <dsp:nvSpPr>
        <dsp:cNvPr id="0" name=""/>
        <dsp:cNvSpPr/>
      </dsp:nvSpPr>
      <dsp:spPr>
        <a:xfrm>
          <a:off x="0" y="2974406"/>
          <a:ext cx="4366325" cy="444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Examples of strong algorithms</a:t>
          </a:r>
        </a:p>
      </dsp:txBody>
      <dsp:txXfrm>
        <a:off x="21704" y="2996110"/>
        <a:ext cx="4322917" cy="401192"/>
      </dsp:txXfrm>
    </dsp:sp>
    <dsp:sp modelId="{A99072BE-A89A-694A-AE2E-1EEDC9184028}">
      <dsp:nvSpPr>
        <dsp:cNvPr id="0" name=""/>
        <dsp:cNvSpPr/>
      </dsp:nvSpPr>
      <dsp:spPr>
        <a:xfrm>
          <a:off x="0" y="3419006"/>
          <a:ext cx="4366325" cy="501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RSA (Rivest-Shamir-Adleman Encryption)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AES (Advanced Encryption Standard)</a:t>
          </a:r>
        </a:p>
      </dsp:txBody>
      <dsp:txXfrm>
        <a:off x="0" y="3419006"/>
        <a:ext cx="4366325" cy="501457"/>
      </dsp:txXfrm>
    </dsp:sp>
    <dsp:sp modelId="{F9689227-C383-434A-801B-4380C3D10EC3}">
      <dsp:nvSpPr>
        <dsp:cNvPr id="0" name=""/>
        <dsp:cNvSpPr/>
      </dsp:nvSpPr>
      <dsp:spPr>
        <a:xfrm>
          <a:off x="0" y="3920464"/>
          <a:ext cx="4366325" cy="4446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Examples of older weak algorithms</a:t>
          </a:r>
        </a:p>
      </dsp:txBody>
      <dsp:txXfrm>
        <a:off x="21704" y="3942168"/>
        <a:ext cx="4322917" cy="401192"/>
      </dsp:txXfrm>
    </dsp:sp>
    <dsp:sp modelId="{22758902-614E-7D47-B390-7BB993086E49}">
      <dsp:nvSpPr>
        <dsp:cNvPr id="0" name=""/>
        <dsp:cNvSpPr/>
      </dsp:nvSpPr>
      <dsp:spPr>
        <a:xfrm>
          <a:off x="0" y="4365064"/>
          <a:ext cx="4366325" cy="501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MD5 – Collisions have been discovered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DES (Data Encryption Standard)</a:t>
          </a:r>
        </a:p>
      </dsp:txBody>
      <dsp:txXfrm>
        <a:off x="0" y="4365064"/>
        <a:ext cx="4366325" cy="501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67389B7-BA0C-4984-A6D8-962B60355DE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F3A8A81-4135-4E0E-A37B-A94A7F90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87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89B7-BA0C-4984-A6D8-962B60355DE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8A81-4135-4E0E-A37B-A94A7F90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4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67389B7-BA0C-4984-A6D8-962B60355DE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F3A8A81-4135-4E0E-A37B-A94A7F90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0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78344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89B7-BA0C-4984-A6D8-962B60355DE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8A81-4135-4E0E-A37B-A94A7F90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4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67389B7-BA0C-4984-A6D8-962B60355DE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F3A8A81-4135-4E0E-A37B-A94A7F90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2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67389B7-BA0C-4984-A6D8-962B60355DE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F3A8A81-4135-4E0E-A37B-A94A7F90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0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67389B7-BA0C-4984-A6D8-962B60355DE1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F3A8A81-4135-4E0E-A37B-A94A7F90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0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89B7-BA0C-4984-A6D8-962B60355DE1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8A81-4135-4E0E-A37B-A94A7F90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67389B7-BA0C-4984-A6D8-962B60355DE1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F3A8A81-4135-4E0E-A37B-A94A7F90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4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89B7-BA0C-4984-A6D8-962B60355DE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8A81-4135-4E0E-A37B-A94A7F90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9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67389B7-BA0C-4984-A6D8-962B60355DE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6F3A8A81-4135-4E0E-A37B-A94A7F90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2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6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C7287F4-2892-44A0-9546-E714F514264A}"/>
              </a:ext>
            </a:extLst>
          </p:cNvPr>
          <p:cNvSpPr/>
          <p:nvPr/>
        </p:nvSpPr>
        <p:spPr>
          <a:xfrm>
            <a:off x="1319427" y="2075504"/>
            <a:ext cx="6509936" cy="1748729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Symmetric and Asymmetric Encryption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Symmetric encryption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69EEDD-C0D1-420A-BC31-66E4C1208F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309864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195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18DB21-0C5D-479B-9564-F7978888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Asymmetric encryption</a:t>
            </a:r>
          </a:p>
        </p:txBody>
      </p:sp>
      <p:pic>
        <p:nvPicPr>
          <p:cNvPr id="5" name="Picture 4" descr="Lock with a love heart">
            <a:extLst>
              <a:ext uri="{FF2B5EF4-FFF2-40B4-BE49-F238E27FC236}">
                <a16:creationId xmlns:a16="http://schemas.microsoft.com/office/drawing/2014/main" id="{B2BBE10C-7A5B-4B61-B276-E125D5E43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78"/>
          <a:stretch/>
        </p:blipFill>
        <p:spPr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F57F-DA07-41BE-AAD0-279EDC7A0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000"/>
              <a:t>Also known as </a:t>
            </a:r>
            <a:r>
              <a:rPr lang="en-US" sz="1000" i="1"/>
              <a:t>Public Key Cryptography</a:t>
            </a:r>
            <a:endParaRPr lang="en-US" sz="1000"/>
          </a:p>
          <a:p>
            <a:pPr>
              <a:lnSpc>
                <a:spcPct val="110000"/>
              </a:lnSpc>
            </a:pPr>
            <a:r>
              <a:rPr lang="en-US" sz="1000"/>
              <a:t>Contains more than one key</a:t>
            </a:r>
          </a:p>
          <a:p>
            <a:pPr lvl="1">
              <a:lnSpc>
                <a:spcPct val="110000"/>
              </a:lnSpc>
            </a:pPr>
            <a:r>
              <a:rPr lang="en-US" sz="1000"/>
              <a:t>Public Key</a:t>
            </a:r>
          </a:p>
          <a:p>
            <a:pPr lvl="2">
              <a:lnSpc>
                <a:spcPct val="110000"/>
              </a:lnSpc>
            </a:pPr>
            <a:r>
              <a:rPr lang="en-US" sz="1000"/>
              <a:t>Anyone has access and can view this key</a:t>
            </a:r>
          </a:p>
          <a:p>
            <a:pPr lvl="2">
              <a:lnSpc>
                <a:spcPct val="110000"/>
              </a:lnSpc>
            </a:pPr>
            <a:r>
              <a:rPr lang="en-US" sz="1000"/>
              <a:t>Used to encrypt the data</a:t>
            </a:r>
          </a:p>
          <a:p>
            <a:pPr lvl="1">
              <a:lnSpc>
                <a:spcPct val="110000"/>
              </a:lnSpc>
            </a:pPr>
            <a:r>
              <a:rPr lang="en-US" sz="1000"/>
              <a:t>Private Key</a:t>
            </a:r>
          </a:p>
          <a:p>
            <a:pPr lvl="2">
              <a:lnSpc>
                <a:spcPct val="110000"/>
              </a:lnSpc>
            </a:pPr>
            <a:r>
              <a:rPr lang="en-US" sz="1000"/>
              <a:t>The key that is to be kept secret</a:t>
            </a:r>
          </a:p>
          <a:p>
            <a:pPr lvl="2">
              <a:lnSpc>
                <a:spcPct val="110000"/>
              </a:lnSpc>
            </a:pPr>
            <a:r>
              <a:rPr lang="en-US" sz="1000"/>
              <a:t>Used to decrypt the data</a:t>
            </a:r>
          </a:p>
          <a:p>
            <a:pPr lvl="1">
              <a:lnSpc>
                <a:spcPct val="110000"/>
              </a:lnSpc>
            </a:pPr>
            <a:r>
              <a:rPr lang="en-US" sz="1000"/>
              <a:t>The private key can not be decrypted or solved with the public key</a:t>
            </a:r>
          </a:p>
          <a:p>
            <a:pPr lvl="1">
              <a:lnSpc>
                <a:spcPct val="110000"/>
              </a:lnSpc>
            </a:pP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722224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87CB-1DB9-4F9C-89A3-0A260866A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Key Pair for Asymmetric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99D1D-0E40-431F-8082-A6505C43C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650" y="1499289"/>
            <a:ext cx="7886700" cy="2299447"/>
          </a:xfrm>
        </p:spPr>
        <p:txBody>
          <a:bodyPr/>
          <a:lstStyle/>
          <a:p>
            <a:r>
              <a:rPr lang="en-US" dirty="0"/>
              <a:t>How Keys are generated</a:t>
            </a:r>
          </a:p>
          <a:p>
            <a:pPr lvl="1"/>
            <a:r>
              <a:rPr lang="en-US" dirty="0"/>
              <a:t>Both are created at the same time</a:t>
            </a:r>
          </a:p>
          <a:p>
            <a:pPr lvl="1"/>
            <a:r>
              <a:rPr lang="en-US" dirty="0"/>
              <a:t>Extremely large prime numbers</a:t>
            </a:r>
          </a:p>
          <a:p>
            <a:pPr lvl="1"/>
            <a:r>
              <a:rPr lang="en-US" dirty="0"/>
              <a:t>Prime numbers are very random</a:t>
            </a:r>
          </a:p>
          <a:p>
            <a:pPr lvl="1"/>
            <a:r>
              <a:rPr lang="en-US" dirty="0"/>
              <a:t>Math encrypts and decrypts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4AF904-6C84-489A-AA32-91DE9ED54600}"/>
              </a:ext>
            </a:extLst>
          </p:cNvPr>
          <p:cNvSpPr txBox="1"/>
          <p:nvPr/>
        </p:nvSpPr>
        <p:spPr>
          <a:xfrm>
            <a:off x="83344" y="4525267"/>
            <a:ext cx="159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Plaintext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977E1-2B8C-4EF7-A852-5E9487A8478C}"/>
              </a:ext>
            </a:extLst>
          </p:cNvPr>
          <p:cNvSpPr txBox="1"/>
          <p:nvPr/>
        </p:nvSpPr>
        <p:spPr>
          <a:xfrm>
            <a:off x="7324725" y="4525267"/>
            <a:ext cx="159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Plaintext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5F14F-712F-4745-A358-B867A17182DE}"/>
              </a:ext>
            </a:extLst>
          </p:cNvPr>
          <p:cNvSpPr txBox="1"/>
          <p:nvPr/>
        </p:nvSpPr>
        <p:spPr>
          <a:xfrm>
            <a:off x="1969293" y="4295775"/>
            <a:ext cx="15906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Encryption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Using Public Key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7C24B7-FCB6-45F9-811F-D2D853F38801}"/>
              </a:ext>
            </a:extLst>
          </p:cNvPr>
          <p:cNvSpPr txBox="1"/>
          <p:nvPr/>
        </p:nvSpPr>
        <p:spPr>
          <a:xfrm>
            <a:off x="5460210" y="4295775"/>
            <a:ext cx="1885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Decryption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Using Private Key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3286DA-66CD-43E1-91AC-CD28790ED0D6}"/>
              </a:ext>
            </a:extLst>
          </p:cNvPr>
          <p:cNvSpPr txBox="1"/>
          <p:nvPr/>
        </p:nvSpPr>
        <p:spPr>
          <a:xfrm>
            <a:off x="3602833" y="4525267"/>
            <a:ext cx="159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Ciphertext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A9AB67-8474-4174-A0F7-4CA83004EE4F}"/>
              </a:ext>
            </a:extLst>
          </p:cNvPr>
          <p:cNvCxnSpPr/>
          <p:nvPr/>
        </p:nvCxnSpPr>
        <p:spPr>
          <a:xfrm>
            <a:off x="1447800" y="4707671"/>
            <a:ext cx="59055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B4546C-EEBD-4F15-B621-BCD22454C695}"/>
              </a:ext>
            </a:extLst>
          </p:cNvPr>
          <p:cNvCxnSpPr/>
          <p:nvPr/>
        </p:nvCxnSpPr>
        <p:spPr>
          <a:xfrm>
            <a:off x="3205161" y="4726662"/>
            <a:ext cx="59055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58C811-271C-4A46-92EC-5C24C7F74FF1}"/>
              </a:ext>
            </a:extLst>
          </p:cNvPr>
          <p:cNvCxnSpPr/>
          <p:nvPr/>
        </p:nvCxnSpPr>
        <p:spPr>
          <a:xfrm>
            <a:off x="5076827" y="4694544"/>
            <a:ext cx="59055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A6E52E-EC1B-4A58-ADEC-7FF2C82BC912}"/>
              </a:ext>
            </a:extLst>
          </p:cNvPr>
          <p:cNvCxnSpPr/>
          <p:nvPr/>
        </p:nvCxnSpPr>
        <p:spPr>
          <a:xfrm>
            <a:off x="7029450" y="4694544"/>
            <a:ext cx="59055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5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07E7-389E-46D0-89EA-4FA023B4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09610" cy="1325563"/>
          </a:xfrm>
        </p:spPr>
        <p:txBody>
          <a:bodyPr/>
          <a:lstStyle/>
          <a:p>
            <a:r>
              <a:rPr lang="en-US" dirty="0"/>
              <a:t>Symmetric key from asymmetric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8FC06-8829-4777-B957-0C1E94C17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34602"/>
            <a:ext cx="8309610" cy="4800600"/>
          </a:xfrm>
        </p:spPr>
        <p:txBody>
          <a:bodyPr/>
          <a:lstStyle/>
          <a:p>
            <a:r>
              <a:rPr lang="en-US" dirty="0"/>
              <a:t>The sender and the receiver can both generate the symmetric key with their private key and the public key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F081F-A171-402E-890A-84BE2D4AF36D}"/>
              </a:ext>
            </a:extLst>
          </p:cNvPr>
          <p:cNvSpPr txBox="1"/>
          <p:nvPr/>
        </p:nvSpPr>
        <p:spPr>
          <a:xfrm>
            <a:off x="-211931" y="3658492"/>
            <a:ext cx="159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Sender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3F67E-2DC6-4577-B82D-98306C2DEBF4}"/>
              </a:ext>
            </a:extLst>
          </p:cNvPr>
          <p:cNvSpPr txBox="1"/>
          <p:nvPr/>
        </p:nvSpPr>
        <p:spPr>
          <a:xfrm>
            <a:off x="363974" y="3285649"/>
            <a:ext cx="2029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Sender’s Private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3EEE0-B581-4CDB-9314-F38E2EA02D39}"/>
              </a:ext>
            </a:extLst>
          </p:cNvPr>
          <p:cNvSpPr txBox="1"/>
          <p:nvPr/>
        </p:nvSpPr>
        <p:spPr>
          <a:xfrm>
            <a:off x="2428167" y="3634201"/>
            <a:ext cx="159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Symmetric Key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4FD682-1180-406A-B5DA-410FAEB924AD}"/>
              </a:ext>
            </a:extLst>
          </p:cNvPr>
          <p:cNvCxnSpPr>
            <a:cxnSpLocks/>
          </p:cNvCxnSpPr>
          <p:nvPr/>
        </p:nvCxnSpPr>
        <p:spPr>
          <a:xfrm>
            <a:off x="1616510" y="3827769"/>
            <a:ext cx="777004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FA84E8-4C5C-4887-A4DC-CEBBA0AD3762}"/>
              </a:ext>
            </a:extLst>
          </p:cNvPr>
          <p:cNvSpPr txBox="1"/>
          <p:nvPr/>
        </p:nvSpPr>
        <p:spPr>
          <a:xfrm>
            <a:off x="294204" y="4065625"/>
            <a:ext cx="2029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Public 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0FF393-F7EE-41F3-86CD-6F2743AE6C0C}"/>
              </a:ext>
            </a:extLst>
          </p:cNvPr>
          <p:cNvSpPr txBox="1"/>
          <p:nvPr/>
        </p:nvSpPr>
        <p:spPr>
          <a:xfrm>
            <a:off x="4153741" y="3647686"/>
            <a:ext cx="159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Receiver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82339E-F47A-4CEA-B2E6-04A290D608ED}"/>
              </a:ext>
            </a:extLst>
          </p:cNvPr>
          <p:cNvSpPr txBox="1"/>
          <p:nvPr/>
        </p:nvSpPr>
        <p:spPr>
          <a:xfrm>
            <a:off x="4876389" y="3274843"/>
            <a:ext cx="2029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Receiver’s Private Key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1DD993-4B3D-49C1-8F3E-CD714F375C09}"/>
              </a:ext>
            </a:extLst>
          </p:cNvPr>
          <p:cNvSpPr txBox="1"/>
          <p:nvPr/>
        </p:nvSpPr>
        <p:spPr>
          <a:xfrm>
            <a:off x="6793839" y="3623395"/>
            <a:ext cx="159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Symmetric Key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40018B-7386-47B5-958F-2F8B085FF4C7}"/>
              </a:ext>
            </a:extLst>
          </p:cNvPr>
          <p:cNvCxnSpPr>
            <a:cxnSpLocks/>
          </p:cNvCxnSpPr>
          <p:nvPr/>
        </p:nvCxnSpPr>
        <p:spPr>
          <a:xfrm>
            <a:off x="5982182" y="3816963"/>
            <a:ext cx="777004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BC9F76C-C67C-4566-BAAC-E66323F95DBC}"/>
              </a:ext>
            </a:extLst>
          </p:cNvPr>
          <p:cNvSpPr txBox="1"/>
          <p:nvPr/>
        </p:nvSpPr>
        <p:spPr>
          <a:xfrm>
            <a:off x="4659876" y="4054819"/>
            <a:ext cx="2029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Public Key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E4B394-0773-4D84-80B1-38606D457912}"/>
              </a:ext>
            </a:extLst>
          </p:cNvPr>
          <p:cNvCxnSpPr/>
          <p:nvPr/>
        </p:nvCxnSpPr>
        <p:spPr>
          <a:xfrm>
            <a:off x="4153741" y="2867025"/>
            <a:ext cx="0" cy="21431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02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7" grpId="0"/>
      <p:bldP spid="18" grpId="0"/>
      <p:bldP spid="19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FBBA-8038-4367-8733-79E8E560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77400" cy="1325563"/>
          </a:xfrm>
        </p:spPr>
        <p:txBody>
          <a:bodyPr/>
          <a:lstStyle/>
          <a:p>
            <a:r>
              <a:rPr lang="en-US" dirty="0"/>
              <a:t>Elliptic Curve Cryptography (ECC)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882F-78DB-4DEF-AD37-639D5ED2A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Asymmetric encryption</a:t>
            </a:r>
          </a:p>
          <a:p>
            <a:pPr lvl="1"/>
            <a:r>
              <a:rPr lang="en-US" dirty="0"/>
              <a:t>Extremely large numbers (integers) that are made from two or more extremely large prime numbers</a:t>
            </a:r>
          </a:p>
          <a:p>
            <a:r>
              <a:rPr lang="en-US" dirty="0"/>
              <a:t>ECC uses curves instead of integers</a:t>
            </a:r>
          </a:p>
          <a:p>
            <a:pPr lvl="1"/>
            <a:r>
              <a:rPr lang="en-US" dirty="0"/>
              <a:t>Add two points together on a curve to get a third point</a:t>
            </a:r>
          </a:p>
          <a:p>
            <a:pPr lvl="1"/>
            <a:r>
              <a:rPr lang="en-US" dirty="0"/>
              <a:t>Can be “hacked”, but more resistant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499B451-3DC5-4E74-BBFA-E0DADC44074C}"/>
              </a:ext>
            </a:extLst>
          </p:cNvPr>
          <p:cNvSpPr/>
          <p:nvPr/>
        </p:nvSpPr>
        <p:spPr>
          <a:xfrm>
            <a:off x="1314450" y="4514850"/>
            <a:ext cx="7568740" cy="1422193"/>
          </a:xfrm>
          <a:custGeom>
            <a:avLst/>
            <a:gdLst>
              <a:gd name="connsiteX0" fmla="*/ 0 w 7829725"/>
              <a:gd name="connsiteY0" fmla="*/ 1552575 h 1552575"/>
              <a:gd name="connsiteX1" fmla="*/ 5581650 w 7829725"/>
              <a:gd name="connsiteY1" fmla="*/ 352425 h 1552575"/>
              <a:gd name="connsiteX2" fmla="*/ 6210300 w 7829725"/>
              <a:gd name="connsiteY2" fmla="*/ 1304925 h 1552575"/>
              <a:gd name="connsiteX3" fmla="*/ 7829550 w 7829725"/>
              <a:gd name="connsiteY3" fmla="*/ 400050 h 1552575"/>
              <a:gd name="connsiteX4" fmla="*/ 6315075 w 7829725"/>
              <a:gd name="connsiteY4" fmla="*/ 114300 h 1552575"/>
              <a:gd name="connsiteX5" fmla="*/ 6381750 w 7829725"/>
              <a:gd name="connsiteY5" fmla="*/ 0 h 155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29725" h="1552575">
                <a:moveTo>
                  <a:pt x="0" y="1552575"/>
                </a:moveTo>
                <a:cubicBezTo>
                  <a:pt x="2273300" y="973137"/>
                  <a:pt x="4546600" y="393700"/>
                  <a:pt x="5581650" y="352425"/>
                </a:cubicBezTo>
                <a:cubicBezTo>
                  <a:pt x="6616700" y="311150"/>
                  <a:pt x="5835650" y="1296987"/>
                  <a:pt x="6210300" y="1304925"/>
                </a:cubicBezTo>
                <a:cubicBezTo>
                  <a:pt x="6584950" y="1312862"/>
                  <a:pt x="7812088" y="598487"/>
                  <a:pt x="7829550" y="400050"/>
                </a:cubicBezTo>
                <a:cubicBezTo>
                  <a:pt x="7847013" y="201612"/>
                  <a:pt x="6556375" y="180975"/>
                  <a:pt x="6315075" y="114300"/>
                </a:cubicBezTo>
                <a:cubicBezTo>
                  <a:pt x="6073775" y="47625"/>
                  <a:pt x="6227762" y="23812"/>
                  <a:pt x="638175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0A8651-CDA7-4E7D-AEE3-76AEBEFF05EC}"/>
              </a:ext>
            </a:extLst>
          </p:cNvPr>
          <p:cNvCxnSpPr/>
          <p:nvPr/>
        </p:nvCxnSpPr>
        <p:spPr>
          <a:xfrm>
            <a:off x="2131277" y="5058472"/>
            <a:ext cx="6774773" cy="59101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2BFE1D-AEB5-47EC-9D14-9FBD00508E7A}"/>
              </a:ext>
            </a:extLst>
          </p:cNvPr>
          <p:cNvSpPr txBox="1"/>
          <p:nvPr/>
        </p:nvSpPr>
        <p:spPr>
          <a:xfrm>
            <a:off x="3993531" y="5415311"/>
            <a:ext cx="34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10D0F-0D90-4574-B0D8-54B94ECAB8CB}"/>
              </a:ext>
            </a:extLst>
          </p:cNvPr>
          <p:cNvSpPr txBox="1"/>
          <p:nvPr/>
        </p:nvSpPr>
        <p:spPr>
          <a:xfrm>
            <a:off x="7849649" y="5567711"/>
            <a:ext cx="34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E27E71-4A03-4F5A-BD50-206CFD736AAD}"/>
              </a:ext>
            </a:extLst>
          </p:cNvPr>
          <p:cNvSpPr txBox="1"/>
          <p:nvPr/>
        </p:nvSpPr>
        <p:spPr>
          <a:xfrm>
            <a:off x="7196953" y="5198379"/>
            <a:ext cx="34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7564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Strength of an Encryption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BAE77F-BDCF-40C4-B99F-7E5A672143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781496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0833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8DE14-A136-4D00-8B4B-EF5D2671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90" y="762608"/>
            <a:ext cx="7861139" cy="1003932"/>
          </a:xfrm>
        </p:spPr>
        <p:txBody>
          <a:bodyPr anchor="ctr">
            <a:normAutofit/>
          </a:bodyPr>
          <a:lstStyle/>
          <a:p>
            <a:pPr algn="l"/>
            <a:r>
              <a:rPr lang="en-US" sz="3100">
                <a:solidFill>
                  <a:schemeClr val="accent1"/>
                </a:solidFill>
              </a:rPr>
              <a:t>How to Strengthen Weak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60BF-CC3F-41EE-9C93-07BEEA483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" y="2635976"/>
            <a:ext cx="6170452" cy="3542776"/>
          </a:xfrm>
        </p:spPr>
        <p:txBody>
          <a:bodyPr>
            <a:normAutofit/>
          </a:bodyPr>
          <a:lstStyle/>
          <a:p>
            <a:r>
              <a:rPr lang="en-US" sz="1400"/>
              <a:t>Perform multiple processes</a:t>
            </a:r>
          </a:p>
          <a:p>
            <a:pPr lvl="1"/>
            <a:r>
              <a:rPr lang="en-US" dirty="0"/>
              <a:t>Perform the algorithm multiple times</a:t>
            </a:r>
          </a:p>
          <a:p>
            <a:pPr lvl="2"/>
            <a:r>
              <a:rPr lang="en-US" sz="1400"/>
              <a:t>Strengthens the key every time</a:t>
            </a:r>
          </a:p>
          <a:p>
            <a:pPr lvl="1"/>
            <a:r>
              <a:rPr lang="en-US" dirty="0"/>
              <a:t>Protects against Brute Force attack</a:t>
            </a:r>
          </a:p>
          <a:p>
            <a:pPr lvl="2"/>
            <a:r>
              <a:rPr lang="en-US" sz="1400"/>
              <a:t>Hacker would have to spend more time figuring the key out</a:t>
            </a:r>
          </a:p>
        </p:txBody>
      </p:sp>
    </p:spTree>
    <p:extLst>
      <p:ext uri="{BB962C8B-B14F-4D97-AF65-F5344CB8AC3E}">
        <p14:creationId xmlns:p14="http://schemas.microsoft.com/office/powerpoint/2010/main" val="2854978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1983</TotalTime>
  <Words>355</Words>
  <Application>Microsoft Macintosh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  <vt:lpstr>Symmetric encryption</vt:lpstr>
      <vt:lpstr>Asymmetric encryption</vt:lpstr>
      <vt:lpstr>The Key Pair for Asymmetric Encryption</vt:lpstr>
      <vt:lpstr>Symmetric key from asymmetric keys</vt:lpstr>
      <vt:lpstr>Elliptic Curve Cryptography (ECC)</vt:lpstr>
      <vt:lpstr>Strength of an Encryption</vt:lpstr>
      <vt:lpstr>How to Strengthen Weak Keys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65</cp:revision>
  <dcterms:created xsi:type="dcterms:W3CDTF">2019-04-17T19:12:48Z</dcterms:created>
  <dcterms:modified xsi:type="dcterms:W3CDTF">2021-03-04T16:56:18Z</dcterms:modified>
  <cp:category>pptx, curriculum, cyber</cp:category>
</cp:coreProperties>
</file>