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64" r:id="rId2"/>
    <p:sldId id="257" r:id="rId3"/>
    <p:sldId id="258" r:id="rId4"/>
    <p:sldId id="259" r:id="rId5"/>
    <p:sldId id="265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5D10C-1A93-411A-A4A5-0D55A84E152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6CE4E9-639C-412C-887A-04D7CB02BDC7}">
      <dgm:prSet/>
      <dgm:spPr/>
      <dgm:t>
        <a:bodyPr/>
        <a:lstStyle/>
        <a:p>
          <a:r>
            <a:rPr lang="en-US"/>
            <a:t>One-way algorithm</a:t>
          </a:r>
        </a:p>
      </dgm:t>
    </dgm:pt>
    <dgm:pt modelId="{F6BB88A2-E47A-437A-BC22-22E4142746E3}" type="parTrans" cxnId="{DA342295-CA34-4904-8463-912824780623}">
      <dgm:prSet/>
      <dgm:spPr/>
      <dgm:t>
        <a:bodyPr/>
        <a:lstStyle/>
        <a:p>
          <a:endParaRPr lang="en-US"/>
        </a:p>
      </dgm:t>
    </dgm:pt>
    <dgm:pt modelId="{18B4C040-230F-4BD1-B5E8-46B29C94FC66}" type="sibTrans" cxnId="{DA342295-CA34-4904-8463-912824780623}">
      <dgm:prSet/>
      <dgm:spPr/>
      <dgm:t>
        <a:bodyPr/>
        <a:lstStyle/>
        <a:p>
          <a:endParaRPr lang="en-US"/>
        </a:p>
      </dgm:t>
    </dgm:pt>
    <dgm:pt modelId="{CDA4D335-00AB-42DA-B470-FF44E7F479FA}">
      <dgm:prSet/>
      <dgm:spPr/>
      <dgm:t>
        <a:bodyPr/>
        <a:lstStyle/>
        <a:p>
          <a:r>
            <a:rPr lang="en-US"/>
            <a:t>Encryption can only work one way, can not be reversed</a:t>
          </a:r>
        </a:p>
      </dgm:t>
    </dgm:pt>
    <dgm:pt modelId="{95912E30-0FC3-46B8-88E7-144CD325534D}" type="parTrans" cxnId="{FED694AD-844B-4930-9205-B155CCA0E6EC}">
      <dgm:prSet/>
      <dgm:spPr/>
      <dgm:t>
        <a:bodyPr/>
        <a:lstStyle/>
        <a:p>
          <a:endParaRPr lang="en-US"/>
        </a:p>
      </dgm:t>
    </dgm:pt>
    <dgm:pt modelId="{048EC756-8650-410F-AE7C-C4271FC112F5}" type="sibTrans" cxnId="{FED694AD-844B-4930-9205-B155CCA0E6EC}">
      <dgm:prSet/>
      <dgm:spPr/>
      <dgm:t>
        <a:bodyPr/>
        <a:lstStyle/>
        <a:p>
          <a:endParaRPr lang="en-US"/>
        </a:p>
      </dgm:t>
    </dgm:pt>
    <dgm:pt modelId="{896BF6D5-8368-45FF-9C4F-C1D44F6EC98F}">
      <dgm:prSet/>
      <dgm:spPr/>
      <dgm:t>
        <a:bodyPr/>
        <a:lstStyle/>
        <a:p>
          <a:r>
            <a:rPr lang="en-US"/>
            <a:t>Thus, you can not recover the original password</a:t>
          </a:r>
        </a:p>
      </dgm:t>
    </dgm:pt>
    <dgm:pt modelId="{0CAFAE03-7F86-48E1-A887-BE90805EC5EA}" type="parTrans" cxnId="{8D5F3DAA-3E7B-46D5-AB58-486F622B3C2A}">
      <dgm:prSet/>
      <dgm:spPr/>
      <dgm:t>
        <a:bodyPr/>
        <a:lstStyle/>
        <a:p>
          <a:endParaRPr lang="en-US"/>
        </a:p>
      </dgm:t>
    </dgm:pt>
    <dgm:pt modelId="{3DE24DA0-8F00-4CBA-9670-8FF68187CB02}" type="sibTrans" cxnId="{8D5F3DAA-3E7B-46D5-AB58-486F622B3C2A}">
      <dgm:prSet/>
      <dgm:spPr/>
      <dgm:t>
        <a:bodyPr/>
        <a:lstStyle/>
        <a:p>
          <a:endParaRPr lang="en-US"/>
        </a:p>
      </dgm:t>
    </dgm:pt>
    <dgm:pt modelId="{77B91317-8BAA-4464-AC49-FA0A9BEC24F0}">
      <dgm:prSet/>
      <dgm:spPr/>
      <dgm:t>
        <a:bodyPr/>
        <a:lstStyle/>
        <a:p>
          <a:r>
            <a:rPr lang="en-US"/>
            <a:t>This helps keep password confidentiality</a:t>
          </a:r>
        </a:p>
      </dgm:t>
    </dgm:pt>
    <dgm:pt modelId="{47E898B7-FDD8-44E9-AE27-57D9A0FAC8EF}" type="parTrans" cxnId="{6D1F4588-78E7-42F2-9A50-4EE6DB9B77DC}">
      <dgm:prSet/>
      <dgm:spPr/>
      <dgm:t>
        <a:bodyPr/>
        <a:lstStyle/>
        <a:p>
          <a:endParaRPr lang="en-US"/>
        </a:p>
      </dgm:t>
    </dgm:pt>
    <dgm:pt modelId="{914A2760-0C3F-4937-8C26-267DEC9C924B}" type="sibTrans" cxnId="{6D1F4588-78E7-42F2-9A50-4EE6DB9B77DC}">
      <dgm:prSet/>
      <dgm:spPr/>
      <dgm:t>
        <a:bodyPr/>
        <a:lstStyle/>
        <a:p>
          <a:endParaRPr lang="en-US"/>
        </a:p>
      </dgm:t>
    </dgm:pt>
    <dgm:pt modelId="{CEADDDD9-4B6D-4231-AE28-983A7268A272}">
      <dgm:prSet/>
      <dgm:spPr/>
      <dgm:t>
        <a:bodyPr/>
        <a:lstStyle/>
        <a:p>
          <a:r>
            <a:rPr lang="en-US"/>
            <a:t>Common uses</a:t>
          </a:r>
        </a:p>
      </dgm:t>
    </dgm:pt>
    <dgm:pt modelId="{40723CA9-5682-4A24-9D00-0C3A8415C308}" type="parTrans" cxnId="{246E3458-0798-4FA9-9571-6DA6AC8603B6}">
      <dgm:prSet/>
      <dgm:spPr/>
      <dgm:t>
        <a:bodyPr/>
        <a:lstStyle/>
        <a:p>
          <a:endParaRPr lang="en-US"/>
        </a:p>
      </dgm:t>
    </dgm:pt>
    <dgm:pt modelId="{CEF4C257-2E4C-4BC3-9D3D-82E46ED2F260}" type="sibTrans" cxnId="{246E3458-0798-4FA9-9571-6DA6AC8603B6}">
      <dgm:prSet/>
      <dgm:spPr/>
      <dgm:t>
        <a:bodyPr/>
        <a:lstStyle/>
        <a:p>
          <a:endParaRPr lang="en-US"/>
        </a:p>
      </dgm:t>
    </dgm:pt>
    <dgm:pt modelId="{639FF4ED-3A14-4341-B455-352BC234AB5F}">
      <dgm:prSet/>
      <dgm:spPr/>
      <dgm:t>
        <a:bodyPr/>
        <a:lstStyle/>
        <a:p>
          <a:r>
            <a:rPr lang="en-US"/>
            <a:t>Verify a downloaded data is the same as the original data</a:t>
          </a:r>
        </a:p>
      </dgm:t>
    </dgm:pt>
    <dgm:pt modelId="{584DF3ED-FA35-4407-88FF-3E41D98E3794}" type="parTrans" cxnId="{DEAB6F1E-1B97-4F8B-B26F-4ED9C4269193}">
      <dgm:prSet/>
      <dgm:spPr/>
      <dgm:t>
        <a:bodyPr/>
        <a:lstStyle/>
        <a:p>
          <a:endParaRPr lang="en-US"/>
        </a:p>
      </dgm:t>
    </dgm:pt>
    <dgm:pt modelId="{5474B4E8-6EA1-413E-A1F4-AF62BB7DC83A}" type="sibTrans" cxnId="{DEAB6F1E-1B97-4F8B-B26F-4ED9C4269193}">
      <dgm:prSet/>
      <dgm:spPr/>
      <dgm:t>
        <a:bodyPr/>
        <a:lstStyle/>
        <a:p>
          <a:endParaRPr lang="en-US"/>
        </a:p>
      </dgm:t>
    </dgm:pt>
    <dgm:pt modelId="{88E45230-7637-4799-9426-5D486C455A08}">
      <dgm:prSet/>
      <dgm:spPr/>
      <dgm:t>
        <a:bodyPr/>
        <a:lstStyle/>
        <a:p>
          <a:r>
            <a:rPr lang="en-US"/>
            <a:t>Digital signatures</a:t>
          </a:r>
        </a:p>
      </dgm:t>
    </dgm:pt>
    <dgm:pt modelId="{9836D120-29ED-4E77-B9A2-4DD71790CD0E}" type="parTrans" cxnId="{3B2BB298-FF70-4CC6-B500-50CCF175B44B}">
      <dgm:prSet/>
      <dgm:spPr/>
      <dgm:t>
        <a:bodyPr/>
        <a:lstStyle/>
        <a:p>
          <a:endParaRPr lang="en-US"/>
        </a:p>
      </dgm:t>
    </dgm:pt>
    <dgm:pt modelId="{533A2FD5-ED43-4CC9-8343-42993719D443}" type="sibTrans" cxnId="{3B2BB298-FF70-4CC6-B500-50CCF175B44B}">
      <dgm:prSet/>
      <dgm:spPr/>
      <dgm:t>
        <a:bodyPr/>
        <a:lstStyle/>
        <a:p>
          <a:endParaRPr lang="en-US"/>
        </a:p>
      </dgm:t>
    </dgm:pt>
    <dgm:pt modelId="{CB9DC1ED-7D99-9B43-8E86-BEB815A91E74}" type="pres">
      <dgm:prSet presAssocID="{D965D10C-1A93-411A-A4A5-0D55A84E1520}" presName="linear" presStyleCnt="0">
        <dgm:presLayoutVars>
          <dgm:animLvl val="lvl"/>
          <dgm:resizeHandles val="exact"/>
        </dgm:presLayoutVars>
      </dgm:prSet>
      <dgm:spPr/>
    </dgm:pt>
    <dgm:pt modelId="{FEA4BD9F-59DB-B345-ACA2-0076FBDFE7F5}" type="pres">
      <dgm:prSet presAssocID="{B96CE4E9-639C-412C-887A-04D7CB02BD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9969AA-E158-0F47-952F-664DEF97010C}" type="pres">
      <dgm:prSet presAssocID="{B96CE4E9-639C-412C-887A-04D7CB02BDC7}" presName="childText" presStyleLbl="revTx" presStyleIdx="0" presStyleCnt="2">
        <dgm:presLayoutVars>
          <dgm:bulletEnabled val="1"/>
        </dgm:presLayoutVars>
      </dgm:prSet>
      <dgm:spPr/>
    </dgm:pt>
    <dgm:pt modelId="{99CC9C12-C3BE-334E-A4A0-3E86C1F2F024}" type="pres">
      <dgm:prSet presAssocID="{CEADDDD9-4B6D-4231-AE28-983A7268A2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7A35B8-0173-7B4B-ACEA-A387726E8CAE}" type="pres">
      <dgm:prSet presAssocID="{CEADDDD9-4B6D-4231-AE28-983A7268A272}" presName="childText" presStyleLbl="revTx" presStyleIdx="1" presStyleCnt="2">
        <dgm:presLayoutVars>
          <dgm:bulletEnabled val="1"/>
        </dgm:presLayoutVars>
      </dgm:prSet>
      <dgm:spPr/>
    </dgm:pt>
    <dgm:pt modelId="{E38EC98D-17A5-5047-B185-387899E069F6}" type="pres">
      <dgm:prSet presAssocID="{88E45230-7637-4799-9426-5D486C455A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34501-935B-8F4C-A454-225BEAE97349}" type="presOf" srcId="{B96CE4E9-639C-412C-887A-04D7CB02BDC7}" destId="{FEA4BD9F-59DB-B345-ACA2-0076FBDFE7F5}" srcOrd="0" destOrd="0" presId="urn:microsoft.com/office/officeart/2005/8/layout/vList2"/>
    <dgm:cxn modelId="{DEAB6F1E-1B97-4F8B-B26F-4ED9C4269193}" srcId="{CEADDDD9-4B6D-4231-AE28-983A7268A272}" destId="{639FF4ED-3A14-4341-B455-352BC234AB5F}" srcOrd="0" destOrd="0" parTransId="{584DF3ED-FA35-4407-88FF-3E41D98E3794}" sibTransId="{5474B4E8-6EA1-413E-A1F4-AF62BB7DC83A}"/>
    <dgm:cxn modelId="{2927E62D-95F1-A64C-BDBD-2528FAB6D11F}" type="presOf" srcId="{D965D10C-1A93-411A-A4A5-0D55A84E1520}" destId="{CB9DC1ED-7D99-9B43-8E86-BEB815A91E74}" srcOrd="0" destOrd="0" presId="urn:microsoft.com/office/officeart/2005/8/layout/vList2"/>
    <dgm:cxn modelId="{99AC583D-C58B-714F-8E52-462552FC3B33}" type="presOf" srcId="{639FF4ED-3A14-4341-B455-352BC234AB5F}" destId="{8D7A35B8-0173-7B4B-ACEA-A387726E8CAE}" srcOrd="0" destOrd="0" presId="urn:microsoft.com/office/officeart/2005/8/layout/vList2"/>
    <dgm:cxn modelId="{246E3458-0798-4FA9-9571-6DA6AC8603B6}" srcId="{D965D10C-1A93-411A-A4A5-0D55A84E1520}" destId="{CEADDDD9-4B6D-4231-AE28-983A7268A272}" srcOrd="1" destOrd="0" parTransId="{40723CA9-5682-4A24-9D00-0C3A8415C308}" sibTransId="{CEF4C257-2E4C-4BC3-9D3D-82E46ED2F260}"/>
    <dgm:cxn modelId="{3614B167-3345-FC41-89C1-9B05E9A8719F}" type="presOf" srcId="{896BF6D5-8368-45FF-9C4F-C1D44F6EC98F}" destId="{8D9969AA-E158-0F47-952F-664DEF97010C}" srcOrd="0" destOrd="1" presId="urn:microsoft.com/office/officeart/2005/8/layout/vList2"/>
    <dgm:cxn modelId="{A804B268-CDF5-0049-A21E-3B5874555B86}" type="presOf" srcId="{77B91317-8BAA-4464-AC49-FA0A9BEC24F0}" destId="{8D9969AA-E158-0F47-952F-664DEF97010C}" srcOrd="0" destOrd="2" presId="urn:microsoft.com/office/officeart/2005/8/layout/vList2"/>
    <dgm:cxn modelId="{6D1F4588-78E7-42F2-9A50-4EE6DB9B77DC}" srcId="{B96CE4E9-639C-412C-887A-04D7CB02BDC7}" destId="{77B91317-8BAA-4464-AC49-FA0A9BEC24F0}" srcOrd="2" destOrd="0" parTransId="{47E898B7-FDD8-44E9-AE27-57D9A0FAC8EF}" sibTransId="{914A2760-0C3F-4937-8C26-267DEC9C924B}"/>
    <dgm:cxn modelId="{DA342295-CA34-4904-8463-912824780623}" srcId="{D965D10C-1A93-411A-A4A5-0D55A84E1520}" destId="{B96CE4E9-639C-412C-887A-04D7CB02BDC7}" srcOrd="0" destOrd="0" parTransId="{F6BB88A2-E47A-437A-BC22-22E4142746E3}" sibTransId="{18B4C040-230F-4BD1-B5E8-46B29C94FC66}"/>
    <dgm:cxn modelId="{3B2BB298-FF70-4CC6-B500-50CCF175B44B}" srcId="{D965D10C-1A93-411A-A4A5-0D55A84E1520}" destId="{88E45230-7637-4799-9426-5D486C455A08}" srcOrd="2" destOrd="0" parTransId="{9836D120-29ED-4E77-B9A2-4DD71790CD0E}" sibTransId="{533A2FD5-ED43-4CC9-8343-42993719D443}"/>
    <dgm:cxn modelId="{56E10D9E-007E-C349-87E4-63A8AB2FD5E2}" type="presOf" srcId="{CEADDDD9-4B6D-4231-AE28-983A7268A272}" destId="{99CC9C12-C3BE-334E-A4A0-3E86C1F2F024}" srcOrd="0" destOrd="0" presId="urn:microsoft.com/office/officeart/2005/8/layout/vList2"/>
    <dgm:cxn modelId="{8D5F3DAA-3E7B-46D5-AB58-486F622B3C2A}" srcId="{B96CE4E9-639C-412C-887A-04D7CB02BDC7}" destId="{896BF6D5-8368-45FF-9C4F-C1D44F6EC98F}" srcOrd="1" destOrd="0" parTransId="{0CAFAE03-7F86-48E1-A887-BE90805EC5EA}" sibTransId="{3DE24DA0-8F00-4CBA-9670-8FF68187CB02}"/>
    <dgm:cxn modelId="{7536C8AC-8B77-2245-A585-F583375074A8}" type="presOf" srcId="{88E45230-7637-4799-9426-5D486C455A08}" destId="{E38EC98D-17A5-5047-B185-387899E069F6}" srcOrd="0" destOrd="0" presId="urn:microsoft.com/office/officeart/2005/8/layout/vList2"/>
    <dgm:cxn modelId="{FED694AD-844B-4930-9205-B155CCA0E6EC}" srcId="{B96CE4E9-639C-412C-887A-04D7CB02BDC7}" destId="{CDA4D335-00AB-42DA-B470-FF44E7F479FA}" srcOrd="0" destOrd="0" parTransId="{95912E30-0FC3-46B8-88E7-144CD325534D}" sibTransId="{048EC756-8650-410F-AE7C-C4271FC112F5}"/>
    <dgm:cxn modelId="{CC8B5BB9-0890-7147-AC42-0AD5DC0B6885}" type="presOf" srcId="{CDA4D335-00AB-42DA-B470-FF44E7F479FA}" destId="{8D9969AA-E158-0F47-952F-664DEF97010C}" srcOrd="0" destOrd="0" presId="urn:microsoft.com/office/officeart/2005/8/layout/vList2"/>
    <dgm:cxn modelId="{ECDEEBE9-1F68-9B4B-9225-21BD6911137B}" type="presParOf" srcId="{CB9DC1ED-7D99-9B43-8E86-BEB815A91E74}" destId="{FEA4BD9F-59DB-B345-ACA2-0076FBDFE7F5}" srcOrd="0" destOrd="0" presId="urn:microsoft.com/office/officeart/2005/8/layout/vList2"/>
    <dgm:cxn modelId="{337DBE27-3779-0B4F-9646-F75C5F7D8B76}" type="presParOf" srcId="{CB9DC1ED-7D99-9B43-8E86-BEB815A91E74}" destId="{8D9969AA-E158-0F47-952F-664DEF97010C}" srcOrd="1" destOrd="0" presId="urn:microsoft.com/office/officeart/2005/8/layout/vList2"/>
    <dgm:cxn modelId="{71885867-7106-AA44-8BD2-F4B897A182FF}" type="presParOf" srcId="{CB9DC1ED-7D99-9B43-8E86-BEB815A91E74}" destId="{99CC9C12-C3BE-334E-A4A0-3E86C1F2F024}" srcOrd="2" destOrd="0" presId="urn:microsoft.com/office/officeart/2005/8/layout/vList2"/>
    <dgm:cxn modelId="{984944D7-2AC6-7A45-B71E-7BE48CB5FD46}" type="presParOf" srcId="{CB9DC1ED-7D99-9B43-8E86-BEB815A91E74}" destId="{8D7A35B8-0173-7B4B-ACEA-A387726E8CAE}" srcOrd="3" destOrd="0" presId="urn:microsoft.com/office/officeart/2005/8/layout/vList2"/>
    <dgm:cxn modelId="{FF6D96F5-B9C9-AA46-BB37-BA49BD7EE3B1}" type="presParOf" srcId="{CB9DC1ED-7D99-9B43-8E86-BEB815A91E74}" destId="{E38EC98D-17A5-5047-B185-387899E069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4BD9F-59DB-B345-ACA2-0076FBDFE7F5}">
      <dsp:nvSpPr>
        <dsp:cNvPr id="0" name=""/>
        <dsp:cNvSpPr/>
      </dsp:nvSpPr>
      <dsp:spPr>
        <a:xfrm>
          <a:off x="0" y="191471"/>
          <a:ext cx="436632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One-way algorithm</a:t>
          </a:r>
        </a:p>
      </dsp:txBody>
      <dsp:txXfrm>
        <a:off x="31613" y="223084"/>
        <a:ext cx="4303099" cy="584369"/>
      </dsp:txXfrm>
    </dsp:sp>
    <dsp:sp modelId="{8D9969AA-E158-0F47-952F-664DEF97010C}">
      <dsp:nvSpPr>
        <dsp:cNvPr id="0" name=""/>
        <dsp:cNvSpPr/>
      </dsp:nvSpPr>
      <dsp:spPr>
        <a:xfrm>
          <a:off x="0" y="839066"/>
          <a:ext cx="4366325" cy="229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Encryption can only work one way, can not be reversed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Thus, you can not recover the original password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This helps keep password confidentiality</a:t>
          </a:r>
        </a:p>
      </dsp:txBody>
      <dsp:txXfrm>
        <a:off x="0" y="839066"/>
        <a:ext cx="4366325" cy="2291489"/>
      </dsp:txXfrm>
    </dsp:sp>
    <dsp:sp modelId="{99CC9C12-C3BE-334E-A4A0-3E86C1F2F024}">
      <dsp:nvSpPr>
        <dsp:cNvPr id="0" name=""/>
        <dsp:cNvSpPr/>
      </dsp:nvSpPr>
      <dsp:spPr>
        <a:xfrm>
          <a:off x="0" y="3130556"/>
          <a:ext cx="4366325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Common uses</a:t>
          </a:r>
        </a:p>
      </dsp:txBody>
      <dsp:txXfrm>
        <a:off x="31613" y="3162169"/>
        <a:ext cx="4303099" cy="584369"/>
      </dsp:txXfrm>
    </dsp:sp>
    <dsp:sp modelId="{8D7A35B8-0173-7B4B-ACEA-A387726E8CAE}">
      <dsp:nvSpPr>
        <dsp:cNvPr id="0" name=""/>
        <dsp:cNvSpPr/>
      </dsp:nvSpPr>
      <dsp:spPr>
        <a:xfrm>
          <a:off x="0" y="3778151"/>
          <a:ext cx="4366325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Verify a downloaded data is the same as the original data</a:t>
          </a:r>
        </a:p>
      </dsp:txBody>
      <dsp:txXfrm>
        <a:off x="0" y="3778151"/>
        <a:ext cx="4366325" cy="670680"/>
      </dsp:txXfrm>
    </dsp:sp>
    <dsp:sp modelId="{E38EC98D-17A5-5047-B185-387899E069F6}">
      <dsp:nvSpPr>
        <dsp:cNvPr id="0" name=""/>
        <dsp:cNvSpPr/>
      </dsp:nvSpPr>
      <dsp:spPr>
        <a:xfrm>
          <a:off x="0" y="4448831"/>
          <a:ext cx="4366325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Digital signatures</a:t>
          </a:r>
        </a:p>
      </dsp:txBody>
      <dsp:txXfrm>
        <a:off x="31613" y="4480444"/>
        <a:ext cx="4303099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8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2474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E5C8-23BA-4815-A097-240B1B1B77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28DC-1DF6-4D60-B640-F9A82A45B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4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438C64-64C5-4ED9-92C4-CF028932978B}"/>
              </a:ext>
            </a:extLst>
          </p:cNvPr>
          <p:cNvSpPr/>
          <p:nvPr/>
        </p:nvSpPr>
        <p:spPr>
          <a:xfrm>
            <a:off x="1962207" y="2061838"/>
            <a:ext cx="5219585" cy="16624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Hashing and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Hashes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B4DD7A-7AD0-4963-B125-9DAD44302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252547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D5DD-8015-4AF2-A070-1F35915C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1472864"/>
            <a:ext cx="2824247" cy="4578943"/>
          </a:xfrm>
        </p:spPr>
        <p:txBody>
          <a:bodyPr anchor="t">
            <a:normAutofit/>
          </a:bodyPr>
          <a:lstStyle/>
          <a:p>
            <a:pPr algn="l"/>
            <a:r>
              <a:rPr lang="en-US" sz="4700">
                <a:solidFill>
                  <a:schemeClr val="tx1"/>
                </a:solidFill>
              </a:rPr>
              <a:t>Hash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1743-E8EB-48D4-B011-4747BF32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490" y="1472864"/>
            <a:ext cx="4613750" cy="4578944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SHA224 (224 bits)</a:t>
            </a:r>
          </a:p>
          <a:p>
            <a:pPr lvl="1"/>
            <a:r>
              <a:rPr lang="en-US" dirty="0"/>
              <a:t>Password: NICERC</a:t>
            </a:r>
          </a:p>
          <a:p>
            <a:pPr lvl="2"/>
            <a:r>
              <a:rPr lang="en-US" dirty="0"/>
              <a:t>SHA224 Hash: </a:t>
            </a:r>
            <a:r>
              <a:rPr lang="en-US"/>
              <a:t>a771341621adb584d963401f83c50a727b8fd3268572830a50a42035</a:t>
            </a:r>
          </a:p>
          <a:p>
            <a:pPr lvl="1"/>
            <a:r>
              <a:rPr lang="en-US" dirty="0"/>
              <a:t>Password: </a:t>
            </a:r>
            <a:r>
              <a:rPr lang="en-US" dirty="0" err="1"/>
              <a:t>nICERC</a:t>
            </a:r>
            <a:endParaRPr lang="en-US" dirty="0"/>
          </a:p>
          <a:p>
            <a:pPr lvl="2"/>
            <a:r>
              <a:rPr lang="en-US" dirty="0"/>
              <a:t>SHA224 Hash: </a:t>
            </a:r>
            <a:r>
              <a:rPr lang="en-US"/>
              <a:t>8f23d28facc5c604adb5f50196f60af70ec58d8e38d72deb3c461690</a:t>
            </a:r>
            <a:endParaRPr lang="en-US" dirty="0"/>
          </a:p>
          <a:p>
            <a:r>
              <a:rPr lang="en-US" dirty="0"/>
              <a:t>MD5 (128 bits)</a:t>
            </a:r>
          </a:p>
          <a:p>
            <a:pPr lvl="1"/>
            <a:r>
              <a:rPr lang="en-US" dirty="0"/>
              <a:t>Password: NICERC</a:t>
            </a:r>
          </a:p>
          <a:p>
            <a:pPr lvl="2"/>
            <a:r>
              <a:rPr lang="en-US" dirty="0"/>
              <a:t>MD5 Hash: </a:t>
            </a:r>
            <a:r>
              <a:rPr lang="en-US"/>
              <a:t>962d07c231a9c3dd52822be8f857fb67</a:t>
            </a:r>
          </a:p>
          <a:p>
            <a:pPr lvl="1"/>
            <a:r>
              <a:rPr lang="en-US" dirty="0" err="1"/>
              <a:t>Password:NIcERC</a:t>
            </a:r>
            <a:endParaRPr lang="en-US" dirty="0"/>
          </a:p>
          <a:p>
            <a:pPr lvl="2"/>
            <a:r>
              <a:rPr lang="en-US" dirty="0"/>
              <a:t>MD5 Hash: </a:t>
            </a:r>
            <a:r>
              <a:rPr lang="en-US"/>
              <a:t>ff12dfa035134708287d104b8e1acc0b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9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CD33-B04B-422D-894F-F96A2DE5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BDD3-522C-4F70-B1ED-1989F2F95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Collision is two different inputs have the same output</a:t>
            </a:r>
          </a:p>
          <a:p>
            <a:pPr lvl="1"/>
            <a:r>
              <a:rPr lang="en-US" dirty="0"/>
              <a:t>Hashing should never have two different passwords have the same hash</a:t>
            </a:r>
          </a:p>
          <a:p>
            <a:pPr lvl="2"/>
            <a:r>
              <a:rPr lang="en-US" dirty="0"/>
              <a:t>Hash should be unique</a:t>
            </a:r>
          </a:p>
          <a:p>
            <a:r>
              <a:rPr lang="en-US" dirty="0"/>
              <a:t>There are some examples where hashes give the same output</a:t>
            </a:r>
          </a:p>
          <a:p>
            <a:pPr lvl="1"/>
            <a:r>
              <a:rPr lang="en-US" dirty="0"/>
              <a:t>Very rare</a:t>
            </a:r>
          </a:p>
          <a:p>
            <a:pPr lvl="1"/>
            <a:r>
              <a:rPr lang="en-US" dirty="0"/>
              <a:t>1 in a million if/when they are found</a:t>
            </a:r>
          </a:p>
        </p:txBody>
      </p:sp>
    </p:spTree>
    <p:extLst>
      <p:ext uri="{BB962C8B-B14F-4D97-AF65-F5344CB8AC3E}">
        <p14:creationId xmlns:p14="http://schemas.microsoft.com/office/powerpoint/2010/main" val="3717465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C102-81D8-4E6A-AC7F-C361B710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Salt, IV, Nonce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3899-5C6A-41DD-9E0F-6212E791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46" y="1031041"/>
            <a:ext cx="7886700" cy="4072255"/>
          </a:xfrm>
        </p:spPr>
        <p:txBody>
          <a:bodyPr>
            <a:normAutofit/>
          </a:bodyPr>
          <a:lstStyle/>
          <a:p>
            <a:r>
              <a:rPr lang="en-US" dirty="0"/>
              <a:t>Salt is a random data used for additional input to a hashing algorithm (or one-way algorithm)</a:t>
            </a:r>
          </a:p>
          <a:p>
            <a:pPr lvl="1"/>
            <a:r>
              <a:rPr lang="en-US" dirty="0"/>
              <a:t>Password: NICERCe7y65i84jf83idj</a:t>
            </a:r>
          </a:p>
          <a:p>
            <a:pPr lvl="2"/>
            <a:r>
              <a:rPr lang="en-US" dirty="0"/>
              <a:t>SHA224 Hash: </a:t>
            </a:r>
            <a:r>
              <a:rPr lang="en-US" sz="1400" dirty="0"/>
              <a:t>2e487f3bab07c5d1a205cab4630336360acf23bc115e0567e2d00bcb</a:t>
            </a:r>
          </a:p>
          <a:p>
            <a:pPr lvl="1"/>
            <a:r>
              <a:rPr lang="en-US" dirty="0"/>
              <a:t>Password: NICERCj4l3ld092kldl377</a:t>
            </a:r>
          </a:p>
          <a:p>
            <a:pPr lvl="2"/>
            <a:r>
              <a:rPr lang="en-US" dirty="0"/>
              <a:t>SHA224 Hash: </a:t>
            </a:r>
            <a:r>
              <a:rPr lang="en-US" sz="1600" dirty="0"/>
              <a:t>67cad04d9d9e4c6b5c43e0e1e0d0a3446707584b7c0029b20e6d1a77</a:t>
            </a:r>
          </a:p>
          <a:p>
            <a:r>
              <a:rPr lang="en-US" dirty="0"/>
              <a:t>IV (Initialization Vector) is mainly used in for wireless connections</a:t>
            </a:r>
          </a:p>
          <a:p>
            <a:r>
              <a:rPr lang="en-US" dirty="0"/>
              <a:t>A nonce is a salt that is only used once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CF3C33-6A21-4B81-815D-65699F0AAA29}"/>
              </a:ext>
            </a:extLst>
          </p:cNvPr>
          <p:cNvCxnSpPr/>
          <p:nvPr/>
        </p:nvCxnSpPr>
        <p:spPr>
          <a:xfrm>
            <a:off x="1724025" y="3183255"/>
            <a:ext cx="20764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04C384-7782-46B5-A6C3-20F42F06E1EE}"/>
              </a:ext>
            </a:extLst>
          </p:cNvPr>
          <p:cNvCxnSpPr/>
          <p:nvPr/>
        </p:nvCxnSpPr>
        <p:spPr>
          <a:xfrm>
            <a:off x="1724025" y="4019550"/>
            <a:ext cx="20764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DA69B-8F41-4AFA-865C-6476650C82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91890" y="3067169"/>
            <a:ext cx="345186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AD64-28F8-4B6E-A94B-045EDB74D44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691890" y="3251835"/>
            <a:ext cx="4266248" cy="657225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1D9E5E-B3C3-4363-BE69-056D68DF3D1C}"/>
              </a:ext>
            </a:extLst>
          </p:cNvPr>
          <p:cNvSpPr txBox="1"/>
          <p:nvPr/>
        </p:nvSpPr>
        <p:spPr>
          <a:xfrm>
            <a:off x="7143750" y="2882503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 Salts</a:t>
            </a:r>
          </a:p>
        </p:txBody>
      </p:sp>
    </p:spTree>
    <p:extLst>
      <p:ext uri="{BB962C8B-B14F-4D97-AF65-F5344CB8AC3E}">
        <p14:creationId xmlns:p14="http://schemas.microsoft.com/office/powerpoint/2010/main" val="4261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F2BC-264F-4672-96A1-5305939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802D-BD89-4308-8111-16529BF0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Storing Passwords</a:t>
            </a:r>
          </a:p>
          <a:p>
            <a:pPr lvl="1"/>
            <a:r>
              <a:rPr lang="en-US" sz="1800" dirty="0"/>
              <a:t>Hash is stored instead of actual password</a:t>
            </a:r>
          </a:p>
          <a:p>
            <a:pPr lvl="1"/>
            <a:r>
              <a:rPr lang="en-US" sz="1800" dirty="0"/>
              <a:t>Hashes will be compared instead of password</a:t>
            </a:r>
          </a:p>
          <a:p>
            <a:pPr lvl="1"/>
            <a:r>
              <a:rPr lang="en-US" sz="1800" dirty="0"/>
              <a:t>Original password can’t be retrieved</a:t>
            </a:r>
          </a:p>
          <a:p>
            <a:r>
              <a:rPr lang="en-US" sz="2000" dirty="0"/>
              <a:t>Verifying a downloadable file</a:t>
            </a:r>
          </a:p>
          <a:p>
            <a:pPr lvl="1"/>
            <a:r>
              <a:rPr lang="en-US" sz="1800" dirty="0"/>
              <a:t>Website provides the hash</a:t>
            </a:r>
          </a:p>
          <a:p>
            <a:pPr lvl="1"/>
            <a:r>
              <a:rPr lang="en-US" sz="1800" dirty="0"/>
              <a:t>If hash is the same, the document hasn’t been altered</a:t>
            </a:r>
          </a:p>
          <a:p>
            <a:r>
              <a:rPr lang="en-US" sz="2000" dirty="0"/>
              <a:t>Digital Signatures</a:t>
            </a:r>
          </a:p>
          <a:p>
            <a:pPr lvl="1"/>
            <a:r>
              <a:rPr lang="en-US" sz="1800" dirty="0"/>
              <a:t>Provides proof that a message was not changed</a:t>
            </a:r>
          </a:p>
          <a:p>
            <a:pPr lvl="1"/>
            <a:r>
              <a:rPr lang="en-US" sz="1800" dirty="0"/>
              <a:t>Also makes sure that a fake signature was not used</a:t>
            </a:r>
          </a:p>
          <a:p>
            <a:pPr lvl="1"/>
            <a:r>
              <a:rPr lang="en-US" sz="1800" dirty="0"/>
              <a:t>Contains both a private and public key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4394-B622-47AA-99B4-93C2869A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710" y="365126"/>
            <a:ext cx="2539393" cy="1922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F316C-1A76-4536-ADA1-F71B3FBEED97}"/>
              </a:ext>
            </a:extLst>
          </p:cNvPr>
          <p:cNvSpPr txBox="1"/>
          <p:nvPr/>
        </p:nvSpPr>
        <p:spPr>
          <a:xfrm>
            <a:off x="6538231" y="2374228"/>
            <a:ext cx="2038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Stored Hashed passwords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0BB28-DB15-4912-B1B6-31EAA71BA8DC}"/>
              </a:ext>
            </a:extLst>
          </p:cNvPr>
          <p:cNvSpPr txBox="1"/>
          <p:nvPr/>
        </p:nvSpPr>
        <p:spPr>
          <a:xfrm>
            <a:off x="1091942" y="5580278"/>
            <a:ext cx="162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Signer signs document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CFD78-E230-415E-96A7-E6D72B06DC3E}"/>
              </a:ext>
            </a:extLst>
          </p:cNvPr>
          <p:cNvSpPr txBox="1"/>
          <p:nvPr/>
        </p:nvSpPr>
        <p:spPr>
          <a:xfrm>
            <a:off x="2774724" y="548794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Signature hashed (private key)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F1E37-F6D1-4568-9F3B-AF134BB57FE2}"/>
              </a:ext>
            </a:extLst>
          </p:cNvPr>
          <p:cNvSpPr txBox="1"/>
          <p:nvPr/>
        </p:nvSpPr>
        <p:spPr>
          <a:xfrm>
            <a:off x="4323489" y="548794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Document sent</a:t>
            </a:r>
          </a:p>
          <a:p>
            <a:pPr algn="ctr"/>
            <a:r>
              <a:rPr lang="en-US" sz="1200" dirty="0"/>
              <a:t>(Data and signature)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01338-340D-4E1A-8884-7F55285D65C5}"/>
              </a:ext>
            </a:extLst>
          </p:cNvPr>
          <p:cNvSpPr txBox="1"/>
          <p:nvPr/>
        </p:nvSpPr>
        <p:spPr>
          <a:xfrm>
            <a:off x="5737740" y="548794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hashed</a:t>
            </a:r>
          </a:p>
          <a:p>
            <a:pPr algn="ctr"/>
            <a:r>
              <a:rPr lang="en-US" sz="1200" dirty="0"/>
              <a:t>(public key)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3C3FE-6F13-4849-BCBF-B327A4195A4D}"/>
              </a:ext>
            </a:extLst>
          </p:cNvPr>
          <p:cNvSpPr txBox="1"/>
          <p:nvPr/>
        </p:nvSpPr>
        <p:spPr>
          <a:xfrm>
            <a:off x="7191922" y="5487946"/>
            <a:ext cx="1952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Signature hash and data hash are compared to verify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B657CD-497C-4A97-8E2A-DE35F9FFFA9B}"/>
              </a:ext>
            </a:extLst>
          </p:cNvPr>
          <p:cNvCxnSpPr>
            <a:cxnSpLocks/>
          </p:cNvCxnSpPr>
          <p:nvPr/>
        </p:nvCxnSpPr>
        <p:spPr>
          <a:xfrm flipH="1">
            <a:off x="2686427" y="5718778"/>
            <a:ext cx="30890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71ABE5-6320-4409-A3C1-47B836D3932F}"/>
              </a:ext>
            </a:extLst>
          </p:cNvPr>
          <p:cNvCxnSpPr>
            <a:cxnSpLocks/>
          </p:cNvCxnSpPr>
          <p:nvPr/>
        </p:nvCxnSpPr>
        <p:spPr>
          <a:xfrm flipH="1">
            <a:off x="4169039" y="5718778"/>
            <a:ext cx="30890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192AE0-7DE9-4A6D-89F4-47E8498D8CBA}"/>
              </a:ext>
            </a:extLst>
          </p:cNvPr>
          <p:cNvCxnSpPr>
            <a:cxnSpLocks/>
          </p:cNvCxnSpPr>
          <p:nvPr/>
        </p:nvCxnSpPr>
        <p:spPr>
          <a:xfrm flipH="1">
            <a:off x="5794890" y="5718778"/>
            <a:ext cx="30890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AB36D8-AB33-4730-A5FE-280A850FD8B7}"/>
              </a:ext>
            </a:extLst>
          </p:cNvPr>
          <p:cNvCxnSpPr>
            <a:cxnSpLocks/>
          </p:cNvCxnSpPr>
          <p:nvPr/>
        </p:nvCxnSpPr>
        <p:spPr>
          <a:xfrm flipH="1">
            <a:off x="6989035" y="5718778"/>
            <a:ext cx="30890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0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{28BE8F8D-126C-A24D-BB38-396AD6F2595F}tf10001121</Template>
  <TotalTime>2052</TotalTime>
  <Words>298</Words>
  <Application>Microsoft Macintosh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2</vt:lpstr>
      <vt:lpstr>Quotable</vt:lpstr>
      <vt:lpstr>PowerPoint Presentation</vt:lpstr>
      <vt:lpstr>Hashes</vt:lpstr>
      <vt:lpstr>Hash Examples</vt:lpstr>
      <vt:lpstr>Collision</vt:lpstr>
      <vt:lpstr>Salt, IV, Nonce</vt:lpstr>
      <vt:lpstr>Practical 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65</cp:revision>
  <dcterms:created xsi:type="dcterms:W3CDTF">2019-04-17T19:12:48Z</dcterms:created>
  <dcterms:modified xsi:type="dcterms:W3CDTF">2021-03-04T16:57:27Z</dcterms:modified>
  <cp:category>pptx, curriculum, cyber</cp:category>
</cp:coreProperties>
</file>