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9829C-1DD4-4633-AB36-0AB90810C7E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6494243-A4B1-44F0-9664-BECEF84D7EE4}">
      <dgm:prSet/>
      <dgm:spPr/>
      <dgm:t>
        <a:bodyPr/>
        <a:lstStyle/>
        <a:p>
          <a:pPr>
            <a:defRPr b="1"/>
          </a:pPr>
          <a:r>
            <a:rPr lang="en-US"/>
            <a:t>Public key system in which a key derived from another key is not compromised</a:t>
          </a:r>
        </a:p>
      </dgm:t>
    </dgm:pt>
    <dgm:pt modelId="{FBEF170C-A21B-4DB8-9602-50A0E9055EFD}" type="parTrans" cxnId="{ADBCEEA4-1508-457E-852C-7C89C0ED05E0}">
      <dgm:prSet/>
      <dgm:spPr/>
      <dgm:t>
        <a:bodyPr/>
        <a:lstStyle/>
        <a:p>
          <a:endParaRPr lang="en-US"/>
        </a:p>
      </dgm:t>
    </dgm:pt>
    <dgm:pt modelId="{3AECBEEC-EEA8-4F36-AA5B-869FB31B4B12}" type="sibTrans" cxnId="{ADBCEEA4-1508-457E-852C-7C89C0ED05E0}">
      <dgm:prSet/>
      <dgm:spPr/>
      <dgm:t>
        <a:bodyPr/>
        <a:lstStyle/>
        <a:p>
          <a:endParaRPr lang="en-US"/>
        </a:p>
      </dgm:t>
    </dgm:pt>
    <dgm:pt modelId="{584108A6-60CB-4254-A445-825543E4B257}">
      <dgm:prSet/>
      <dgm:spPr/>
      <dgm:t>
        <a:bodyPr/>
        <a:lstStyle/>
        <a:p>
          <a:r>
            <a:rPr lang="en-US"/>
            <a:t>Even if the original key is compromised in the future</a:t>
          </a:r>
        </a:p>
      </dgm:t>
    </dgm:pt>
    <dgm:pt modelId="{B505B51B-17AB-469F-ADFE-6D6343E094C3}" type="parTrans" cxnId="{63B09979-95C0-4552-B09C-88171146F8DC}">
      <dgm:prSet/>
      <dgm:spPr/>
      <dgm:t>
        <a:bodyPr/>
        <a:lstStyle/>
        <a:p>
          <a:endParaRPr lang="en-US"/>
        </a:p>
      </dgm:t>
    </dgm:pt>
    <dgm:pt modelId="{3C1009A1-43FA-450D-BC89-22E751B6F745}" type="sibTrans" cxnId="{63B09979-95C0-4552-B09C-88171146F8DC}">
      <dgm:prSet/>
      <dgm:spPr/>
      <dgm:t>
        <a:bodyPr/>
        <a:lstStyle/>
        <a:p>
          <a:endParaRPr lang="en-US"/>
        </a:p>
      </dgm:t>
    </dgm:pt>
    <dgm:pt modelId="{748AFCE5-D2FB-4A3B-8AEC-F760BDB1F700}">
      <dgm:prSet/>
      <dgm:spPr/>
      <dgm:t>
        <a:bodyPr/>
        <a:lstStyle/>
        <a:p>
          <a:pPr>
            <a:defRPr b="1"/>
          </a:pPr>
          <a:r>
            <a:rPr lang="en-US"/>
            <a:t>What happens if not in place?</a:t>
          </a:r>
        </a:p>
      </dgm:t>
    </dgm:pt>
    <dgm:pt modelId="{3710FAC7-5D50-49D8-97F5-D8A736163669}" type="parTrans" cxnId="{3669612A-E381-44E0-AF32-1F3B2028DE6F}">
      <dgm:prSet/>
      <dgm:spPr/>
      <dgm:t>
        <a:bodyPr/>
        <a:lstStyle/>
        <a:p>
          <a:endParaRPr lang="en-US"/>
        </a:p>
      </dgm:t>
    </dgm:pt>
    <dgm:pt modelId="{68A2EB9A-9C0D-4248-88E8-3E85CE87429F}" type="sibTrans" cxnId="{3669612A-E381-44E0-AF32-1F3B2028DE6F}">
      <dgm:prSet/>
      <dgm:spPr/>
      <dgm:t>
        <a:bodyPr/>
        <a:lstStyle/>
        <a:p>
          <a:endParaRPr lang="en-US"/>
        </a:p>
      </dgm:t>
    </dgm:pt>
    <dgm:pt modelId="{8881B1AF-DC8C-4980-8770-FE9A0327BD8B}">
      <dgm:prSet/>
      <dgm:spPr/>
      <dgm:t>
        <a:bodyPr/>
        <a:lstStyle/>
        <a:p>
          <a:r>
            <a:rPr lang="en-US"/>
            <a:t>All past data that’s been recorded can easily be decrypted</a:t>
          </a:r>
        </a:p>
      </dgm:t>
    </dgm:pt>
    <dgm:pt modelId="{6A2C4BB5-79DB-46C0-B262-22ED8A0F364A}" type="parTrans" cxnId="{84ED7B19-D7C9-4B11-8224-84F31B946D8C}">
      <dgm:prSet/>
      <dgm:spPr/>
      <dgm:t>
        <a:bodyPr/>
        <a:lstStyle/>
        <a:p>
          <a:endParaRPr lang="en-US"/>
        </a:p>
      </dgm:t>
    </dgm:pt>
    <dgm:pt modelId="{F4A7F408-07CF-4D3A-BB9B-5DA9256EFA28}" type="sibTrans" cxnId="{84ED7B19-D7C9-4B11-8224-84F31B946D8C}">
      <dgm:prSet/>
      <dgm:spPr/>
      <dgm:t>
        <a:bodyPr/>
        <a:lstStyle/>
        <a:p>
          <a:endParaRPr lang="en-US"/>
        </a:p>
      </dgm:t>
    </dgm:pt>
    <dgm:pt modelId="{CF83CA0C-216A-45D0-93EC-622A816B8F57}" type="pres">
      <dgm:prSet presAssocID="{E6C9829C-1DD4-4633-AB36-0AB90810C7E1}" presName="root" presStyleCnt="0">
        <dgm:presLayoutVars>
          <dgm:dir/>
          <dgm:resizeHandles val="exact"/>
        </dgm:presLayoutVars>
      </dgm:prSet>
      <dgm:spPr/>
    </dgm:pt>
    <dgm:pt modelId="{07C98F78-D82C-4E7C-BE61-72BC8F081FF0}" type="pres">
      <dgm:prSet presAssocID="{06494243-A4B1-44F0-9664-BECEF84D7EE4}" presName="compNode" presStyleCnt="0"/>
      <dgm:spPr/>
    </dgm:pt>
    <dgm:pt modelId="{68E7CD16-6B51-45C1-B21D-F5DB0EA9B417}" type="pres">
      <dgm:prSet presAssocID="{06494243-A4B1-44F0-9664-BECEF84D7E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0E09DFA-98E3-454A-863C-AA29D4B69A83}" type="pres">
      <dgm:prSet presAssocID="{06494243-A4B1-44F0-9664-BECEF84D7EE4}" presName="iconSpace" presStyleCnt="0"/>
      <dgm:spPr/>
    </dgm:pt>
    <dgm:pt modelId="{19D61D96-80F4-4823-AD05-7F0E2D364A4B}" type="pres">
      <dgm:prSet presAssocID="{06494243-A4B1-44F0-9664-BECEF84D7EE4}" presName="parTx" presStyleLbl="revTx" presStyleIdx="0" presStyleCnt="4">
        <dgm:presLayoutVars>
          <dgm:chMax val="0"/>
          <dgm:chPref val="0"/>
        </dgm:presLayoutVars>
      </dgm:prSet>
      <dgm:spPr/>
    </dgm:pt>
    <dgm:pt modelId="{6BF2199A-0E2D-4F40-86C6-0E0276224535}" type="pres">
      <dgm:prSet presAssocID="{06494243-A4B1-44F0-9664-BECEF84D7EE4}" presName="txSpace" presStyleCnt="0"/>
      <dgm:spPr/>
    </dgm:pt>
    <dgm:pt modelId="{D85F1BE3-5250-4E05-A005-4960D27324A0}" type="pres">
      <dgm:prSet presAssocID="{06494243-A4B1-44F0-9664-BECEF84D7EE4}" presName="desTx" presStyleLbl="revTx" presStyleIdx="1" presStyleCnt="4">
        <dgm:presLayoutVars/>
      </dgm:prSet>
      <dgm:spPr/>
    </dgm:pt>
    <dgm:pt modelId="{CC9C4809-8BE9-40F8-B764-A9E41EBEF8C1}" type="pres">
      <dgm:prSet presAssocID="{3AECBEEC-EEA8-4F36-AA5B-869FB31B4B12}" presName="sibTrans" presStyleCnt="0"/>
      <dgm:spPr/>
    </dgm:pt>
    <dgm:pt modelId="{82394992-B1E1-4502-91C5-778226CCC1CE}" type="pres">
      <dgm:prSet presAssocID="{748AFCE5-D2FB-4A3B-8AEC-F760BDB1F700}" presName="compNode" presStyleCnt="0"/>
      <dgm:spPr/>
    </dgm:pt>
    <dgm:pt modelId="{38337904-81ED-475D-BD4C-B40C27D0C3BA}" type="pres">
      <dgm:prSet presAssocID="{748AFCE5-D2FB-4A3B-8AEC-F760BDB1F7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A15F8B9-C800-47CC-B720-2C077B55DE7D}" type="pres">
      <dgm:prSet presAssocID="{748AFCE5-D2FB-4A3B-8AEC-F760BDB1F700}" presName="iconSpace" presStyleCnt="0"/>
      <dgm:spPr/>
    </dgm:pt>
    <dgm:pt modelId="{5C53BDE3-B47C-45BF-9FE0-C98D988A007E}" type="pres">
      <dgm:prSet presAssocID="{748AFCE5-D2FB-4A3B-8AEC-F760BDB1F700}" presName="parTx" presStyleLbl="revTx" presStyleIdx="2" presStyleCnt="4">
        <dgm:presLayoutVars>
          <dgm:chMax val="0"/>
          <dgm:chPref val="0"/>
        </dgm:presLayoutVars>
      </dgm:prSet>
      <dgm:spPr/>
    </dgm:pt>
    <dgm:pt modelId="{6B3D05EB-F493-495E-9868-FD31A282669B}" type="pres">
      <dgm:prSet presAssocID="{748AFCE5-D2FB-4A3B-8AEC-F760BDB1F700}" presName="txSpace" presStyleCnt="0"/>
      <dgm:spPr/>
    </dgm:pt>
    <dgm:pt modelId="{DB0F7F1F-DDAD-471F-8CAF-8A2C3738DEBF}" type="pres">
      <dgm:prSet presAssocID="{748AFCE5-D2FB-4A3B-8AEC-F760BDB1F700}" presName="desTx" presStyleLbl="revTx" presStyleIdx="3" presStyleCnt="4">
        <dgm:presLayoutVars/>
      </dgm:prSet>
      <dgm:spPr/>
    </dgm:pt>
  </dgm:ptLst>
  <dgm:cxnLst>
    <dgm:cxn modelId="{84ED7B19-D7C9-4B11-8224-84F31B946D8C}" srcId="{748AFCE5-D2FB-4A3B-8AEC-F760BDB1F700}" destId="{8881B1AF-DC8C-4980-8770-FE9A0327BD8B}" srcOrd="0" destOrd="0" parTransId="{6A2C4BB5-79DB-46C0-B262-22ED8A0F364A}" sibTransId="{F4A7F408-07CF-4D3A-BB9B-5DA9256EFA28}"/>
    <dgm:cxn modelId="{3669612A-E381-44E0-AF32-1F3B2028DE6F}" srcId="{E6C9829C-1DD4-4633-AB36-0AB90810C7E1}" destId="{748AFCE5-D2FB-4A3B-8AEC-F760BDB1F700}" srcOrd="1" destOrd="0" parTransId="{3710FAC7-5D50-49D8-97F5-D8A736163669}" sibTransId="{68A2EB9A-9C0D-4248-88E8-3E85CE87429F}"/>
    <dgm:cxn modelId="{9427A740-48EB-4AD1-B6B4-CCA4D1D0D707}" type="presOf" srcId="{584108A6-60CB-4254-A445-825543E4B257}" destId="{D85F1BE3-5250-4E05-A005-4960D27324A0}" srcOrd="0" destOrd="0" presId="urn:microsoft.com/office/officeart/2018/2/layout/IconLabelDescriptionList"/>
    <dgm:cxn modelId="{EC0A8C70-B235-45FA-A0C2-D4E5F7C2B082}" type="presOf" srcId="{06494243-A4B1-44F0-9664-BECEF84D7EE4}" destId="{19D61D96-80F4-4823-AD05-7F0E2D364A4B}" srcOrd="0" destOrd="0" presId="urn:microsoft.com/office/officeart/2018/2/layout/IconLabelDescriptionList"/>
    <dgm:cxn modelId="{63B09979-95C0-4552-B09C-88171146F8DC}" srcId="{06494243-A4B1-44F0-9664-BECEF84D7EE4}" destId="{584108A6-60CB-4254-A445-825543E4B257}" srcOrd="0" destOrd="0" parTransId="{B505B51B-17AB-469F-ADFE-6D6343E094C3}" sibTransId="{3C1009A1-43FA-450D-BC89-22E751B6F745}"/>
    <dgm:cxn modelId="{48F91D7C-5284-40D0-A43F-7896E36B404F}" type="presOf" srcId="{748AFCE5-D2FB-4A3B-8AEC-F760BDB1F700}" destId="{5C53BDE3-B47C-45BF-9FE0-C98D988A007E}" srcOrd="0" destOrd="0" presId="urn:microsoft.com/office/officeart/2018/2/layout/IconLabelDescriptionList"/>
    <dgm:cxn modelId="{ADBCEEA4-1508-457E-852C-7C89C0ED05E0}" srcId="{E6C9829C-1DD4-4633-AB36-0AB90810C7E1}" destId="{06494243-A4B1-44F0-9664-BECEF84D7EE4}" srcOrd="0" destOrd="0" parTransId="{FBEF170C-A21B-4DB8-9602-50A0E9055EFD}" sibTransId="{3AECBEEC-EEA8-4F36-AA5B-869FB31B4B12}"/>
    <dgm:cxn modelId="{7A0D7ECC-522C-41C4-B480-17D798D3B299}" type="presOf" srcId="{8881B1AF-DC8C-4980-8770-FE9A0327BD8B}" destId="{DB0F7F1F-DDAD-471F-8CAF-8A2C3738DEBF}" srcOrd="0" destOrd="0" presId="urn:microsoft.com/office/officeart/2018/2/layout/IconLabelDescriptionList"/>
    <dgm:cxn modelId="{E78B1DCF-ABA1-4064-AECB-E46FE2E46683}" type="presOf" srcId="{E6C9829C-1DD4-4633-AB36-0AB90810C7E1}" destId="{CF83CA0C-216A-45D0-93EC-622A816B8F57}" srcOrd="0" destOrd="0" presId="urn:microsoft.com/office/officeart/2018/2/layout/IconLabelDescriptionList"/>
    <dgm:cxn modelId="{0F82C74E-69A8-4D03-8143-5D193C1C2DCA}" type="presParOf" srcId="{CF83CA0C-216A-45D0-93EC-622A816B8F57}" destId="{07C98F78-D82C-4E7C-BE61-72BC8F081FF0}" srcOrd="0" destOrd="0" presId="urn:microsoft.com/office/officeart/2018/2/layout/IconLabelDescriptionList"/>
    <dgm:cxn modelId="{A4F89C0D-958B-43B1-A278-9F2C045E8665}" type="presParOf" srcId="{07C98F78-D82C-4E7C-BE61-72BC8F081FF0}" destId="{68E7CD16-6B51-45C1-B21D-F5DB0EA9B417}" srcOrd="0" destOrd="0" presId="urn:microsoft.com/office/officeart/2018/2/layout/IconLabelDescriptionList"/>
    <dgm:cxn modelId="{E09E94DC-EEC5-48AB-9F23-3153BDD2E2A8}" type="presParOf" srcId="{07C98F78-D82C-4E7C-BE61-72BC8F081FF0}" destId="{70E09DFA-98E3-454A-863C-AA29D4B69A83}" srcOrd="1" destOrd="0" presId="urn:microsoft.com/office/officeart/2018/2/layout/IconLabelDescriptionList"/>
    <dgm:cxn modelId="{32D26091-AE2F-44A0-AC15-65E58A7C0B23}" type="presParOf" srcId="{07C98F78-D82C-4E7C-BE61-72BC8F081FF0}" destId="{19D61D96-80F4-4823-AD05-7F0E2D364A4B}" srcOrd="2" destOrd="0" presId="urn:microsoft.com/office/officeart/2018/2/layout/IconLabelDescriptionList"/>
    <dgm:cxn modelId="{09339070-D960-4EDF-8E7B-CF5F63821688}" type="presParOf" srcId="{07C98F78-D82C-4E7C-BE61-72BC8F081FF0}" destId="{6BF2199A-0E2D-4F40-86C6-0E0276224535}" srcOrd="3" destOrd="0" presId="urn:microsoft.com/office/officeart/2018/2/layout/IconLabelDescriptionList"/>
    <dgm:cxn modelId="{473AD556-7201-4F35-AC81-9523EB9AE74A}" type="presParOf" srcId="{07C98F78-D82C-4E7C-BE61-72BC8F081FF0}" destId="{D85F1BE3-5250-4E05-A005-4960D27324A0}" srcOrd="4" destOrd="0" presId="urn:microsoft.com/office/officeart/2018/2/layout/IconLabelDescriptionList"/>
    <dgm:cxn modelId="{9248BD15-66AD-41A3-AEE9-64810CFEA179}" type="presParOf" srcId="{CF83CA0C-216A-45D0-93EC-622A816B8F57}" destId="{CC9C4809-8BE9-40F8-B764-A9E41EBEF8C1}" srcOrd="1" destOrd="0" presId="urn:microsoft.com/office/officeart/2018/2/layout/IconLabelDescriptionList"/>
    <dgm:cxn modelId="{BF499D1A-2CED-40BB-8E78-2C55699DF30A}" type="presParOf" srcId="{CF83CA0C-216A-45D0-93EC-622A816B8F57}" destId="{82394992-B1E1-4502-91C5-778226CCC1CE}" srcOrd="2" destOrd="0" presId="urn:microsoft.com/office/officeart/2018/2/layout/IconLabelDescriptionList"/>
    <dgm:cxn modelId="{5E525BE3-07B6-4C9E-B7F7-81F963A5727E}" type="presParOf" srcId="{82394992-B1E1-4502-91C5-778226CCC1CE}" destId="{38337904-81ED-475D-BD4C-B40C27D0C3BA}" srcOrd="0" destOrd="0" presId="urn:microsoft.com/office/officeart/2018/2/layout/IconLabelDescriptionList"/>
    <dgm:cxn modelId="{4291B840-4BAD-4498-BD73-51CD47FFB4D9}" type="presParOf" srcId="{82394992-B1E1-4502-91C5-778226CCC1CE}" destId="{AA15F8B9-C800-47CC-B720-2C077B55DE7D}" srcOrd="1" destOrd="0" presId="urn:microsoft.com/office/officeart/2018/2/layout/IconLabelDescriptionList"/>
    <dgm:cxn modelId="{E6E4E893-4518-455B-B6C1-30A46951A2F7}" type="presParOf" srcId="{82394992-B1E1-4502-91C5-778226CCC1CE}" destId="{5C53BDE3-B47C-45BF-9FE0-C98D988A007E}" srcOrd="2" destOrd="0" presId="urn:microsoft.com/office/officeart/2018/2/layout/IconLabelDescriptionList"/>
    <dgm:cxn modelId="{1246A0EF-FC5F-4B11-AEF6-ECFF6FE5CA27}" type="presParOf" srcId="{82394992-B1E1-4502-91C5-778226CCC1CE}" destId="{6B3D05EB-F493-495E-9868-FD31A282669B}" srcOrd="3" destOrd="0" presId="urn:microsoft.com/office/officeart/2018/2/layout/IconLabelDescriptionList"/>
    <dgm:cxn modelId="{CAC11848-27AB-45BB-8F69-0FBFED45A49B}" type="presParOf" srcId="{82394992-B1E1-4502-91C5-778226CCC1CE}" destId="{DB0F7F1F-DDAD-471F-8CAF-8A2C3738DEB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7CD16-6B51-45C1-B21D-F5DB0EA9B417}">
      <dsp:nvSpPr>
        <dsp:cNvPr id="0" name=""/>
        <dsp:cNvSpPr/>
      </dsp:nvSpPr>
      <dsp:spPr>
        <a:xfrm>
          <a:off x="2271" y="956274"/>
          <a:ext cx="1275750" cy="1275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61D96-80F4-4823-AD05-7F0E2D364A4B}">
      <dsp:nvSpPr>
        <dsp:cNvPr id="0" name=""/>
        <dsp:cNvSpPr/>
      </dsp:nvSpPr>
      <dsp:spPr>
        <a:xfrm>
          <a:off x="2271" y="2329330"/>
          <a:ext cx="3645000" cy="54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Public key system in which a key derived from another key is not compromised</a:t>
          </a:r>
        </a:p>
      </dsp:txBody>
      <dsp:txXfrm>
        <a:off x="2271" y="2329330"/>
        <a:ext cx="3645000" cy="546750"/>
      </dsp:txXfrm>
    </dsp:sp>
    <dsp:sp modelId="{D85F1BE3-5250-4E05-A005-4960D27324A0}">
      <dsp:nvSpPr>
        <dsp:cNvPr id="0" name=""/>
        <dsp:cNvSpPr/>
      </dsp:nvSpPr>
      <dsp:spPr>
        <a:xfrm>
          <a:off x="2271" y="2921338"/>
          <a:ext cx="3645000" cy="297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Even if the original key is compromised in the future</a:t>
          </a:r>
        </a:p>
      </dsp:txBody>
      <dsp:txXfrm>
        <a:off x="2271" y="2921338"/>
        <a:ext cx="3645000" cy="297854"/>
      </dsp:txXfrm>
    </dsp:sp>
    <dsp:sp modelId="{38337904-81ED-475D-BD4C-B40C27D0C3BA}">
      <dsp:nvSpPr>
        <dsp:cNvPr id="0" name=""/>
        <dsp:cNvSpPr/>
      </dsp:nvSpPr>
      <dsp:spPr>
        <a:xfrm>
          <a:off x="4285147" y="956274"/>
          <a:ext cx="1275750" cy="1275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3BDE3-B47C-45BF-9FE0-C98D988A007E}">
      <dsp:nvSpPr>
        <dsp:cNvPr id="0" name=""/>
        <dsp:cNvSpPr/>
      </dsp:nvSpPr>
      <dsp:spPr>
        <a:xfrm>
          <a:off x="4285147" y="2329330"/>
          <a:ext cx="3645000" cy="54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What happens if not in place?</a:t>
          </a:r>
        </a:p>
      </dsp:txBody>
      <dsp:txXfrm>
        <a:off x="4285147" y="2329330"/>
        <a:ext cx="3645000" cy="546750"/>
      </dsp:txXfrm>
    </dsp:sp>
    <dsp:sp modelId="{DB0F7F1F-DDAD-471F-8CAF-8A2C3738DEBF}">
      <dsp:nvSpPr>
        <dsp:cNvPr id="0" name=""/>
        <dsp:cNvSpPr/>
      </dsp:nvSpPr>
      <dsp:spPr>
        <a:xfrm>
          <a:off x="4285147" y="2921338"/>
          <a:ext cx="3645000" cy="297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 past data that’s been recorded can easily be decrypted</a:t>
          </a:r>
        </a:p>
      </dsp:txBody>
      <dsp:txXfrm>
        <a:off x="4285147" y="2921338"/>
        <a:ext cx="3645000" cy="297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D75794E-D2A7-4D86-88A7-B5BB4F18E1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146E464-7798-4EEE-A415-27BD1F55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94E-D2A7-4D86-88A7-B5BB4F18E1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E464-7798-4EEE-A415-27BD1F55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D75794E-D2A7-4D86-88A7-B5BB4F18E1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146E464-7798-4EEE-A415-27BD1F55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8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3459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94E-D2A7-4D86-88A7-B5BB4F18E1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E464-7798-4EEE-A415-27BD1F55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D75794E-D2A7-4D86-88A7-B5BB4F18E1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146E464-7798-4EEE-A415-27BD1F55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D75794E-D2A7-4D86-88A7-B5BB4F18E1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146E464-7798-4EEE-A415-27BD1F55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D75794E-D2A7-4D86-88A7-B5BB4F18E1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146E464-7798-4EEE-A415-27BD1F55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94E-D2A7-4D86-88A7-B5BB4F18E1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E464-7798-4EEE-A415-27BD1F55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D75794E-D2A7-4D86-88A7-B5BB4F18E1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146E464-7798-4EEE-A415-27BD1F55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1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94E-D2A7-4D86-88A7-B5BB4F18E1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E464-7798-4EEE-A415-27BD1F55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D75794E-D2A7-4D86-88A7-B5BB4F18E1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D146E464-7798-4EEE-A415-27BD1F55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4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5D022A-63F2-4013-A696-E6FA0FDA44D8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Perfect Forward Secrecy and Security Through Obscurity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Traditional web server encryption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E5A5E0A-86D0-48F1-84A0-BC4D2E5BA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38" b="14207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100"/>
              <a:t>SSL/TLS 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Uses encryption keys to protect web server communication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Traditionally, based on the web server’s RSA key pair</a:t>
            </a:r>
          </a:p>
          <a:p>
            <a:pPr lvl="2">
              <a:lnSpc>
                <a:spcPct val="110000"/>
              </a:lnSpc>
            </a:pPr>
            <a:r>
              <a:rPr lang="en-US" sz="1100"/>
              <a:t>One key that encrypts all symmetric keys</a:t>
            </a:r>
          </a:p>
          <a:p>
            <a:pPr>
              <a:lnSpc>
                <a:spcPct val="110000"/>
              </a:lnSpc>
            </a:pPr>
            <a:r>
              <a:rPr lang="en-US" sz="1100"/>
              <a:t>Downfall?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This server’s private key</a:t>
            </a:r>
          </a:p>
          <a:p>
            <a:pPr lvl="2">
              <a:lnSpc>
                <a:spcPct val="110000"/>
              </a:lnSpc>
            </a:pPr>
            <a:r>
              <a:rPr lang="en-US" sz="1100"/>
              <a:t>Capture all of the data and then decrypt the data</a:t>
            </a:r>
          </a:p>
          <a:p>
            <a:pPr>
              <a:lnSpc>
                <a:spcPct val="110000"/>
              </a:lnSpc>
            </a:pPr>
            <a:r>
              <a:rPr lang="en-US" sz="1100"/>
              <a:t>One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8FED5-C265-4301-A410-CFFA665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Perfect Forward Secrecy (PFS)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B12B48-9061-4F72-A77A-C7B337D2E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244421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7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5BE78-A375-49D6-A1F1-1BBC8326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762608"/>
            <a:ext cx="786113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</a:rPr>
              <a:t>Security Through Obscurity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47F6-A101-4905-B0A9-B592D948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2635976"/>
            <a:ext cx="6170452" cy="3542776"/>
          </a:xfrm>
        </p:spPr>
        <p:txBody>
          <a:bodyPr>
            <a:normAutofit/>
          </a:bodyPr>
          <a:lstStyle/>
          <a:p>
            <a:r>
              <a:rPr lang="en-US" sz="1400"/>
              <a:t>Concept that security can be achieved by hiding what is secured</a:t>
            </a:r>
          </a:p>
          <a:p>
            <a:r>
              <a:rPr lang="en-US" sz="1400"/>
              <a:t>Not the most valid method of hiding data</a:t>
            </a:r>
          </a:p>
          <a:p>
            <a:r>
              <a:rPr lang="en-US" sz="1400"/>
              <a:t>Obscurity makes it harder for a hacker to guess critical pieces</a:t>
            </a:r>
          </a:p>
          <a:p>
            <a:pPr lvl="1"/>
            <a:r>
              <a:rPr lang="en-US" dirty="0"/>
              <a:t>Should not be the only thing relied upon though</a:t>
            </a:r>
          </a:p>
          <a:p>
            <a:pPr lvl="2"/>
            <a:r>
              <a:rPr lang="en-US" sz="1400"/>
              <a:t>Not the only layer of protection</a:t>
            </a:r>
          </a:p>
        </p:txBody>
      </p:sp>
    </p:spTree>
    <p:extLst>
      <p:ext uri="{BB962C8B-B14F-4D97-AF65-F5344CB8AC3E}">
        <p14:creationId xmlns:p14="http://schemas.microsoft.com/office/powerpoint/2010/main" val="3212414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1914</TotalTime>
  <Words>155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Traditional web server encryption</vt:lpstr>
      <vt:lpstr>Perfect Forward Secrecy (PFS)</vt:lpstr>
      <vt:lpstr>Security Through Obscurity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55</cp:revision>
  <dcterms:created xsi:type="dcterms:W3CDTF">2019-04-17T19:12:48Z</dcterms:created>
  <dcterms:modified xsi:type="dcterms:W3CDTF">2021-03-04T17:01:38Z</dcterms:modified>
  <cp:category>pptx, curriculum, cyber</cp:category>
</cp:coreProperties>
</file>