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notesMasterIdLst>
    <p:notesMasterId r:id="rId6"/>
  </p:notesMasterIdLst>
  <p:sldIdLst>
    <p:sldId id="260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5" autoAdjust="0"/>
    <p:restoredTop sz="88027" autoAdjust="0"/>
  </p:normalViewPr>
  <p:slideViewPr>
    <p:cSldViewPr snapToGrid="0">
      <p:cViewPr varScale="1">
        <p:scale>
          <a:sx n="112" d="100"/>
          <a:sy n="112" d="100"/>
        </p:scale>
        <p:origin x="824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4B582-83CA-461C-8781-699A40AB2E1E}" type="datetimeFigureOut">
              <a:rPr lang="en-US" smtClean="0"/>
              <a:pPr/>
              <a:t>3/4/21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60AA08-7D18-46CB-8EB5-4526728AA6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965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1" name="Group 450"/>
          <p:cNvGrpSpPr/>
          <p:nvPr/>
        </p:nvGrpSpPr>
        <p:grpSpPr>
          <a:xfrm>
            <a:off x="0" y="0"/>
            <a:ext cx="9555163" cy="6853238"/>
            <a:chOff x="1524000" y="0"/>
            <a:chExt cx="9555163" cy="6853238"/>
          </a:xfrm>
        </p:grpSpPr>
        <p:sp>
          <p:nvSpPr>
            <p:cNvPr id="452" name="Freeform 6"/>
            <p:cNvSpPr/>
            <p:nvPr/>
          </p:nvSpPr>
          <p:spPr bwMode="auto">
            <a:xfrm>
              <a:off x="1524000" y="1331913"/>
              <a:ext cx="7837488" cy="5521325"/>
            </a:xfrm>
            <a:custGeom>
              <a:avLst/>
              <a:gdLst/>
              <a:ahLst/>
              <a:cxnLst/>
              <a:rect l="0" t="0" r="r" b="b"/>
              <a:pathLst>
                <a:path w="1648" h="1161">
                  <a:moveTo>
                    <a:pt x="1362" y="1161"/>
                  </a:moveTo>
                  <a:cubicBezTo>
                    <a:pt x="1648" y="920"/>
                    <a:pt x="1283" y="505"/>
                    <a:pt x="1097" y="326"/>
                  </a:cubicBezTo>
                  <a:cubicBezTo>
                    <a:pt x="926" y="162"/>
                    <a:pt x="709" y="35"/>
                    <a:pt x="470" y="14"/>
                  </a:cubicBezTo>
                  <a:cubicBezTo>
                    <a:pt x="315" y="0"/>
                    <a:pt x="142" y="49"/>
                    <a:pt x="0" y="138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3" name="Freeform 7"/>
            <p:cNvSpPr/>
            <p:nvPr/>
          </p:nvSpPr>
          <p:spPr bwMode="auto">
            <a:xfrm>
              <a:off x="1524000" y="5564188"/>
              <a:ext cx="1412875" cy="1284288"/>
            </a:xfrm>
            <a:custGeom>
              <a:avLst/>
              <a:gdLst/>
              <a:ahLst/>
              <a:cxnLst/>
              <a:rect l="0" t="0" r="r" b="b"/>
              <a:pathLst>
                <a:path w="297" h="270">
                  <a:moveTo>
                    <a:pt x="0" y="0"/>
                  </a:moveTo>
                  <a:cubicBezTo>
                    <a:pt x="73" y="119"/>
                    <a:pt x="186" y="220"/>
                    <a:pt x="297" y="27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4" name="Freeform 8"/>
            <p:cNvSpPr/>
            <p:nvPr/>
          </p:nvSpPr>
          <p:spPr bwMode="auto">
            <a:xfrm>
              <a:off x="1524000" y="2030413"/>
              <a:ext cx="6510338" cy="4813300"/>
            </a:xfrm>
            <a:custGeom>
              <a:avLst/>
              <a:gdLst/>
              <a:ahLst/>
              <a:cxnLst/>
              <a:rect l="0" t="0" r="r" b="b"/>
              <a:pathLst>
                <a:path w="1369" h="1012">
                  <a:moveTo>
                    <a:pt x="845" y="1012"/>
                  </a:moveTo>
                  <a:cubicBezTo>
                    <a:pt x="1043" y="967"/>
                    <a:pt x="1369" y="853"/>
                    <a:pt x="1263" y="588"/>
                  </a:cubicBezTo>
                  <a:cubicBezTo>
                    <a:pt x="1164" y="340"/>
                    <a:pt x="861" y="107"/>
                    <a:pt x="602" y="49"/>
                  </a:cubicBezTo>
                  <a:cubicBezTo>
                    <a:pt x="383" y="0"/>
                    <a:pt x="135" y="97"/>
                    <a:pt x="0" y="28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5" name="Freeform 9"/>
            <p:cNvSpPr/>
            <p:nvPr/>
          </p:nvSpPr>
          <p:spPr bwMode="auto">
            <a:xfrm>
              <a:off x="1528763" y="6207125"/>
              <a:ext cx="717550" cy="646113"/>
            </a:xfrm>
            <a:custGeom>
              <a:avLst/>
              <a:gdLst/>
              <a:ahLst/>
              <a:cxnLst/>
              <a:rect l="0" t="0" r="r" b="b"/>
              <a:pathLst>
                <a:path w="151" h="136">
                  <a:moveTo>
                    <a:pt x="0" y="0"/>
                  </a:moveTo>
                  <a:cubicBezTo>
                    <a:pt x="45" y="52"/>
                    <a:pt x="97" y="99"/>
                    <a:pt x="151" y="13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6" name="Freeform 10"/>
            <p:cNvSpPr/>
            <p:nvPr/>
          </p:nvSpPr>
          <p:spPr bwMode="auto">
            <a:xfrm>
              <a:off x="1524000" y="1806575"/>
              <a:ext cx="6753225" cy="5046663"/>
            </a:xfrm>
            <a:custGeom>
              <a:avLst/>
              <a:gdLst/>
              <a:ahLst/>
              <a:cxnLst/>
              <a:rect l="0" t="0" r="r" b="b"/>
              <a:pathLst>
                <a:path w="1420" h="1061">
                  <a:moveTo>
                    <a:pt x="1034" y="1061"/>
                  </a:moveTo>
                  <a:cubicBezTo>
                    <a:pt x="1148" y="1019"/>
                    <a:pt x="1283" y="957"/>
                    <a:pt x="1345" y="845"/>
                  </a:cubicBezTo>
                  <a:cubicBezTo>
                    <a:pt x="1420" y="710"/>
                    <a:pt x="1338" y="570"/>
                    <a:pt x="1249" y="466"/>
                  </a:cubicBezTo>
                  <a:cubicBezTo>
                    <a:pt x="1068" y="253"/>
                    <a:pt x="816" y="57"/>
                    <a:pt x="530" y="23"/>
                  </a:cubicBezTo>
                  <a:cubicBezTo>
                    <a:pt x="336" y="0"/>
                    <a:pt x="140" y="87"/>
                    <a:pt x="0" y="22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7" name="Freeform 11"/>
            <p:cNvSpPr/>
            <p:nvPr/>
          </p:nvSpPr>
          <p:spPr bwMode="auto">
            <a:xfrm>
              <a:off x="1524000" y="669925"/>
              <a:ext cx="8797925" cy="6183313"/>
            </a:xfrm>
            <a:custGeom>
              <a:avLst/>
              <a:gdLst/>
              <a:ahLst/>
              <a:cxnLst/>
              <a:rect l="0" t="0" r="r" b="b"/>
              <a:pathLst>
                <a:path w="1850" h="1300">
                  <a:moveTo>
                    <a:pt x="1552" y="1300"/>
                  </a:moveTo>
                  <a:cubicBezTo>
                    <a:pt x="1850" y="1019"/>
                    <a:pt x="1504" y="652"/>
                    <a:pt x="1288" y="447"/>
                  </a:cubicBezTo>
                  <a:cubicBezTo>
                    <a:pt x="1085" y="255"/>
                    <a:pt x="838" y="90"/>
                    <a:pt x="559" y="37"/>
                  </a:cubicBezTo>
                  <a:cubicBezTo>
                    <a:pt x="364" y="0"/>
                    <a:pt x="171" y="40"/>
                    <a:pt x="0" y="131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8" name="Freeform 12"/>
            <p:cNvSpPr/>
            <p:nvPr/>
          </p:nvSpPr>
          <p:spPr bwMode="auto">
            <a:xfrm>
              <a:off x="1524000" y="119063"/>
              <a:ext cx="9555163" cy="6734175"/>
            </a:xfrm>
            <a:custGeom>
              <a:avLst/>
              <a:gdLst/>
              <a:ahLst/>
              <a:cxnLst/>
              <a:rect l="0" t="0" r="r" b="b"/>
              <a:pathLst>
                <a:path w="2009" h="1416">
                  <a:moveTo>
                    <a:pt x="1725" y="1416"/>
                  </a:moveTo>
                  <a:cubicBezTo>
                    <a:pt x="2009" y="1117"/>
                    <a:pt x="1728" y="785"/>
                    <a:pt x="1492" y="565"/>
                  </a:cubicBezTo>
                  <a:cubicBezTo>
                    <a:pt x="1248" y="339"/>
                    <a:pt x="961" y="143"/>
                    <a:pt x="635" y="61"/>
                  </a:cubicBezTo>
                  <a:cubicBezTo>
                    <a:pt x="392" y="0"/>
                    <a:pt x="190" y="18"/>
                    <a:pt x="0" y="10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9" name="Freeform 13"/>
            <p:cNvSpPr/>
            <p:nvPr/>
          </p:nvSpPr>
          <p:spPr bwMode="auto">
            <a:xfrm>
              <a:off x="5419725" y="4763"/>
              <a:ext cx="5216525" cy="5368925"/>
            </a:xfrm>
            <a:custGeom>
              <a:avLst/>
              <a:gdLst/>
              <a:ahLst/>
              <a:cxnLst/>
              <a:rect l="0" t="0" r="r" b="b"/>
              <a:pathLst>
                <a:path w="1097" h="1129">
                  <a:moveTo>
                    <a:pt x="1097" y="1129"/>
                  </a:moveTo>
                  <a:cubicBezTo>
                    <a:pt x="1031" y="909"/>
                    <a:pt x="843" y="701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0" name="Freeform 15"/>
            <p:cNvSpPr/>
            <p:nvPr/>
          </p:nvSpPr>
          <p:spPr bwMode="auto">
            <a:xfrm>
              <a:off x="5813425" y="4763"/>
              <a:ext cx="4832350" cy="4822825"/>
            </a:xfrm>
            <a:custGeom>
              <a:avLst/>
              <a:gdLst/>
              <a:ahLst/>
              <a:cxnLst/>
              <a:rect l="0" t="0" r="r" b="b"/>
              <a:pathLst>
                <a:path w="1016" h="1014">
                  <a:moveTo>
                    <a:pt x="1016" y="1014"/>
                  </a:moveTo>
                  <a:cubicBezTo>
                    <a:pt x="934" y="849"/>
                    <a:pt x="802" y="6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1" name="Freeform 16"/>
            <p:cNvSpPr/>
            <p:nvPr/>
          </p:nvSpPr>
          <p:spPr bwMode="auto">
            <a:xfrm>
              <a:off x="6003925" y="4763"/>
              <a:ext cx="4641850" cy="4598988"/>
            </a:xfrm>
            <a:custGeom>
              <a:avLst/>
              <a:gdLst/>
              <a:ahLst/>
              <a:cxnLst/>
              <a:rect l="0" t="0" r="r" b="b"/>
              <a:pathLst>
                <a:path w="976" h="967">
                  <a:moveTo>
                    <a:pt x="976" y="967"/>
                  </a:moveTo>
                  <a:cubicBezTo>
                    <a:pt x="894" y="822"/>
                    <a:pt x="779" y="689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2" name="Freeform 17"/>
            <p:cNvSpPr/>
            <p:nvPr/>
          </p:nvSpPr>
          <p:spPr bwMode="auto">
            <a:xfrm>
              <a:off x="6203950" y="0"/>
              <a:ext cx="4441825" cy="4237038"/>
            </a:xfrm>
            <a:custGeom>
              <a:avLst/>
              <a:gdLst/>
              <a:ahLst/>
              <a:cxnLst/>
              <a:rect l="0" t="0" r="r" b="b"/>
              <a:pathLst>
                <a:path w="934" h="891">
                  <a:moveTo>
                    <a:pt x="934" y="891"/>
                  </a:moveTo>
                  <a:cubicBezTo>
                    <a:pt x="863" y="783"/>
                    <a:pt x="778" y="684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3" name="Freeform 18"/>
            <p:cNvSpPr/>
            <p:nvPr/>
          </p:nvSpPr>
          <p:spPr bwMode="auto">
            <a:xfrm>
              <a:off x="6456363" y="4763"/>
              <a:ext cx="4179888" cy="3986213"/>
            </a:xfrm>
            <a:custGeom>
              <a:avLst/>
              <a:gdLst/>
              <a:ahLst/>
              <a:cxnLst/>
              <a:rect l="0" t="0" r="r" b="b"/>
              <a:pathLst>
                <a:path w="879" h="838">
                  <a:moveTo>
                    <a:pt x="879" y="838"/>
                  </a:moveTo>
                  <a:cubicBezTo>
                    <a:pt x="821" y="755"/>
                    <a:pt x="756" y="679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4" name="Freeform 19"/>
            <p:cNvSpPr/>
            <p:nvPr/>
          </p:nvSpPr>
          <p:spPr bwMode="auto">
            <a:xfrm>
              <a:off x="6869113" y="4763"/>
              <a:ext cx="3776663" cy="3838575"/>
            </a:xfrm>
            <a:custGeom>
              <a:avLst/>
              <a:gdLst/>
              <a:ahLst/>
              <a:cxnLst/>
              <a:rect l="0" t="0" r="r" b="b"/>
              <a:pathLst>
                <a:path w="794" h="807">
                  <a:moveTo>
                    <a:pt x="794" y="807"/>
                  </a:moveTo>
                  <a:cubicBezTo>
                    <a:pt x="745" y="739"/>
                    <a:pt x="695" y="676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5" name="Freeform 20"/>
            <p:cNvSpPr/>
            <p:nvPr/>
          </p:nvSpPr>
          <p:spPr bwMode="auto">
            <a:xfrm>
              <a:off x="8758238" y="4763"/>
              <a:ext cx="1887538" cy="1355725"/>
            </a:xfrm>
            <a:custGeom>
              <a:avLst/>
              <a:gdLst/>
              <a:ahLst/>
              <a:cxnLst/>
              <a:rect l="0" t="0" r="r" b="b"/>
              <a:pathLst>
                <a:path w="397" h="285">
                  <a:moveTo>
                    <a:pt x="397" y="285"/>
                  </a:moveTo>
                  <a:cubicBezTo>
                    <a:pt x="270" y="182"/>
                    <a:pt x="138" y="8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6" name="Freeform 21"/>
            <p:cNvSpPr/>
            <p:nvPr/>
          </p:nvSpPr>
          <p:spPr bwMode="auto">
            <a:xfrm>
              <a:off x="9223375" y="9525"/>
              <a:ext cx="1422400" cy="1108075"/>
            </a:xfrm>
            <a:custGeom>
              <a:avLst/>
              <a:gdLst/>
              <a:ahLst/>
              <a:cxnLst/>
              <a:rect l="0" t="0" r="r" b="b"/>
              <a:pathLst>
                <a:path w="299" h="233">
                  <a:moveTo>
                    <a:pt x="299" y="233"/>
                  </a:moveTo>
                  <a:cubicBezTo>
                    <a:pt x="197" y="145"/>
                    <a:pt x="97" y="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7" name="Freeform 22"/>
            <p:cNvSpPr/>
            <p:nvPr/>
          </p:nvSpPr>
          <p:spPr bwMode="auto">
            <a:xfrm>
              <a:off x="10009188" y="4763"/>
              <a:ext cx="636588" cy="361950"/>
            </a:xfrm>
            <a:custGeom>
              <a:avLst/>
              <a:gdLst/>
              <a:ahLst/>
              <a:cxnLst/>
              <a:rect l="0" t="0" r="r" b="b"/>
              <a:pathLst>
                <a:path w="134" h="76">
                  <a:moveTo>
                    <a:pt x="0" y="0"/>
                  </a:moveTo>
                  <a:cubicBezTo>
                    <a:pt x="45" y="25"/>
                    <a:pt x="89" y="50"/>
                    <a:pt x="134" y="7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" name="Group 6"/>
          <p:cNvGrpSpPr/>
          <p:nvPr/>
        </p:nvGrpSpPr>
        <p:grpSpPr>
          <a:xfrm>
            <a:off x="1283114" y="1168329"/>
            <a:ext cx="6586124" cy="4537816"/>
            <a:chOff x="1283114" y="1168329"/>
            <a:chExt cx="6586124" cy="4537816"/>
          </a:xfrm>
        </p:grpSpPr>
        <p:sp>
          <p:nvSpPr>
            <p:cNvPr id="39" name="Rectangle 38"/>
            <p:cNvSpPr/>
            <p:nvPr/>
          </p:nvSpPr>
          <p:spPr>
            <a:xfrm>
              <a:off x="1283114" y="1168329"/>
              <a:ext cx="6586124" cy="7315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283114" y="1973001"/>
              <a:ext cx="6586124" cy="338446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41" name="Isosceles Triangle 39"/>
            <p:cNvSpPr/>
            <p:nvPr/>
          </p:nvSpPr>
          <p:spPr>
            <a:xfrm rot="10800000">
              <a:off x="4362524" y="5355082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9091" y="2055278"/>
            <a:ext cx="6428445" cy="1810636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4800" spc="-113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59091" y="3941492"/>
            <a:ext cx="6428445" cy="1334120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30A08D8D-934E-4B6E-8C8D-C4E71088F69F}" type="datetimeFigureOut">
              <a:rPr lang="en-US" smtClean="0"/>
              <a:t>3/4/21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fld id="{F12A41BC-67E9-4E64-861A-0A6667EE5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5487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roup 84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86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2" name="Group 31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42" name="Rectangle 41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3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4" name="Rectangle 43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786" y="2349926"/>
            <a:ext cx="3113815" cy="2472774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15686" y="794719"/>
            <a:ext cx="4095643" cy="52570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08D8D-934E-4B6E-8C8D-C4E71088F69F}" type="datetimeFigureOut">
              <a:rPr lang="en-US" smtClean="0"/>
              <a:t>3/4/21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A41BC-67E9-4E64-861A-0A6667EE5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432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/>
          <p:cNvGrpSpPr/>
          <p:nvPr/>
        </p:nvGrpSpPr>
        <p:grpSpPr>
          <a:xfrm flipH="1">
            <a:off x="0" y="0"/>
            <a:ext cx="9421759" cy="6858001"/>
            <a:chOff x="1243013" y="0"/>
            <a:chExt cx="9402763" cy="6858001"/>
          </a:xfrm>
        </p:grpSpPr>
        <p:sp>
          <p:nvSpPr>
            <p:cNvPr id="52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2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3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4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5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6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7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8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9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0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1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85" name="Group 84"/>
          <p:cNvGrpSpPr/>
          <p:nvPr/>
        </p:nvGrpSpPr>
        <p:grpSpPr>
          <a:xfrm>
            <a:off x="5228134" y="1699589"/>
            <a:ext cx="3286552" cy="3470421"/>
            <a:chOff x="640080" y="1699589"/>
            <a:chExt cx="3286552" cy="3470421"/>
          </a:xfrm>
        </p:grpSpPr>
        <p:sp>
          <p:nvSpPr>
            <p:cNvPr id="86" name="Rectangle 85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7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8" name="Rectangle 87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13609" y="2349924"/>
            <a:ext cx="3112047" cy="2464951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43258" y="802808"/>
            <a:ext cx="4118291" cy="525480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fld id="{30A08D8D-934E-4B6E-8C8D-C4E71088F69F}" type="datetimeFigureOut">
              <a:rPr lang="en-US" smtClean="0"/>
              <a:t>3/4/21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fld id="{F12A41BC-67E9-4E64-861A-0A6667EE5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9400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727762" y="4397876"/>
            <a:ext cx="3230218" cy="2048446"/>
          </a:xfrm>
        </p:spPr>
        <p:txBody>
          <a:bodyPr/>
          <a:lstStyle>
            <a:lvl1pPr marL="0" indent="0" algn="r">
              <a:buNone/>
              <a:defRPr sz="2400" b="0" baseline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Presenter name,</a:t>
            </a:r>
          </a:p>
          <a:p>
            <a:r>
              <a:rPr lang="en-US" dirty="0"/>
              <a:t>Job Title</a:t>
            </a:r>
          </a:p>
          <a:p>
            <a:r>
              <a:rPr lang="en-US" dirty="0"/>
              <a:t>Email</a:t>
            </a:r>
          </a:p>
          <a:p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3557755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 64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66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7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8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9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0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1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2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3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4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5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0" name="Group 19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21" name="Rectangle 20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2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554" y="2349924"/>
            <a:ext cx="3112048" cy="246495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15687" y="803186"/>
            <a:ext cx="4091410" cy="524862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08D8D-934E-4B6E-8C8D-C4E71088F69F}" type="datetimeFigureOut">
              <a:rPr lang="en-US" smtClean="0"/>
              <a:t>3/4/21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A41BC-67E9-4E64-861A-0A6667EE5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186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4" name="Group 773"/>
          <p:cNvGrpSpPr/>
          <p:nvPr/>
        </p:nvGrpSpPr>
        <p:grpSpPr>
          <a:xfrm>
            <a:off x="0" y="0"/>
            <a:ext cx="9555163" cy="6853238"/>
            <a:chOff x="1524000" y="0"/>
            <a:chExt cx="9555163" cy="6853238"/>
          </a:xfrm>
        </p:grpSpPr>
        <p:sp>
          <p:nvSpPr>
            <p:cNvPr id="775" name="Freeform 6"/>
            <p:cNvSpPr/>
            <p:nvPr/>
          </p:nvSpPr>
          <p:spPr bwMode="auto">
            <a:xfrm>
              <a:off x="1524000" y="1331913"/>
              <a:ext cx="7837488" cy="5521325"/>
            </a:xfrm>
            <a:custGeom>
              <a:avLst/>
              <a:gdLst/>
              <a:ahLst/>
              <a:cxnLst/>
              <a:rect l="0" t="0" r="r" b="b"/>
              <a:pathLst>
                <a:path w="1648" h="1161">
                  <a:moveTo>
                    <a:pt x="1362" y="1161"/>
                  </a:moveTo>
                  <a:cubicBezTo>
                    <a:pt x="1648" y="920"/>
                    <a:pt x="1283" y="505"/>
                    <a:pt x="1097" y="326"/>
                  </a:cubicBezTo>
                  <a:cubicBezTo>
                    <a:pt x="926" y="162"/>
                    <a:pt x="709" y="35"/>
                    <a:pt x="470" y="14"/>
                  </a:cubicBezTo>
                  <a:cubicBezTo>
                    <a:pt x="315" y="0"/>
                    <a:pt x="142" y="49"/>
                    <a:pt x="0" y="138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6" name="Freeform 7"/>
            <p:cNvSpPr/>
            <p:nvPr/>
          </p:nvSpPr>
          <p:spPr bwMode="auto">
            <a:xfrm>
              <a:off x="1524000" y="5564188"/>
              <a:ext cx="1412875" cy="1284288"/>
            </a:xfrm>
            <a:custGeom>
              <a:avLst/>
              <a:gdLst/>
              <a:ahLst/>
              <a:cxnLst/>
              <a:rect l="0" t="0" r="r" b="b"/>
              <a:pathLst>
                <a:path w="297" h="270">
                  <a:moveTo>
                    <a:pt x="0" y="0"/>
                  </a:moveTo>
                  <a:cubicBezTo>
                    <a:pt x="73" y="119"/>
                    <a:pt x="186" y="220"/>
                    <a:pt x="297" y="27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7" name="Freeform 8"/>
            <p:cNvSpPr/>
            <p:nvPr/>
          </p:nvSpPr>
          <p:spPr bwMode="auto">
            <a:xfrm>
              <a:off x="1524000" y="2030413"/>
              <a:ext cx="6510338" cy="4813300"/>
            </a:xfrm>
            <a:custGeom>
              <a:avLst/>
              <a:gdLst/>
              <a:ahLst/>
              <a:cxnLst/>
              <a:rect l="0" t="0" r="r" b="b"/>
              <a:pathLst>
                <a:path w="1369" h="1012">
                  <a:moveTo>
                    <a:pt x="845" y="1012"/>
                  </a:moveTo>
                  <a:cubicBezTo>
                    <a:pt x="1043" y="967"/>
                    <a:pt x="1369" y="853"/>
                    <a:pt x="1263" y="588"/>
                  </a:cubicBezTo>
                  <a:cubicBezTo>
                    <a:pt x="1164" y="340"/>
                    <a:pt x="861" y="107"/>
                    <a:pt x="602" y="49"/>
                  </a:cubicBezTo>
                  <a:cubicBezTo>
                    <a:pt x="383" y="0"/>
                    <a:pt x="135" y="97"/>
                    <a:pt x="0" y="28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8" name="Freeform 9"/>
            <p:cNvSpPr/>
            <p:nvPr/>
          </p:nvSpPr>
          <p:spPr bwMode="auto">
            <a:xfrm>
              <a:off x="1528763" y="6207125"/>
              <a:ext cx="717550" cy="646113"/>
            </a:xfrm>
            <a:custGeom>
              <a:avLst/>
              <a:gdLst/>
              <a:ahLst/>
              <a:cxnLst/>
              <a:rect l="0" t="0" r="r" b="b"/>
              <a:pathLst>
                <a:path w="151" h="136">
                  <a:moveTo>
                    <a:pt x="0" y="0"/>
                  </a:moveTo>
                  <a:cubicBezTo>
                    <a:pt x="45" y="52"/>
                    <a:pt x="97" y="99"/>
                    <a:pt x="151" y="13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9" name="Freeform 10"/>
            <p:cNvSpPr/>
            <p:nvPr/>
          </p:nvSpPr>
          <p:spPr bwMode="auto">
            <a:xfrm>
              <a:off x="1524000" y="1806575"/>
              <a:ext cx="6753225" cy="5046663"/>
            </a:xfrm>
            <a:custGeom>
              <a:avLst/>
              <a:gdLst/>
              <a:ahLst/>
              <a:cxnLst/>
              <a:rect l="0" t="0" r="r" b="b"/>
              <a:pathLst>
                <a:path w="1420" h="1061">
                  <a:moveTo>
                    <a:pt x="1034" y="1061"/>
                  </a:moveTo>
                  <a:cubicBezTo>
                    <a:pt x="1148" y="1019"/>
                    <a:pt x="1283" y="957"/>
                    <a:pt x="1345" y="845"/>
                  </a:cubicBezTo>
                  <a:cubicBezTo>
                    <a:pt x="1420" y="710"/>
                    <a:pt x="1338" y="570"/>
                    <a:pt x="1249" y="466"/>
                  </a:cubicBezTo>
                  <a:cubicBezTo>
                    <a:pt x="1068" y="253"/>
                    <a:pt x="816" y="57"/>
                    <a:pt x="530" y="23"/>
                  </a:cubicBezTo>
                  <a:cubicBezTo>
                    <a:pt x="336" y="0"/>
                    <a:pt x="140" y="87"/>
                    <a:pt x="0" y="22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0" name="Freeform 11"/>
            <p:cNvSpPr/>
            <p:nvPr/>
          </p:nvSpPr>
          <p:spPr bwMode="auto">
            <a:xfrm>
              <a:off x="1524000" y="669925"/>
              <a:ext cx="8797925" cy="6183313"/>
            </a:xfrm>
            <a:custGeom>
              <a:avLst/>
              <a:gdLst/>
              <a:ahLst/>
              <a:cxnLst/>
              <a:rect l="0" t="0" r="r" b="b"/>
              <a:pathLst>
                <a:path w="1850" h="1300">
                  <a:moveTo>
                    <a:pt x="1552" y="1300"/>
                  </a:moveTo>
                  <a:cubicBezTo>
                    <a:pt x="1850" y="1019"/>
                    <a:pt x="1504" y="652"/>
                    <a:pt x="1288" y="447"/>
                  </a:cubicBezTo>
                  <a:cubicBezTo>
                    <a:pt x="1085" y="255"/>
                    <a:pt x="838" y="90"/>
                    <a:pt x="559" y="37"/>
                  </a:cubicBezTo>
                  <a:cubicBezTo>
                    <a:pt x="364" y="0"/>
                    <a:pt x="171" y="40"/>
                    <a:pt x="0" y="131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1" name="Freeform 12"/>
            <p:cNvSpPr/>
            <p:nvPr/>
          </p:nvSpPr>
          <p:spPr bwMode="auto">
            <a:xfrm>
              <a:off x="1524000" y="119063"/>
              <a:ext cx="9555163" cy="6734175"/>
            </a:xfrm>
            <a:custGeom>
              <a:avLst/>
              <a:gdLst/>
              <a:ahLst/>
              <a:cxnLst/>
              <a:rect l="0" t="0" r="r" b="b"/>
              <a:pathLst>
                <a:path w="2009" h="1416">
                  <a:moveTo>
                    <a:pt x="1725" y="1416"/>
                  </a:moveTo>
                  <a:cubicBezTo>
                    <a:pt x="2009" y="1117"/>
                    <a:pt x="1728" y="785"/>
                    <a:pt x="1492" y="565"/>
                  </a:cubicBezTo>
                  <a:cubicBezTo>
                    <a:pt x="1248" y="339"/>
                    <a:pt x="961" y="143"/>
                    <a:pt x="635" y="61"/>
                  </a:cubicBezTo>
                  <a:cubicBezTo>
                    <a:pt x="392" y="0"/>
                    <a:pt x="190" y="18"/>
                    <a:pt x="0" y="10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2" name="Freeform 13"/>
            <p:cNvSpPr/>
            <p:nvPr/>
          </p:nvSpPr>
          <p:spPr bwMode="auto">
            <a:xfrm>
              <a:off x="5419725" y="4763"/>
              <a:ext cx="5216525" cy="5368925"/>
            </a:xfrm>
            <a:custGeom>
              <a:avLst/>
              <a:gdLst/>
              <a:ahLst/>
              <a:cxnLst/>
              <a:rect l="0" t="0" r="r" b="b"/>
              <a:pathLst>
                <a:path w="1097" h="1129">
                  <a:moveTo>
                    <a:pt x="1097" y="1129"/>
                  </a:moveTo>
                  <a:cubicBezTo>
                    <a:pt x="1031" y="909"/>
                    <a:pt x="843" y="701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3" name="Freeform 15"/>
            <p:cNvSpPr/>
            <p:nvPr/>
          </p:nvSpPr>
          <p:spPr bwMode="auto">
            <a:xfrm>
              <a:off x="5813425" y="4763"/>
              <a:ext cx="4832350" cy="4822825"/>
            </a:xfrm>
            <a:custGeom>
              <a:avLst/>
              <a:gdLst/>
              <a:ahLst/>
              <a:cxnLst/>
              <a:rect l="0" t="0" r="r" b="b"/>
              <a:pathLst>
                <a:path w="1016" h="1014">
                  <a:moveTo>
                    <a:pt x="1016" y="1014"/>
                  </a:moveTo>
                  <a:cubicBezTo>
                    <a:pt x="934" y="849"/>
                    <a:pt x="802" y="6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4" name="Freeform 16"/>
            <p:cNvSpPr/>
            <p:nvPr/>
          </p:nvSpPr>
          <p:spPr bwMode="auto">
            <a:xfrm>
              <a:off x="6003925" y="4763"/>
              <a:ext cx="4641850" cy="4598988"/>
            </a:xfrm>
            <a:custGeom>
              <a:avLst/>
              <a:gdLst/>
              <a:ahLst/>
              <a:cxnLst/>
              <a:rect l="0" t="0" r="r" b="b"/>
              <a:pathLst>
                <a:path w="976" h="967">
                  <a:moveTo>
                    <a:pt x="976" y="967"/>
                  </a:moveTo>
                  <a:cubicBezTo>
                    <a:pt x="894" y="822"/>
                    <a:pt x="779" y="689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5" name="Freeform 17"/>
            <p:cNvSpPr/>
            <p:nvPr/>
          </p:nvSpPr>
          <p:spPr bwMode="auto">
            <a:xfrm>
              <a:off x="6203950" y="0"/>
              <a:ext cx="4441825" cy="4237038"/>
            </a:xfrm>
            <a:custGeom>
              <a:avLst/>
              <a:gdLst/>
              <a:ahLst/>
              <a:cxnLst/>
              <a:rect l="0" t="0" r="r" b="b"/>
              <a:pathLst>
                <a:path w="934" h="891">
                  <a:moveTo>
                    <a:pt x="934" y="891"/>
                  </a:moveTo>
                  <a:cubicBezTo>
                    <a:pt x="863" y="783"/>
                    <a:pt x="778" y="684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6" name="Freeform 18"/>
            <p:cNvSpPr/>
            <p:nvPr/>
          </p:nvSpPr>
          <p:spPr bwMode="auto">
            <a:xfrm>
              <a:off x="6456363" y="4763"/>
              <a:ext cx="4179888" cy="3986213"/>
            </a:xfrm>
            <a:custGeom>
              <a:avLst/>
              <a:gdLst/>
              <a:ahLst/>
              <a:cxnLst/>
              <a:rect l="0" t="0" r="r" b="b"/>
              <a:pathLst>
                <a:path w="879" h="838">
                  <a:moveTo>
                    <a:pt x="879" y="838"/>
                  </a:moveTo>
                  <a:cubicBezTo>
                    <a:pt x="821" y="755"/>
                    <a:pt x="756" y="679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7" name="Freeform 19"/>
            <p:cNvSpPr/>
            <p:nvPr/>
          </p:nvSpPr>
          <p:spPr bwMode="auto">
            <a:xfrm>
              <a:off x="6869113" y="4763"/>
              <a:ext cx="3776663" cy="3838575"/>
            </a:xfrm>
            <a:custGeom>
              <a:avLst/>
              <a:gdLst/>
              <a:ahLst/>
              <a:cxnLst/>
              <a:rect l="0" t="0" r="r" b="b"/>
              <a:pathLst>
                <a:path w="794" h="807">
                  <a:moveTo>
                    <a:pt x="794" y="807"/>
                  </a:moveTo>
                  <a:cubicBezTo>
                    <a:pt x="745" y="739"/>
                    <a:pt x="695" y="676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8" name="Freeform 20"/>
            <p:cNvSpPr/>
            <p:nvPr/>
          </p:nvSpPr>
          <p:spPr bwMode="auto">
            <a:xfrm>
              <a:off x="8758238" y="4763"/>
              <a:ext cx="1887538" cy="1355725"/>
            </a:xfrm>
            <a:custGeom>
              <a:avLst/>
              <a:gdLst/>
              <a:ahLst/>
              <a:cxnLst/>
              <a:rect l="0" t="0" r="r" b="b"/>
              <a:pathLst>
                <a:path w="397" h="285">
                  <a:moveTo>
                    <a:pt x="397" y="285"/>
                  </a:moveTo>
                  <a:cubicBezTo>
                    <a:pt x="270" y="182"/>
                    <a:pt x="138" y="8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9" name="Freeform 21"/>
            <p:cNvSpPr/>
            <p:nvPr/>
          </p:nvSpPr>
          <p:spPr bwMode="auto">
            <a:xfrm>
              <a:off x="9223375" y="9525"/>
              <a:ext cx="1422400" cy="1108075"/>
            </a:xfrm>
            <a:custGeom>
              <a:avLst/>
              <a:gdLst/>
              <a:ahLst/>
              <a:cxnLst/>
              <a:rect l="0" t="0" r="r" b="b"/>
              <a:pathLst>
                <a:path w="299" h="233">
                  <a:moveTo>
                    <a:pt x="299" y="233"/>
                  </a:moveTo>
                  <a:cubicBezTo>
                    <a:pt x="197" y="145"/>
                    <a:pt x="97" y="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0" name="Freeform 22"/>
            <p:cNvSpPr/>
            <p:nvPr/>
          </p:nvSpPr>
          <p:spPr bwMode="auto">
            <a:xfrm>
              <a:off x="10009188" y="4763"/>
              <a:ext cx="636588" cy="361950"/>
            </a:xfrm>
            <a:custGeom>
              <a:avLst/>
              <a:gdLst/>
              <a:ahLst/>
              <a:cxnLst/>
              <a:rect l="0" t="0" r="r" b="b"/>
              <a:pathLst>
                <a:path w="134" h="76">
                  <a:moveTo>
                    <a:pt x="0" y="0"/>
                  </a:moveTo>
                  <a:cubicBezTo>
                    <a:pt x="45" y="25"/>
                    <a:pt x="89" y="50"/>
                    <a:pt x="134" y="7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" name="Group 6"/>
          <p:cNvGrpSpPr/>
          <p:nvPr/>
        </p:nvGrpSpPr>
        <p:grpSpPr>
          <a:xfrm>
            <a:off x="2403476" y="1158902"/>
            <a:ext cx="4317684" cy="4537816"/>
            <a:chOff x="2403476" y="1158902"/>
            <a:chExt cx="4317684" cy="4537816"/>
          </a:xfrm>
        </p:grpSpPr>
        <p:sp>
          <p:nvSpPr>
            <p:cNvPr id="28" name="Rectangle 27"/>
            <p:cNvSpPr/>
            <p:nvPr/>
          </p:nvSpPr>
          <p:spPr>
            <a:xfrm>
              <a:off x="2403476" y="1158902"/>
              <a:ext cx="4317684" cy="7315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2403476" y="1963574"/>
              <a:ext cx="4317684" cy="338446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73" name="Isosceles Triangle 28"/>
            <p:cNvSpPr/>
            <p:nvPr/>
          </p:nvSpPr>
          <p:spPr>
            <a:xfrm rot="10800000">
              <a:off x="4358702" y="5345655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148" y="2028827"/>
            <a:ext cx="4162952" cy="1732474"/>
          </a:xfrm>
        </p:spPr>
        <p:txBody>
          <a:bodyPr bIns="0" anchor="b">
            <a:normAutofit/>
          </a:bodyPr>
          <a:lstStyle>
            <a:lvl1pPr algn="ctr"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9148" y="3843338"/>
            <a:ext cx="4162952" cy="1426097"/>
          </a:xfrm>
        </p:spPr>
        <p:txBody>
          <a:bodyPr tIns="0">
            <a:normAutofit/>
          </a:bodyPr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fld id="{30A08D8D-934E-4B6E-8C8D-C4E71088F69F}" type="datetimeFigureOut">
              <a:rPr lang="en-US" smtClean="0"/>
              <a:t>3/4/21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fld id="{F12A41BC-67E9-4E64-861A-0A6667EE5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145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42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2" name="Group 61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63" name="Rectangle 62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5" name="Rectangle 64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952" y="2355068"/>
            <a:ext cx="3122163" cy="2459808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23014" y="804029"/>
            <a:ext cx="4091674" cy="24593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20283" y="3585104"/>
            <a:ext cx="4094404" cy="24706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fld id="{30A08D8D-934E-4B6E-8C8D-C4E71088F69F}" type="datetimeFigureOut">
              <a:rPr lang="en-US" smtClean="0"/>
              <a:t>3/4/21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fld id="{F12A41BC-67E9-4E64-861A-0A6667EE5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497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39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60" name="Rectangle 59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952" y="2355848"/>
            <a:ext cx="3122163" cy="2459028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612" y="802200"/>
            <a:ext cx="3805123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6636" y="1487999"/>
            <a:ext cx="3804674" cy="1775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95010" y="3585518"/>
            <a:ext cx="3819675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95010" y="4270332"/>
            <a:ext cx="3819675" cy="17854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fld id="{30A08D8D-934E-4B6E-8C8D-C4E71088F69F}" type="datetimeFigureOut">
              <a:rPr lang="en-US" smtClean="0"/>
              <a:t>3/4/21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fld id="{F12A41BC-67E9-4E64-861A-0A6667EE5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291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roup 75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77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40" name="Group 39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41" name="Rectangle 40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2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3" name="Rectangle 42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554" y="2349924"/>
            <a:ext cx="3112047" cy="246495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08D8D-934E-4B6E-8C8D-C4E71088F69F}" type="datetimeFigureOut">
              <a:rPr lang="en-US" smtClean="0"/>
              <a:t>3/4/21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A41BC-67E9-4E64-861A-0A6667EE5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17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fld id="{30A08D8D-934E-4B6E-8C8D-C4E71088F69F}" type="datetimeFigureOut">
              <a:rPr lang="en-US" smtClean="0"/>
              <a:t>3/4/21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fld id="{F12A41BC-67E9-4E64-861A-0A6667EE5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122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roup 86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88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42" name="Group 41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43" name="Rectangle 42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4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5" name="Rectangle 44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554" y="2349924"/>
            <a:ext cx="3112047" cy="1225399"/>
          </a:xfrm>
        </p:spPr>
        <p:txBody>
          <a:bodyPr bIns="0" anchor="b">
            <a:noAutofit/>
          </a:bodyPr>
          <a:lstStyle>
            <a:lvl1pPr algn="ctr">
              <a:defRPr sz="28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15686" y="801390"/>
            <a:ext cx="4095643" cy="524949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5554" y="3575324"/>
            <a:ext cx="3112047" cy="1239552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FFFEFF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08D8D-934E-4B6E-8C8D-C4E71088F69F}" type="datetimeFigureOut">
              <a:rPr lang="en-US" smtClean="0"/>
              <a:t>3/4/21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A41BC-67E9-4E64-861A-0A6667EE5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652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9" name="Group 428"/>
          <p:cNvGrpSpPr/>
          <p:nvPr/>
        </p:nvGrpSpPr>
        <p:grpSpPr>
          <a:xfrm>
            <a:off x="0" y="0"/>
            <a:ext cx="9555163" cy="6853238"/>
            <a:chOff x="1524000" y="0"/>
            <a:chExt cx="9555163" cy="6853238"/>
          </a:xfrm>
        </p:grpSpPr>
        <p:sp>
          <p:nvSpPr>
            <p:cNvPr id="430" name="Freeform 6"/>
            <p:cNvSpPr/>
            <p:nvPr/>
          </p:nvSpPr>
          <p:spPr bwMode="auto">
            <a:xfrm>
              <a:off x="1524000" y="1331913"/>
              <a:ext cx="7837488" cy="5521325"/>
            </a:xfrm>
            <a:custGeom>
              <a:avLst/>
              <a:gdLst/>
              <a:ahLst/>
              <a:cxnLst/>
              <a:rect l="0" t="0" r="r" b="b"/>
              <a:pathLst>
                <a:path w="1648" h="1161">
                  <a:moveTo>
                    <a:pt x="1362" y="1161"/>
                  </a:moveTo>
                  <a:cubicBezTo>
                    <a:pt x="1648" y="920"/>
                    <a:pt x="1283" y="505"/>
                    <a:pt x="1097" y="326"/>
                  </a:cubicBezTo>
                  <a:cubicBezTo>
                    <a:pt x="926" y="162"/>
                    <a:pt x="709" y="35"/>
                    <a:pt x="470" y="14"/>
                  </a:cubicBezTo>
                  <a:cubicBezTo>
                    <a:pt x="315" y="0"/>
                    <a:pt x="142" y="49"/>
                    <a:pt x="0" y="138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1" name="Freeform 7"/>
            <p:cNvSpPr/>
            <p:nvPr/>
          </p:nvSpPr>
          <p:spPr bwMode="auto">
            <a:xfrm>
              <a:off x="1524000" y="5564188"/>
              <a:ext cx="1412875" cy="1284288"/>
            </a:xfrm>
            <a:custGeom>
              <a:avLst/>
              <a:gdLst/>
              <a:ahLst/>
              <a:cxnLst/>
              <a:rect l="0" t="0" r="r" b="b"/>
              <a:pathLst>
                <a:path w="297" h="270">
                  <a:moveTo>
                    <a:pt x="0" y="0"/>
                  </a:moveTo>
                  <a:cubicBezTo>
                    <a:pt x="73" y="119"/>
                    <a:pt x="186" y="220"/>
                    <a:pt x="297" y="27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2" name="Freeform 8"/>
            <p:cNvSpPr/>
            <p:nvPr/>
          </p:nvSpPr>
          <p:spPr bwMode="auto">
            <a:xfrm>
              <a:off x="1524000" y="2030413"/>
              <a:ext cx="6510338" cy="4813300"/>
            </a:xfrm>
            <a:custGeom>
              <a:avLst/>
              <a:gdLst/>
              <a:ahLst/>
              <a:cxnLst/>
              <a:rect l="0" t="0" r="r" b="b"/>
              <a:pathLst>
                <a:path w="1369" h="1012">
                  <a:moveTo>
                    <a:pt x="845" y="1012"/>
                  </a:moveTo>
                  <a:cubicBezTo>
                    <a:pt x="1043" y="967"/>
                    <a:pt x="1369" y="853"/>
                    <a:pt x="1263" y="588"/>
                  </a:cubicBezTo>
                  <a:cubicBezTo>
                    <a:pt x="1164" y="340"/>
                    <a:pt x="861" y="107"/>
                    <a:pt x="602" y="49"/>
                  </a:cubicBezTo>
                  <a:cubicBezTo>
                    <a:pt x="383" y="0"/>
                    <a:pt x="135" y="97"/>
                    <a:pt x="0" y="28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3" name="Freeform 9"/>
            <p:cNvSpPr/>
            <p:nvPr/>
          </p:nvSpPr>
          <p:spPr bwMode="auto">
            <a:xfrm>
              <a:off x="1528763" y="6207125"/>
              <a:ext cx="717550" cy="646113"/>
            </a:xfrm>
            <a:custGeom>
              <a:avLst/>
              <a:gdLst/>
              <a:ahLst/>
              <a:cxnLst/>
              <a:rect l="0" t="0" r="r" b="b"/>
              <a:pathLst>
                <a:path w="151" h="136">
                  <a:moveTo>
                    <a:pt x="0" y="0"/>
                  </a:moveTo>
                  <a:cubicBezTo>
                    <a:pt x="45" y="52"/>
                    <a:pt x="97" y="99"/>
                    <a:pt x="151" y="13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4" name="Freeform 10"/>
            <p:cNvSpPr/>
            <p:nvPr/>
          </p:nvSpPr>
          <p:spPr bwMode="auto">
            <a:xfrm>
              <a:off x="1524000" y="1806575"/>
              <a:ext cx="6753225" cy="5046663"/>
            </a:xfrm>
            <a:custGeom>
              <a:avLst/>
              <a:gdLst/>
              <a:ahLst/>
              <a:cxnLst/>
              <a:rect l="0" t="0" r="r" b="b"/>
              <a:pathLst>
                <a:path w="1420" h="1061">
                  <a:moveTo>
                    <a:pt x="1034" y="1061"/>
                  </a:moveTo>
                  <a:cubicBezTo>
                    <a:pt x="1148" y="1019"/>
                    <a:pt x="1283" y="957"/>
                    <a:pt x="1345" y="845"/>
                  </a:cubicBezTo>
                  <a:cubicBezTo>
                    <a:pt x="1420" y="710"/>
                    <a:pt x="1338" y="570"/>
                    <a:pt x="1249" y="466"/>
                  </a:cubicBezTo>
                  <a:cubicBezTo>
                    <a:pt x="1068" y="253"/>
                    <a:pt x="816" y="57"/>
                    <a:pt x="530" y="23"/>
                  </a:cubicBezTo>
                  <a:cubicBezTo>
                    <a:pt x="336" y="0"/>
                    <a:pt x="140" y="87"/>
                    <a:pt x="0" y="22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5" name="Freeform 11"/>
            <p:cNvSpPr/>
            <p:nvPr/>
          </p:nvSpPr>
          <p:spPr bwMode="auto">
            <a:xfrm>
              <a:off x="1524000" y="669925"/>
              <a:ext cx="8797925" cy="6183313"/>
            </a:xfrm>
            <a:custGeom>
              <a:avLst/>
              <a:gdLst/>
              <a:ahLst/>
              <a:cxnLst/>
              <a:rect l="0" t="0" r="r" b="b"/>
              <a:pathLst>
                <a:path w="1850" h="1300">
                  <a:moveTo>
                    <a:pt x="1552" y="1300"/>
                  </a:moveTo>
                  <a:cubicBezTo>
                    <a:pt x="1850" y="1019"/>
                    <a:pt x="1504" y="652"/>
                    <a:pt x="1288" y="447"/>
                  </a:cubicBezTo>
                  <a:cubicBezTo>
                    <a:pt x="1085" y="255"/>
                    <a:pt x="838" y="90"/>
                    <a:pt x="559" y="37"/>
                  </a:cubicBezTo>
                  <a:cubicBezTo>
                    <a:pt x="364" y="0"/>
                    <a:pt x="171" y="40"/>
                    <a:pt x="0" y="131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6" name="Freeform 12"/>
            <p:cNvSpPr/>
            <p:nvPr/>
          </p:nvSpPr>
          <p:spPr bwMode="auto">
            <a:xfrm>
              <a:off x="1524000" y="119063"/>
              <a:ext cx="9555163" cy="6734175"/>
            </a:xfrm>
            <a:custGeom>
              <a:avLst/>
              <a:gdLst/>
              <a:ahLst/>
              <a:cxnLst/>
              <a:rect l="0" t="0" r="r" b="b"/>
              <a:pathLst>
                <a:path w="2009" h="1416">
                  <a:moveTo>
                    <a:pt x="1725" y="1416"/>
                  </a:moveTo>
                  <a:cubicBezTo>
                    <a:pt x="2009" y="1117"/>
                    <a:pt x="1728" y="785"/>
                    <a:pt x="1492" y="565"/>
                  </a:cubicBezTo>
                  <a:cubicBezTo>
                    <a:pt x="1248" y="339"/>
                    <a:pt x="961" y="143"/>
                    <a:pt x="635" y="61"/>
                  </a:cubicBezTo>
                  <a:cubicBezTo>
                    <a:pt x="392" y="0"/>
                    <a:pt x="190" y="18"/>
                    <a:pt x="0" y="10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7" name="Freeform 13"/>
            <p:cNvSpPr/>
            <p:nvPr/>
          </p:nvSpPr>
          <p:spPr bwMode="auto">
            <a:xfrm>
              <a:off x="5419725" y="4763"/>
              <a:ext cx="5216525" cy="5368925"/>
            </a:xfrm>
            <a:custGeom>
              <a:avLst/>
              <a:gdLst/>
              <a:ahLst/>
              <a:cxnLst/>
              <a:rect l="0" t="0" r="r" b="b"/>
              <a:pathLst>
                <a:path w="1097" h="1129">
                  <a:moveTo>
                    <a:pt x="1097" y="1129"/>
                  </a:moveTo>
                  <a:cubicBezTo>
                    <a:pt x="1031" y="909"/>
                    <a:pt x="843" y="701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8" name="Freeform 15"/>
            <p:cNvSpPr/>
            <p:nvPr/>
          </p:nvSpPr>
          <p:spPr bwMode="auto">
            <a:xfrm>
              <a:off x="5813425" y="4763"/>
              <a:ext cx="4832350" cy="4822825"/>
            </a:xfrm>
            <a:custGeom>
              <a:avLst/>
              <a:gdLst/>
              <a:ahLst/>
              <a:cxnLst/>
              <a:rect l="0" t="0" r="r" b="b"/>
              <a:pathLst>
                <a:path w="1016" h="1014">
                  <a:moveTo>
                    <a:pt x="1016" y="1014"/>
                  </a:moveTo>
                  <a:cubicBezTo>
                    <a:pt x="934" y="849"/>
                    <a:pt x="802" y="6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9" name="Freeform 16"/>
            <p:cNvSpPr/>
            <p:nvPr/>
          </p:nvSpPr>
          <p:spPr bwMode="auto">
            <a:xfrm>
              <a:off x="6003925" y="4763"/>
              <a:ext cx="4641850" cy="4598988"/>
            </a:xfrm>
            <a:custGeom>
              <a:avLst/>
              <a:gdLst/>
              <a:ahLst/>
              <a:cxnLst/>
              <a:rect l="0" t="0" r="r" b="b"/>
              <a:pathLst>
                <a:path w="976" h="967">
                  <a:moveTo>
                    <a:pt x="976" y="967"/>
                  </a:moveTo>
                  <a:cubicBezTo>
                    <a:pt x="894" y="822"/>
                    <a:pt x="779" y="689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0" name="Freeform 17"/>
            <p:cNvSpPr/>
            <p:nvPr/>
          </p:nvSpPr>
          <p:spPr bwMode="auto">
            <a:xfrm>
              <a:off x="6203950" y="0"/>
              <a:ext cx="4441825" cy="4237038"/>
            </a:xfrm>
            <a:custGeom>
              <a:avLst/>
              <a:gdLst/>
              <a:ahLst/>
              <a:cxnLst/>
              <a:rect l="0" t="0" r="r" b="b"/>
              <a:pathLst>
                <a:path w="934" h="891">
                  <a:moveTo>
                    <a:pt x="934" y="891"/>
                  </a:moveTo>
                  <a:cubicBezTo>
                    <a:pt x="863" y="783"/>
                    <a:pt x="778" y="684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1" name="Freeform 18"/>
            <p:cNvSpPr/>
            <p:nvPr/>
          </p:nvSpPr>
          <p:spPr bwMode="auto">
            <a:xfrm>
              <a:off x="6456363" y="4763"/>
              <a:ext cx="4179888" cy="3986213"/>
            </a:xfrm>
            <a:custGeom>
              <a:avLst/>
              <a:gdLst/>
              <a:ahLst/>
              <a:cxnLst/>
              <a:rect l="0" t="0" r="r" b="b"/>
              <a:pathLst>
                <a:path w="879" h="838">
                  <a:moveTo>
                    <a:pt x="879" y="838"/>
                  </a:moveTo>
                  <a:cubicBezTo>
                    <a:pt x="821" y="755"/>
                    <a:pt x="756" y="679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2" name="Freeform 19"/>
            <p:cNvSpPr/>
            <p:nvPr/>
          </p:nvSpPr>
          <p:spPr bwMode="auto">
            <a:xfrm>
              <a:off x="6869113" y="4763"/>
              <a:ext cx="3776663" cy="3838575"/>
            </a:xfrm>
            <a:custGeom>
              <a:avLst/>
              <a:gdLst/>
              <a:ahLst/>
              <a:cxnLst/>
              <a:rect l="0" t="0" r="r" b="b"/>
              <a:pathLst>
                <a:path w="794" h="807">
                  <a:moveTo>
                    <a:pt x="794" y="807"/>
                  </a:moveTo>
                  <a:cubicBezTo>
                    <a:pt x="745" y="739"/>
                    <a:pt x="695" y="676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3" name="Freeform 20"/>
            <p:cNvSpPr/>
            <p:nvPr/>
          </p:nvSpPr>
          <p:spPr bwMode="auto">
            <a:xfrm>
              <a:off x="8758238" y="4763"/>
              <a:ext cx="1887538" cy="1355725"/>
            </a:xfrm>
            <a:custGeom>
              <a:avLst/>
              <a:gdLst/>
              <a:ahLst/>
              <a:cxnLst/>
              <a:rect l="0" t="0" r="r" b="b"/>
              <a:pathLst>
                <a:path w="397" h="285">
                  <a:moveTo>
                    <a:pt x="397" y="285"/>
                  </a:moveTo>
                  <a:cubicBezTo>
                    <a:pt x="270" y="182"/>
                    <a:pt x="138" y="8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4" name="Freeform 21"/>
            <p:cNvSpPr/>
            <p:nvPr/>
          </p:nvSpPr>
          <p:spPr bwMode="auto">
            <a:xfrm>
              <a:off x="9223375" y="9525"/>
              <a:ext cx="1422400" cy="1108075"/>
            </a:xfrm>
            <a:custGeom>
              <a:avLst/>
              <a:gdLst/>
              <a:ahLst/>
              <a:cxnLst/>
              <a:rect l="0" t="0" r="r" b="b"/>
              <a:pathLst>
                <a:path w="299" h="233">
                  <a:moveTo>
                    <a:pt x="299" y="233"/>
                  </a:moveTo>
                  <a:cubicBezTo>
                    <a:pt x="197" y="145"/>
                    <a:pt x="97" y="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5" name="Freeform 22"/>
            <p:cNvSpPr/>
            <p:nvPr/>
          </p:nvSpPr>
          <p:spPr bwMode="auto">
            <a:xfrm>
              <a:off x="10009188" y="4763"/>
              <a:ext cx="636588" cy="361950"/>
            </a:xfrm>
            <a:custGeom>
              <a:avLst/>
              <a:gdLst/>
              <a:ahLst/>
              <a:cxnLst/>
              <a:rect l="0" t="0" r="r" b="b"/>
              <a:pathLst>
                <a:path w="134" h="76">
                  <a:moveTo>
                    <a:pt x="0" y="0"/>
                  </a:moveTo>
                  <a:cubicBezTo>
                    <a:pt x="45" y="25"/>
                    <a:pt x="89" y="50"/>
                    <a:pt x="134" y="7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644463" y="1698332"/>
            <a:ext cx="4357752" cy="3470420"/>
            <a:chOff x="644463" y="1698332"/>
            <a:chExt cx="4357752" cy="3470420"/>
          </a:xfrm>
        </p:grpSpPr>
        <p:sp>
          <p:nvSpPr>
            <p:cNvPr id="77" name="Rectangle 76"/>
            <p:cNvSpPr/>
            <p:nvPr/>
          </p:nvSpPr>
          <p:spPr>
            <a:xfrm>
              <a:off x="644463" y="1698332"/>
              <a:ext cx="4357752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644463" y="2274404"/>
              <a:ext cx="43577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27" name="Isosceles Triangle 9"/>
            <p:cNvSpPr/>
            <p:nvPr/>
          </p:nvSpPr>
          <p:spPr>
            <a:xfrm rot="10800000">
              <a:off x="2665346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54676" y="0"/>
            <a:ext cx="3489324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585" y="2336402"/>
            <a:ext cx="4197666" cy="1265539"/>
          </a:xfrm>
        </p:spPr>
        <p:txBody>
          <a:bodyPr bIns="0" anchor="b">
            <a:normAutofit/>
          </a:bodyPr>
          <a:lstStyle>
            <a:lvl1pPr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2314" y="3601941"/>
            <a:ext cx="4199254" cy="1214535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FFFEFF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fld id="{30A08D8D-934E-4B6E-8C8D-C4E71088F69F}" type="datetimeFigureOut">
              <a:rPr lang="en-US" smtClean="0"/>
              <a:t>3/4/21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4358641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315463" y="320040"/>
            <a:ext cx="685800" cy="320040"/>
          </a:xfrm>
        </p:spPr>
        <p:txBody>
          <a:bodyPr/>
          <a:lstStyle/>
          <a:p>
            <a:fld id="{F12A41BC-67E9-4E64-861A-0A6667EE5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448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5554" y="2349925"/>
            <a:ext cx="3112047" cy="2464952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15687" y="794719"/>
            <a:ext cx="4079089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" y="320040"/>
            <a:ext cx="27432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6CBFDB-6F2F-408A-B4B5-E14287D8A7A4}" type="datetimeFigureOut">
              <a:rPr lang="en-US" smtClean="0"/>
              <a:t>3/4/21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40080" y="6227064"/>
            <a:ext cx="7854696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08976" y="320040"/>
            <a:ext cx="6858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CE8E7A-3E60-45B7-8AC0-5DE38CCEA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137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ctr" defTabSz="685800" rtl="0" eaLnBrk="1" latinLnBrk="0" hangingPunct="1">
        <a:lnSpc>
          <a:spcPct val="85000"/>
        </a:lnSpc>
        <a:spcBef>
          <a:spcPct val="0"/>
        </a:spcBef>
        <a:buNone/>
        <a:defRPr sz="3200" b="0" i="0" kern="1200" cap="none" spc="-113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2DAE3342-9DFC-49D4-B09C-25E310769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47255" y="-59376"/>
            <a:ext cx="9386886" cy="6923798"/>
            <a:chOff x="-329674" y="-51881"/>
            <a:chExt cx="12515851" cy="6923798"/>
          </a:xfrm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E49E0D20-8423-4612-99A5-14AEF8F6BB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57C2C108-5A30-48CA-9203-56747AEB7B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1A343912-2EFC-408E-A862-5C9BF108DC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AA50D1CF-9DAE-4CF6-B829-E66CEE9D5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FE5799A4-0568-433E-BF41-752CF516AC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CDBB86ED-F16F-4C28-BDD5-72D771176F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3347939E-8B76-4CFC-B2EC-63A7E2278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FA1DD132-02E4-4CD3-B496-BFF924558A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710BDA52-A7D7-4E4E-9F36-EC8F983EAF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B1BDF852-319F-42B8-9A50-7C9A9387CD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3AACE376-C01E-4F1F-91B7-39D0274BFE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7F612F4C-050E-459D-9771-ED088374A5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id="{94E4211B-3E41-4905-8F4E-76811B9E5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6AEC87EE-0CB8-43DE-8FEB-4586A92E8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277C1C5D-7BDC-47E4-8B81-C3C4AE949B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7A2A6EF8-9768-4478-9CD3-DFA547CEFC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id="{1FD9091C-E8FA-4ADA-937F-A74426ED1B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B69923E7-63C4-47CE-956E-09D384D4FE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3">
              <a:extLst>
                <a:ext uri="{FF2B5EF4-FFF2-40B4-BE49-F238E27FC236}">
                  <a16:creationId xmlns:a16="http://schemas.microsoft.com/office/drawing/2014/main" id="{A2576784-872E-494C-A041-0E346226B7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54F73D8-62C2-4127-9D19-01219BBB9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251969" y="1186483"/>
            <a:ext cx="6636259" cy="4477933"/>
            <a:chOff x="1669293" y="1186483"/>
            <a:chExt cx="8848345" cy="4477933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CFD8CA02-9BE5-4B82-8129-6EF618402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01515E68-030C-4313-B300-35253163D3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1937725F-1DDF-4225-937E-106DBB047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79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47255" y="-59376"/>
            <a:ext cx="9386886" cy="6923798"/>
            <a:chOff x="-329674" y="-51881"/>
            <a:chExt cx="12515851" cy="6923798"/>
          </a:xfrm>
        </p:grpSpPr>
        <p:sp>
          <p:nvSpPr>
            <p:cNvPr id="38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3B7B78D5-E4F1-41FD-874B-00289AA70E05}"/>
              </a:ext>
            </a:extLst>
          </p:cNvPr>
          <p:cNvSpPr/>
          <p:nvPr/>
        </p:nvSpPr>
        <p:spPr>
          <a:xfrm>
            <a:off x="1033818" y="5199797"/>
            <a:ext cx="7076364" cy="789673"/>
          </a:xfrm>
          <a:prstGeom prst="rect">
            <a:avLst/>
          </a:prstGeom>
        </p:spPr>
        <p:txBody>
          <a:bodyPr vert="horz" lIns="228600" tIns="228600" rIns="228600" bIns="0" rtlCol="0" anchor="ctr">
            <a:normAutofit/>
          </a:bodyPr>
          <a:lstStyle/>
          <a:p>
            <a:pPr lvl="0" algn="ctr"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500" spc="-15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Common Cryptography Use Cases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11CF27-6B92-4A61-8CF9-47A4FAF161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72" b="12729"/>
          <a:stretch/>
        </p:blipFill>
        <p:spPr>
          <a:xfrm>
            <a:off x="20" y="10"/>
            <a:ext cx="9143980" cy="5058947"/>
          </a:xfrm>
          <a:custGeom>
            <a:avLst/>
            <a:gdLst/>
            <a:ahLst/>
            <a:cxnLst/>
            <a:rect l="l" t="t" r="r" b="b"/>
            <a:pathLst>
              <a:path w="12192000" h="5058957">
                <a:moveTo>
                  <a:pt x="0" y="0"/>
                </a:moveTo>
                <a:lnTo>
                  <a:pt x="12192000" y="0"/>
                </a:lnTo>
                <a:lnTo>
                  <a:pt x="12192000" y="259692"/>
                </a:lnTo>
                <a:lnTo>
                  <a:pt x="12192000" y="3542069"/>
                </a:lnTo>
                <a:lnTo>
                  <a:pt x="12192000" y="3734194"/>
                </a:lnTo>
                <a:lnTo>
                  <a:pt x="12192000" y="4710012"/>
                </a:lnTo>
                <a:lnTo>
                  <a:pt x="12113803" y="4718295"/>
                </a:lnTo>
                <a:cubicBezTo>
                  <a:pt x="10139508" y="4916244"/>
                  <a:pt x="8237152" y="5009247"/>
                  <a:pt x="6753597" y="5041852"/>
                </a:cubicBezTo>
                <a:cubicBezTo>
                  <a:pt x="4940362" y="5081701"/>
                  <a:pt x="2657278" y="5062371"/>
                  <a:pt x="400746" y="4870509"/>
                </a:cubicBezTo>
                <a:lnTo>
                  <a:pt x="0" y="4833533"/>
                </a:lnTo>
                <a:lnTo>
                  <a:pt x="0" y="3734194"/>
                </a:lnTo>
                <a:lnTo>
                  <a:pt x="0" y="3542069"/>
                </a:lnTo>
                <a:lnTo>
                  <a:pt x="0" y="259692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44790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4795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47255" y="-59376"/>
            <a:ext cx="9386886" cy="6923798"/>
            <a:chOff x="-329674" y="-51881"/>
            <a:chExt cx="12515851" cy="692379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B3D296CC-CA82-4C71-A176-6A9FECDB8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2075000"/>
          </a:xfrm>
          <a:custGeom>
            <a:avLst/>
            <a:gdLst>
              <a:gd name="connsiteX0" fmla="*/ 0 w 12192000"/>
              <a:gd name="connsiteY0" fmla="*/ 0 h 2075000"/>
              <a:gd name="connsiteX1" fmla="*/ 12192000 w 12192000"/>
              <a:gd name="connsiteY1" fmla="*/ 0 h 2075000"/>
              <a:gd name="connsiteX2" fmla="*/ 12192000 w 12192000"/>
              <a:gd name="connsiteY2" fmla="*/ 558112 h 2075000"/>
              <a:gd name="connsiteX3" fmla="*/ 12192000 w 12192000"/>
              <a:gd name="connsiteY3" fmla="*/ 750237 h 2075000"/>
              <a:gd name="connsiteX4" fmla="*/ 12192000 w 12192000"/>
              <a:gd name="connsiteY4" fmla="*/ 1726055 h 2075000"/>
              <a:gd name="connsiteX5" fmla="*/ 12113803 w 12192000"/>
              <a:gd name="connsiteY5" fmla="*/ 1734338 h 2075000"/>
              <a:gd name="connsiteX6" fmla="*/ 6753597 w 12192000"/>
              <a:gd name="connsiteY6" fmla="*/ 2057895 h 2075000"/>
              <a:gd name="connsiteX7" fmla="*/ 400746 w 12192000"/>
              <a:gd name="connsiteY7" fmla="*/ 1886552 h 2075000"/>
              <a:gd name="connsiteX8" fmla="*/ 0 w 12192000"/>
              <a:gd name="connsiteY8" fmla="*/ 1849576 h 2075000"/>
              <a:gd name="connsiteX9" fmla="*/ 0 w 12192000"/>
              <a:gd name="connsiteY9" fmla="*/ 750237 h 2075000"/>
              <a:gd name="connsiteX10" fmla="*/ 0 w 12192000"/>
              <a:gd name="connsiteY10" fmla="*/ 558112 h 207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2075000">
                <a:moveTo>
                  <a:pt x="0" y="0"/>
                </a:moveTo>
                <a:lnTo>
                  <a:pt x="12192000" y="0"/>
                </a:lnTo>
                <a:lnTo>
                  <a:pt x="12192000" y="558112"/>
                </a:lnTo>
                <a:lnTo>
                  <a:pt x="12192000" y="750237"/>
                </a:lnTo>
                <a:lnTo>
                  <a:pt x="12192000" y="1726055"/>
                </a:lnTo>
                <a:lnTo>
                  <a:pt x="12113803" y="1734338"/>
                </a:lnTo>
                <a:cubicBezTo>
                  <a:pt x="10139508" y="1932287"/>
                  <a:pt x="8237152" y="2025290"/>
                  <a:pt x="6753597" y="2057895"/>
                </a:cubicBezTo>
                <a:cubicBezTo>
                  <a:pt x="4940362" y="2097744"/>
                  <a:pt x="2657278" y="2078414"/>
                  <a:pt x="400746" y="1886552"/>
                </a:cubicBezTo>
                <a:lnTo>
                  <a:pt x="0" y="1849576"/>
                </a:lnTo>
                <a:lnTo>
                  <a:pt x="0" y="750237"/>
                </a:lnTo>
                <a:lnTo>
                  <a:pt x="0" y="558112"/>
                </a:lnTo>
                <a:close/>
              </a:path>
            </a:pathLst>
          </a:custGeom>
          <a:solidFill>
            <a:schemeClr val="tx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5790" y="762608"/>
            <a:ext cx="7861139" cy="1003932"/>
          </a:xfrm>
        </p:spPr>
        <p:txBody>
          <a:bodyPr anchor="ctr">
            <a:normAutofit/>
          </a:bodyPr>
          <a:lstStyle/>
          <a:p>
            <a:pPr algn="l"/>
            <a:r>
              <a:rPr lang="en-US" sz="3100">
                <a:solidFill>
                  <a:schemeClr val="accent1"/>
                </a:solidFill>
              </a:rPr>
              <a:t>Finding the balance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5790" y="2635976"/>
            <a:ext cx="6170452" cy="3542776"/>
          </a:xfrm>
        </p:spPr>
        <p:txBody>
          <a:bodyPr>
            <a:normAutofit/>
          </a:bodyPr>
          <a:lstStyle/>
          <a:p>
            <a:r>
              <a:rPr lang="en-US" sz="1400"/>
              <a:t>Low power devices</a:t>
            </a:r>
          </a:p>
          <a:p>
            <a:pPr lvl="1"/>
            <a:r>
              <a:rPr lang="en-US" dirty="0"/>
              <a:t>Portable electronics (mobile phone, tablet, </a:t>
            </a:r>
            <a:r>
              <a:rPr lang="en-US"/>
              <a:t>etc</a:t>
            </a:r>
            <a:r>
              <a:rPr lang="en-US" dirty="0"/>
              <a:t>…)</a:t>
            </a:r>
          </a:p>
          <a:p>
            <a:pPr lvl="1"/>
            <a:r>
              <a:rPr lang="en-US" dirty="0"/>
              <a:t>Elliptical curve cryptography is very common</a:t>
            </a:r>
          </a:p>
          <a:p>
            <a:r>
              <a:rPr lang="en-US" sz="1400"/>
              <a:t>Low latency</a:t>
            </a:r>
          </a:p>
          <a:p>
            <a:pPr lvl="1"/>
            <a:r>
              <a:rPr lang="en-US" dirty="0"/>
              <a:t>Time constraints</a:t>
            </a:r>
          </a:p>
          <a:p>
            <a:pPr lvl="1"/>
            <a:r>
              <a:rPr lang="en-US" dirty="0"/>
              <a:t>Stream ciphers are commonly used for their speed</a:t>
            </a:r>
          </a:p>
          <a:p>
            <a:r>
              <a:rPr lang="en-US" sz="1400"/>
              <a:t>High resiliency</a:t>
            </a:r>
          </a:p>
          <a:p>
            <a:pPr lvl="1"/>
            <a:r>
              <a:rPr lang="en-US" dirty="0"/>
              <a:t>Functions capable of resuming normal operations after disruption</a:t>
            </a:r>
          </a:p>
          <a:p>
            <a:pPr lvl="1"/>
            <a:r>
              <a:rPr lang="en-US" dirty="0"/>
              <a:t>Hashing can help protect the data</a:t>
            </a:r>
          </a:p>
        </p:txBody>
      </p:sp>
    </p:spTree>
    <p:extLst>
      <p:ext uri="{BB962C8B-B14F-4D97-AF65-F5344CB8AC3E}">
        <p14:creationId xmlns:p14="http://schemas.microsoft.com/office/powerpoint/2010/main" val="4962722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4000"/>
                <a:lumMod val="116000"/>
              </a:schemeClr>
            </a:gs>
            <a:gs pos="100000">
              <a:schemeClr val="bg2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F08744-9D7B-4693-B8D6-2A5210AE96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32">
            <a:extLst>
              <a:ext uri="{FF2B5EF4-FFF2-40B4-BE49-F238E27FC236}">
                <a16:creationId xmlns:a16="http://schemas.microsoft.com/office/drawing/2014/main" id="{5B2E630F-F386-44FA-B1A1-C10A9BF43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336127">
            <a:off x="222204" y="1026251"/>
            <a:ext cx="5473933" cy="5088488"/>
          </a:xfrm>
          <a:custGeom>
            <a:avLst/>
            <a:gdLst>
              <a:gd name="connsiteX0" fmla="*/ 0 w 6428838"/>
              <a:gd name="connsiteY0" fmla="*/ 2579031 h 5158062"/>
              <a:gd name="connsiteX1" fmla="*/ 3214419 w 6428838"/>
              <a:gd name="connsiteY1" fmla="*/ 0 h 5158062"/>
              <a:gd name="connsiteX2" fmla="*/ 6428838 w 6428838"/>
              <a:gd name="connsiteY2" fmla="*/ 2579031 h 5158062"/>
              <a:gd name="connsiteX3" fmla="*/ 3214419 w 6428838"/>
              <a:gd name="connsiteY3" fmla="*/ 5158062 h 5158062"/>
              <a:gd name="connsiteX4" fmla="*/ 0 w 6428838"/>
              <a:gd name="connsiteY4" fmla="*/ 2579031 h 5158062"/>
              <a:gd name="connsiteX0" fmla="*/ 3321 w 6432159"/>
              <a:gd name="connsiteY0" fmla="*/ 2647125 h 5226156"/>
              <a:gd name="connsiteX1" fmla="*/ 2789723 w 6432159"/>
              <a:gd name="connsiteY1" fmla="*/ 0 h 5226156"/>
              <a:gd name="connsiteX2" fmla="*/ 6432159 w 6432159"/>
              <a:gd name="connsiteY2" fmla="*/ 2647125 h 5226156"/>
              <a:gd name="connsiteX3" fmla="*/ 3217740 w 6432159"/>
              <a:gd name="connsiteY3" fmla="*/ 5226156 h 5226156"/>
              <a:gd name="connsiteX4" fmla="*/ 3321 w 6432159"/>
              <a:gd name="connsiteY4" fmla="*/ 2647125 h 5226156"/>
              <a:gd name="connsiteX0" fmla="*/ 1953 w 6566979"/>
              <a:gd name="connsiteY0" fmla="*/ 2695803 h 5226224"/>
              <a:gd name="connsiteX1" fmla="*/ 2924543 w 6566979"/>
              <a:gd name="connsiteY1" fmla="*/ 39 h 5226224"/>
              <a:gd name="connsiteX2" fmla="*/ 6566979 w 6566979"/>
              <a:gd name="connsiteY2" fmla="*/ 2647164 h 5226224"/>
              <a:gd name="connsiteX3" fmla="*/ 3352560 w 6566979"/>
              <a:gd name="connsiteY3" fmla="*/ 5226195 h 5226224"/>
              <a:gd name="connsiteX4" fmla="*/ 1953 w 6566979"/>
              <a:gd name="connsiteY4" fmla="*/ 2695803 h 5226224"/>
              <a:gd name="connsiteX0" fmla="*/ 8982 w 6574008"/>
              <a:gd name="connsiteY0" fmla="*/ 2695803 h 5226313"/>
              <a:gd name="connsiteX1" fmla="*/ 2931572 w 6574008"/>
              <a:gd name="connsiteY1" fmla="*/ 39 h 5226313"/>
              <a:gd name="connsiteX2" fmla="*/ 6574008 w 6574008"/>
              <a:gd name="connsiteY2" fmla="*/ 2647164 h 5226313"/>
              <a:gd name="connsiteX3" fmla="*/ 3359589 w 6574008"/>
              <a:gd name="connsiteY3" fmla="*/ 5226195 h 5226313"/>
              <a:gd name="connsiteX4" fmla="*/ 8982 w 6574008"/>
              <a:gd name="connsiteY4" fmla="*/ 2695803 h 5226313"/>
              <a:gd name="connsiteX0" fmla="*/ 11929 w 6576955"/>
              <a:gd name="connsiteY0" fmla="*/ 2695953 h 5226463"/>
              <a:gd name="connsiteX1" fmla="*/ 2934519 w 6576955"/>
              <a:gd name="connsiteY1" fmla="*/ 189 h 5226463"/>
              <a:gd name="connsiteX2" fmla="*/ 6576955 w 6576955"/>
              <a:gd name="connsiteY2" fmla="*/ 2647314 h 5226463"/>
              <a:gd name="connsiteX3" fmla="*/ 3362536 w 6576955"/>
              <a:gd name="connsiteY3" fmla="*/ 5226345 h 5226463"/>
              <a:gd name="connsiteX4" fmla="*/ 11929 w 6576955"/>
              <a:gd name="connsiteY4" fmla="*/ 2695953 h 5226463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92159"/>
              <a:gd name="connsiteX1" fmla="*/ 2931852 w 6963394"/>
              <a:gd name="connsiteY1" fmla="*/ 10033 h 5292159"/>
              <a:gd name="connsiteX2" fmla="*/ 6963394 w 6963394"/>
              <a:gd name="connsiteY2" fmla="*/ 3318639 h 5292159"/>
              <a:gd name="connsiteX3" fmla="*/ 3359869 w 6963394"/>
              <a:gd name="connsiteY3" fmla="*/ 5236189 h 5292159"/>
              <a:gd name="connsiteX4" fmla="*/ 9262 w 6963394"/>
              <a:gd name="connsiteY4" fmla="*/ 2705797 h 5292159"/>
              <a:gd name="connsiteX0" fmla="*/ 9262 w 6963394"/>
              <a:gd name="connsiteY0" fmla="*/ 2705797 h 5259961"/>
              <a:gd name="connsiteX1" fmla="*/ 2931852 w 6963394"/>
              <a:gd name="connsiteY1" fmla="*/ 10033 h 5259961"/>
              <a:gd name="connsiteX2" fmla="*/ 6963394 w 6963394"/>
              <a:gd name="connsiteY2" fmla="*/ 3318639 h 5259961"/>
              <a:gd name="connsiteX3" fmla="*/ 3359869 w 6963394"/>
              <a:gd name="connsiteY3" fmla="*/ 5236189 h 5259961"/>
              <a:gd name="connsiteX4" fmla="*/ 9262 w 6963394"/>
              <a:gd name="connsiteY4" fmla="*/ 2705797 h 5259961"/>
              <a:gd name="connsiteX0" fmla="*/ 9557 w 7352795"/>
              <a:gd name="connsiteY0" fmla="*/ 2707501 h 5252013"/>
              <a:gd name="connsiteX1" fmla="*/ 2932147 w 7352795"/>
              <a:gd name="connsiteY1" fmla="*/ 11737 h 5252013"/>
              <a:gd name="connsiteX2" fmla="*/ 7352795 w 7352795"/>
              <a:gd name="connsiteY2" fmla="*/ 3378709 h 5252013"/>
              <a:gd name="connsiteX3" fmla="*/ 3360164 w 7352795"/>
              <a:gd name="connsiteY3" fmla="*/ 5237893 h 5252013"/>
              <a:gd name="connsiteX4" fmla="*/ 9557 w 7352795"/>
              <a:gd name="connsiteY4" fmla="*/ 2707501 h 5252013"/>
              <a:gd name="connsiteX0" fmla="*/ 8078 w 7789061"/>
              <a:gd name="connsiteY0" fmla="*/ 2744796 h 5249051"/>
              <a:gd name="connsiteX1" fmla="*/ 3368413 w 7789061"/>
              <a:gd name="connsiteY1" fmla="*/ 10121 h 5249051"/>
              <a:gd name="connsiteX2" fmla="*/ 7789061 w 7789061"/>
              <a:gd name="connsiteY2" fmla="*/ 3377093 h 5249051"/>
              <a:gd name="connsiteX3" fmla="*/ 3796430 w 7789061"/>
              <a:gd name="connsiteY3" fmla="*/ 5236277 h 5249051"/>
              <a:gd name="connsiteX4" fmla="*/ 8078 w 7789061"/>
              <a:gd name="connsiteY4" fmla="*/ 2744796 h 5249051"/>
              <a:gd name="connsiteX0" fmla="*/ 8078 w 7789061"/>
              <a:gd name="connsiteY0" fmla="*/ 2744796 h 5271741"/>
              <a:gd name="connsiteX1" fmla="*/ 3368413 w 7789061"/>
              <a:gd name="connsiteY1" fmla="*/ 10121 h 5271741"/>
              <a:gd name="connsiteX2" fmla="*/ 7789061 w 7789061"/>
              <a:gd name="connsiteY2" fmla="*/ 3377093 h 5271741"/>
              <a:gd name="connsiteX3" fmla="*/ 3796430 w 7789061"/>
              <a:gd name="connsiteY3" fmla="*/ 5236277 h 5271741"/>
              <a:gd name="connsiteX4" fmla="*/ 8078 w 7789061"/>
              <a:gd name="connsiteY4" fmla="*/ 2744796 h 5271741"/>
              <a:gd name="connsiteX0" fmla="*/ 1055 w 7782038"/>
              <a:gd name="connsiteY0" fmla="*/ 2738806 h 5438018"/>
              <a:gd name="connsiteX1" fmla="*/ 3361390 w 7782038"/>
              <a:gd name="connsiteY1" fmla="*/ 4131 h 5438018"/>
              <a:gd name="connsiteX2" fmla="*/ 7782038 w 7782038"/>
              <a:gd name="connsiteY2" fmla="*/ 3371103 h 5438018"/>
              <a:gd name="connsiteX3" fmla="*/ 3692130 w 7782038"/>
              <a:gd name="connsiteY3" fmla="*/ 5415113 h 5438018"/>
              <a:gd name="connsiteX4" fmla="*/ 1055 w 7782038"/>
              <a:gd name="connsiteY4" fmla="*/ 2738806 h 5438018"/>
              <a:gd name="connsiteX0" fmla="*/ 28883 w 7809866"/>
              <a:gd name="connsiteY0" fmla="*/ 2742147 h 5441359"/>
              <a:gd name="connsiteX1" fmla="*/ 3389218 w 7809866"/>
              <a:gd name="connsiteY1" fmla="*/ 7472 h 5441359"/>
              <a:gd name="connsiteX2" fmla="*/ 7809866 w 7809866"/>
              <a:gd name="connsiteY2" fmla="*/ 3374444 h 5441359"/>
              <a:gd name="connsiteX3" fmla="*/ 3719958 w 7809866"/>
              <a:gd name="connsiteY3" fmla="*/ 5418454 h 5441359"/>
              <a:gd name="connsiteX4" fmla="*/ 28883 w 7809866"/>
              <a:gd name="connsiteY4" fmla="*/ 2742147 h 5441359"/>
              <a:gd name="connsiteX0" fmla="*/ 36549 w 7817532"/>
              <a:gd name="connsiteY0" fmla="*/ 2751085 h 5450297"/>
              <a:gd name="connsiteX1" fmla="*/ 3396884 w 7817532"/>
              <a:gd name="connsiteY1" fmla="*/ 16410 h 5450297"/>
              <a:gd name="connsiteX2" fmla="*/ 7817532 w 7817532"/>
              <a:gd name="connsiteY2" fmla="*/ 3383382 h 5450297"/>
              <a:gd name="connsiteX3" fmla="*/ 3727624 w 7817532"/>
              <a:gd name="connsiteY3" fmla="*/ 5427392 h 5450297"/>
              <a:gd name="connsiteX4" fmla="*/ 36549 w 7817532"/>
              <a:gd name="connsiteY4" fmla="*/ 2751085 h 5450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7532" h="5450297">
                <a:moveTo>
                  <a:pt x="36549" y="2751085"/>
                </a:moveTo>
                <a:cubicBezTo>
                  <a:pt x="-281221" y="925127"/>
                  <a:pt x="1526121" y="-147339"/>
                  <a:pt x="3396884" y="16410"/>
                </a:cubicBezTo>
                <a:cubicBezTo>
                  <a:pt x="5267647" y="180159"/>
                  <a:pt x="7817532" y="1453184"/>
                  <a:pt x="7817532" y="3383382"/>
                </a:cubicBezTo>
                <a:cubicBezTo>
                  <a:pt x="7700800" y="5342763"/>
                  <a:pt x="5024455" y="5532775"/>
                  <a:pt x="3727624" y="5427392"/>
                </a:cubicBezTo>
                <a:cubicBezTo>
                  <a:pt x="2430794" y="5322009"/>
                  <a:pt x="354319" y="4577043"/>
                  <a:pt x="36549" y="2751085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3567C09-8B4D-49A6-A711-C44C5807D8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2665905" y="-619573"/>
            <a:ext cx="6762525" cy="8033868"/>
          </a:xfrm>
          <a:custGeom>
            <a:avLst/>
            <a:gdLst>
              <a:gd name="connsiteX0" fmla="*/ 6078066 w 9016699"/>
              <a:gd name="connsiteY0" fmla="*/ 782055 h 8033868"/>
              <a:gd name="connsiteX1" fmla="*/ 8705208 w 9016699"/>
              <a:gd name="connsiteY1" fmla="*/ 3409197 h 8033868"/>
              <a:gd name="connsiteX2" fmla="*/ 8793057 w 9016699"/>
              <a:gd name="connsiteY2" fmla="*/ 3617452 h 8033868"/>
              <a:gd name="connsiteX3" fmla="*/ 9016699 w 9016699"/>
              <a:gd name="connsiteY3" fmla="*/ 4793120 h 8033868"/>
              <a:gd name="connsiteX4" fmla="*/ 8960084 w 9016699"/>
              <a:gd name="connsiteY4" fmla="*/ 5272709 h 8033868"/>
              <a:gd name="connsiteX5" fmla="*/ 8920563 w 9016699"/>
              <a:gd name="connsiteY5" fmla="*/ 5444162 h 8033868"/>
              <a:gd name="connsiteX6" fmla="*/ 6620466 w 9016699"/>
              <a:gd name="connsiteY6" fmla="*/ 7744259 h 8033868"/>
              <a:gd name="connsiteX7" fmla="*/ 6480006 w 9016699"/>
              <a:gd name="connsiteY7" fmla="*/ 7795347 h 8033868"/>
              <a:gd name="connsiteX8" fmla="*/ 4389696 w 9016699"/>
              <a:gd name="connsiteY8" fmla="*/ 7987178 h 8033868"/>
              <a:gd name="connsiteX9" fmla="*/ 3086984 w 9016699"/>
              <a:gd name="connsiteY9" fmla="*/ 7466023 h 8033868"/>
              <a:gd name="connsiteX10" fmla="*/ 3024300 w 9016699"/>
              <a:gd name="connsiteY10" fmla="*/ 7426965 h 8033868"/>
              <a:gd name="connsiteX11" fmla="*/ 519567 w 9016699"/>
              <a:gd name="connsiteY11" fmla="*/ 4922232 h 8033868"/>
              <a:gd name="connsiteX12" fmla="*/ 419495 w 9016699"/>
              <a:gd name="connsiteY12" fmla="*/ 4733719 h 8033868"/>
              <a:gd name="connsiteX13" fmla="*/ 3514 w 9016699"/>
              <a:gd name="connsiteY13" fmla="*/ 3245168 h 8033868"/>
              <a:gd name="connsiteX14" fmla="*/ 4193329 w 9016699"/>
              <a:gd name="connsiteY14" fmla="*/ 36108 h 8033868"/>
              <a:gd name="connsiteX15" fmla="*/ 5977677 w 9016699"/>
              <a:gd name="connsiteY15" fmla="*/ 722908 h 8033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9016699" h="8033868">
                <a:moveTo>
                  <a:pt x="6078066" y="782055"/>
                </a:moveTo>
                <a:lnTo>
                  <a:pt x="8705208" y="3409197"/>
                </a:lnTo>
                <a:lnTo>
                  <a:pt x="8793057" y="3617452"/>
                </a:lnTo>
                <a:cubicBezTo>
                  <a:pt x="8935615" y="3988374"/>
                  <a:pt x="9016699" y="4381324"/>
                  <a:pt x="9016699" y="4793120"/>
                </a:cubicBezTo>
                <a:cubicBezTo>
                  <a:pt x="9008675" y="4960329"/>
                  <a:pt x="8989449" y="5120121"/>
                  <a:pt x="8960084" y="5272709"/>
                </a:cubicBezTo>
                <a:lnTo>
                  <a:pt x="8920563" y="5444162"/>
                </a:lnTo>
                <a:lnTo>
                  <a:pt x="6620466" y="7744259"/>
                </a:lnTo>
                <a:lnTo>
                  <a:pt x="6480006" y="7795347"/>
                </a:lnTo>
                <a:cubicBezTo>
                  <a:pt x="5726471" y="8035167"/>
                  <a:pt x="4953020" y="8083925"/>
                  <a:pt x="4389696" y="7987178"/>
                </a:cubicBezTo>
                <a:cubicBezTo>
                  <a:pt x="4014146" y="7922680"/>
                  <a:pt x="3559510" y="7740111"/>
                  <a:pt x="3086984" y="7466023"/>
                </a:cubicBezTo>
                <a:lnTo>
                  <a:pt x="3024300" y="7426965"/>
                </a:lnTo>
                <a:lnTo>
                  <a:pt x="519567" y="4922232"/>
                </a:lnTo>
                <a:lnTo>
                  <a:pt x="419495" y="4733719"/>
                </a:lnTo>
                <a:cubicBezTo>
                  <a:pt x="181303" y="4258474"/>
                  <a:pt x="28977" y="3756361"/>
                  <a:pt x="3514" y="3245168"/>
                </a:cubicBezTo>
                <a:cubicBezTo>
                  <a:pt x="-112889" y="908287"/>
                  <a:pt x="2691131" y="-221884"/>
                  <a:pt x="4193329" y="36108"/>
                </a:cubicBezTo>
                <a:cubicBezTo>
                  <a:pt x="4662766" y="116730"/>
                  <a:pt x="5309837" y="354143"/>
                  <a:pt x="5977677" y="72290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0593D0-33AE-4DD7-BC2D-36D4F0277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790" y="2349925"/>
            <a:ext cx="1831420" cy="2456442"/>
          </a:xfrm>
        </p:spPr>
        <p:txBody>
          <a:bodyPr>
            <a:normAutofit/>
          </a:bodyPr>
          <a:lstStyle/>
          <a:p>
            <a:pPr algn="l"/>
            <a:r>
              <a:rPr lang="en-US" sz="2800"/>
              <a:t>Use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08D020-C1A9-4453-84F5-289A5FADA7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4739" y="1111249"/>
            <a:ext cx="4915501" cy="4635503"/>
          </a:xfrm>
        </p:spPr>
        <p:txBody>
          <a:bodyPr>
            <a:normAutofit/>
          </a:bodyPr>
          <a:lstStyle/>
          <a:p>
            <a:r>
              <a:rPr lang="en-US" dirty="0"/>
              <a:t>Supporting Confidentiality</a:t>
            </a:r>
          </a:p>
          <a:p>
            <a:pPr lvl="1"/>
            <a:r>
              <a:rPr lang="en-US" dirty="0"/>
              <a:t>Keeping the data private</a:t>
            </a:r>
          </a:p>
          <a:p>
            <a:pPr lvl="1"/>
            <a:r>
              <a:rPr lang="en-US" dirty="0"/>
              <a:t>This is the backbone of all cryptography</a:t>
            </a:r>
          </a:p>
          <a:p>
            <a:r>
              <a:rPr lang="en-US" dirty="0"/>
              <a:t>Supporting Integrity</a:t>
            </a:r>
          </a:p>
          <a:p>
            <a:pPr lvl="1"/>
            <a:r>
              <a:rPr lang="en-US" dirty="0"/>
              <a:t>Important during transfers</a:t>
            </a:r>
          </a:p>
          <a:p>
            <a:pPr lvl="1"/>
            <a:r>
              <a:rPr lang="en-US" dirty="0"/>
              <a:t>Data has not been altered</a:t>
            </a:r>
          </a:p>
          <a:p>
            <a:pPr lvl="1"/>
            <a:r>
              <a:rPr lang="en-US" dirty="0"/>
              <a:t>Hash functions can be used to support integrity</a:t>
            </a:r>
          </a:p>
          <a:p>
            <a:r>
              <a:rPr lang="en-US" dirty="0"/>
              <a:t>Supporting Obfuscation</a:t>
            </a:r>
          </a:p>
          <a:p>
            <a:pPr lvl="1"/>
            <a:r>
              <a:rPr lang="en-US" dirty="0"/>
              <a:t>Protect from casual observer</a:t>
            </a:r>
          </a:p>
          <a:p>
            <a:pPr lvl="1"/>
            <a:r>
              <a:rPr lang="en-US" dirty="0"/>
              <a:t>Changing names to mask their use</a:t>
            </a:r>
          </a:p>
          <a:p>
            <a:pPr lvl="1"/>
            <a:r>
              <a:rPr lang="en-US" dirty="0"/>
              <a:t>Changing the order of a PIN code to make more difficult</a:t>
            </a:r>
          </a:p>
        </p:txBody>
      </p:sp>
    </p:spTree>
    <p:extLst>
      <p:ext uri="{BB962C8B-B14F-4D97-AF65-F5344CB8AC3E}">
        <p14:creationId xmlns:p14="http://schemas.microsoft.com/office/powerpoint/2010/main" val="24468294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4000"/>
                <a:lumMod val="116000"/>
              </a:schemeClr>
            </a:gs>
            <a:gs pos="100000">
              <a:schemeClr val="bg2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F08744-9D7B-4693-B8D6-2A5210AE96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32">
            <a:extLst>
              <a:ext uri="{FF2B5EF4-FFF2-40B4-BE49-F238E27FC236}">
                <a16:creationId xmlns:a16="http://schemas.microsoft.com/office/drawing/2014/main" id="{5B2E630F-F386-44FA-B1A1-C10A9BF43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336127">
            <a:off x="222204" y="1026251"/>
            <a:ext cx="5473933" cy="5088488"/>
          </a:xfrm>
          <a:custGeom>
            <a:avLst/>
            <a:gdLst>
              <a:gd name="connsiteX0" fmla="*/ 0 w 6428838"/>
              <a:gd name="connsiteY0" fmla="*/ 2579031 h 5158062"/>
              <a:gd name="connsiteX1" fmla="*/ 3214419 w 6428838"/>
              <a:gd name="connsiteY1" fmla="*/ 0 h 5158062"/>
              <a:gd name="connsiteX2" fmla="*/ 6428838 w 6428838"/>
              <a:gd name="connsiteY2" fmla="*/ 2579031 h 5158062"/>
              <a:gd name="connsiteX3" fmla="*/ 3214419 w 6428838"/>
              <a:gd name="connsiteY3" fmla="*/ 5158062 h 5158062"/>
              <a:gd name="connsiteX4" fmla="*/ 0 w 6428838"/>
              <a:gd name="connsiteY4" fmla="*/ 2579031 h 5158062"/>
              <a:gd name="connsiteX0" fmla="*/ 3321 w 6432159"/>
              <a:gd name="connsiteY0" fmla="*/ 2647125 h 5226156"/>
              <a:gd name="connsiteX1" fmla="*/ 2789723 w 6432159"/>
              <a:gd name="connsiteY1" fmla="*/ 0 h 5226156"/>
              <a:gd name="connsiteX2" fmla="*/ 6432159 w 6432159"/>
              <a:gd name="connsiteY2" fmla="*/ 2647125 h 5226156"/>
              <a:gd name="connsiteX3" fmla="*/ 3217740 w 6432159"/>
              <a:gd name="connsiteY3" fmla="*/ 5226156 h 5226156"/>
              <a:gd name="connsiteX4" fmla="*/ 3321 w 6432159"/>
              <a:gd name="connsiteY4" fmla="*/ 2647125 h 5226156"/>
              <a:gd name="connsiteX0" fmla="*/ 1953 w 6566979"/>
              <a:gd name="connsiteY0" fmla="*/ 2695803 h 5226224"/>
              <a:gd name="connsiteX1" fmla="*/ 2924543 w 6566979"/>
              <a:gd name="connsiteY1" fmla="*/ 39 h 5226224"/>
              <a:gd name="connsiteX2" fmla="*/ 6566979 w 6566979"/>
              <a:gd name="connsiteY2" fmla="*/ 2647164 h 5226224"/>
              <a:gd name="connsiteX3" fmla="*/ 3352560 w 6566979"/>
              <a:gd name="connsiteY3" fmla="*/ 5226195 h 5226224"/>
              <a:gd name="connsiteX4" fmla="*/ 1953 w 6566979"/>
              <a:gd name="connsiteY4" fmla="*/ 2695803 h 5226224"/>
              <a:gd name="connsiteX0" fmla="*/ 8982 w 6574008"/>
              <a:gd name="connsiteY0" fmla="*/ 2695803 h 5226313"/>
              <a:gd name="connsiteX1" fmla="*/ 2931572 w 6574008"/>
              <a:gd name="connsiteY1" fmla="*/ 39 h 5226313"/>
              <a:gd name="connsiteX2" fmla="*/ 6574008 w 6574008"/>
              <a:gd name="connsiteY2" fmla="*/ 2647164 h 5226313"/>
              <a:gd name="connsiteX3" fmla="*/ 3359589 w 6574008"/>
              <a:gd name="connsiteY3" fmla="*/ 5226195 h 5226313"/>
              <a:gd name="connsiteX4" fmla="*/ 8982 w 6574008"/>
              <a:gd name="connsiteY4" fmla="*/ 2695803 h 5226313"/>
              <a:gd name="connsiteX0" fmla="*/ 11929 w 6576955"/>
              <a:gd name="connsiteY0" fmla="*/ 2695953 h 5226463"/>
              <a:gd name="connsiteX1" fmla="*/ 2934519 w 6576955"/>
              <a:gd name="connsiteY1" fmla="*/ 189 h 5226463"/>
              <a:gd name="connsiteX2" fmla="*/ 6576955 w 6576955"/>
              <a:gd name="connsiteY2" fmla="*/ 2647314 h 5226463"/>
              <a:gd name="connsiteX3" fmla="*/ 3362536 w 6576955"/>
              <a:gd name="connsiteY3" fmla="*/ 5226345 h 5226463"/>
              <a:gd name="connsiteX4" fmla="*/ 11929 w 6576955"/>
              <a:gd name="connsiteY4" fmla="*/ 2695953 h 5226463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92159"/>
              <a:gd name="connsiteX1" fmla="*/ 2931852 w 6963394"/>
              <a:gd name="connsiteY1" fmla="*/ 10033 h 5292159"/>
              <a:gd name="connsiteX2" fmla="*/ 6963394 w 6963394"/>
              <a:gd name="connsiteY2" fmla="*/ 3318639 h 5292159"/>
              <a:gd name="connsiteX3" fmla="*/ 3359869 w 6963394"/>
              <a:gd name="connsiteY3" fmla="*/ 5236189 h 5292159"/>
              <a:gd name="connsiteX4" fmla="*/ 9262 w 6963394"/>
              <a:gd name="connsiteY4" fmla="*/ 2705797 h 5292159"/>
              <a:gd name="connsiteX0" fmla="*/ 9262 w 6963394"/>
              <a:gd name="connsiteY0" fmla="*/ 2705797 h 5259961"/>
              <a:gd name="connsiteX1" fmla="*/ 2931852 w 6963394"/>
              <a:gd name="connsiteY1" fmla="*/ 10033 h 5259961"/>
              <a:gd name="connsiteX2" fmla="*/ 6963394 w 6963394"/>
              <a:gd name="connsiteY2" fmla="*/ 3318639 h 5259961"/>
              <a:gd name="connsiteX3" fmla="*/ 3359869 w 6963394"/>
              <a:gd name="connsiteY3" fmla="*/ 5236189 h 5259961"/>
              <a:gd name="connsiteX4" fmla="*/ 9262 w 6963394"/>
              <a:gd name="connsiteY4" fmla="*/ 2705797 h 5259961"/>
              <a:gd name="connsiteX0" fmla="*/ 9557 w 7352795"/>
              <a:gd name="connsiteY0" fmla="*/ 2707501 h 5252013"/>
              <a:gd name="connsiteX1" fmla="*/ 2932147 w 7352795"/>
              <a:gd name="connsiteY1" fmla="*/ 11737 h 5252013"/>
              <a:gd name="connsiteX2" fmla="*/ 7352795 w 7352795"/>
              <a:gd name="connsiteY2" fmla="*/ 3378709 h 5252013"/>
              <a:gd name="connsiteX3" fmla="*/ 3360164 w 7352795"/>
              <a:gd name="connsiteY3" fmla="*/ 5237893 h 5252013"/>
              <a:gd name="connsiteX4" fmla="*/ 9557 w 7352795"/>
              <a:gd name="connsiteY4" fmla="*/ 2707501 h 5252013"/>
              <a:gd name="connsiteX0" fmla="*/ 8078 w 7789061"/>
              <a:gd name="connsiteY0" fmla="*/ 2744796 h 5249051"/>
              <a:gd name="connsiteX1" fmla="*/ 3368413 w 7789061"/>
              <a:gd name="connsiteY1" fmla="*/ 10121 h 5249051"/>
              <a:gd name="connsiteX2" fmla="*/ 7789061 w 7789061"/>
              <a:gd name="connsiteY2" fmla="*/ 3377093 h 5249051"/>
              <a:gd name="connsiteX3" fmla="*/ 3796430 w 7789061"/>
              <a:gd name="connsiteY3" fmla="*/ 5236277 h 5249051"/>
              <a:gd name="connsiteX4" fmla="*/ 8078 w 7789061"/>
              <a:gd name="connsiteY4" fmla="*/ 2744796 h 5249051"/>
              <a:gd name="connsiteX0" fmla="*/ 8078 w 7789061"/>
              <a:gd name="connsiteY0" fmla="*/ 2744796 h 5271741"/>
              <a:gd name="connsiteX1" fmla="*/ 3368413 w 7789061"/>
              <a:gd name="connsiteY1" fmla="*/ 10121 h 5271741"/>
              <a:gd name="connsiteX2" fmla="*/ 7789061 w 7789061"/>
              <a:gd name="connsiteY2" fmla="*/ 3377093 h 5271741"/>
              <a:gd name="connsiteX3" fmla="*/ 3796430 w 7789061"/>
              <a:gd name="connsiteY3" fmla="*/ 5236277 h 5271741"/>
              <a:gd name="connsiteX4" fmla="*/ 8078 w 7789061"/>
              <a:gd name="connsiteY4" fmla="*/ 2744796 h 5271741"/>
              <a:gd name="connsiteX0" fmla="*/ 1055 w 7782038"/>
              <a:gd name="connsiteY0" fmla="*/ 2738806 h 5438018"/>
              <a:gd name="connsiteX1" fmla="*/ 3361390 w 7782038"/>
              <a:gd name="connsiteY1" fmla="*/ 4131 h 5438018"/>
              <a:gd name="connsiteX2" fmla="*/ 7782038 w 7782038"/>
              <a:gd name="connsiteY2" fmla="*/ 3371103 h 5438018"/>
              <a:gd name="connsiteX3" fmla="*/ 3692130 w 7782038"/>
              <a:gd name="connsiteY3" fmla="*/ 5415113 h 5438018"/>
              <a:gd name="connsiteX4" fmla="*/ 1055 w 7782038"/>
              <a:gd name="connsiteY4" fmla="*/ 2738806 h 5438018"/>
              <a:gd name="connsiteX0" fmla="*/ 28883 w 7809866"/>
              <a:gd name="connsiteY0" fmla="*/ 2742147 h 5441359"/>
              <a:gd name="connsiteX1" fmla="*/ 3389218 w 7809866"/>
              <a:gd name="connsiteY1" fmla="*/ 7472 h 5441359"/>
              <a:gd name="connsiteX2" fmla="*/ 7809866 w 7809866"/>
              <a:gd name="connsiteY2" fmla="*/ 3374444 h 5441359"/>
              <a:gd name="connsiteX3" fmla="*/ 3719958 w 7809866"/>
              <a:gd name="connsiteY3" fmla="*/ 5418454 h 5441359"/>
              <a:gd name="connsiteX4" fmla="*/ 28883 w 7809866"/>
              <a:gd name="connsiteY4" fmla="*/ 2742147 h 5441359"/>
              <a:gd name="connsiteX0" fmla="*/ 36549 w 7817532"/>
              <a:gd name="connsiteY0" fmla="*/ 2751085 h 5450297"/>
              <a:gd name="connsiteX1" fmla="*/ 3396884 w 7817532"/>
              <a:gd name="connsiteY1" fmla="*/ 16410 h 5450297"/>
              <a:gd name="connsiteX2" fmla="*/ 7817532 w 7817532"/>
              <a:gd name="connsiteY2" fmla="*/ 3383382 h 5450297"/>
              <a:gd name="connsiteX3" fmla="*/ 3727624 w 7817532"/>
              <a:gd name="connsiteY3" fmla="*/ 5427392 h 5450297"/>
              <a:gd name="connsiteX4" fmla="*/ 36549 w 7817532"/>
              <a:gd name="connsiteY4" fmla="*/ 2751085 h 5450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7532" h="5450297">
                <a:moveTo>
                  <a:pt x="36549" y="2751085"/>
                </a:moveTo>
                <a:cubicBezTo>
                  <a:pt x="-281221" y="925127"/>
                  <a:pt x="1526121" y="-147339"/>
                  <a:pt x="3396884" y="16410"/>
                </a:cubicBezTo>
                <a:cubicBezTo>
                  <a:pt x="5267647" y="180159"/>
                  <a:pt x="7817532" y="1453184"/>
                  <a:pt x="7817532" y="3383382"/>
                </a:cubicBezTo>
                <a:cubicBezTo>
                  <a:pt x="7700800" y="5342763"/>
                  <a:pt x="5024455" y="5532775"/>
                  <a:pt x="3727624" y="5427392"/>
                </a:cubicBezTo>
                <a:cubicBezTo>
                  <a:pt x="2430794" y="5322009"/>
                  <a:pt x="354319" y="4577043"/>
                  <a:pt x="36549" y="2751085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3567C09-8B4D-49A6-A711-C44C5807D8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2665905" y="-619573"/>
            <a:ext cx="6762525" cy="8033868"/>
          </a:xfrm>
          <a:custGeom>
            <a:avLst/>
            <a:gdLst>
              <a:gd name="connsiteX0" fmla="*/ 6078066 w 9016699"/>
              <a:gd name="connsiteY0" fmla="*/ 782055 h 8033868"/>
              <a:gd name="connsiteX1" fmla="*/ 8705208 w 9016699"/>
              <a:gd name="connsiteY1" fmla="*/ 3409197 h 8033868"/>
              <a:gd name="connsiteX2" fmla="*/ 8793057 w 9016699"/>
              <a:gd name="connsiteY2" fmla="*/ 3617452 h 8033868"/>
              <a:gd name="connsiteX3" fmla="*/ 9016699 w 9016699"/>
              <a:gd name="connsiteY3" fmla="*/ 4793120 h 8033868"/>
              <a:gd name="connsiteX4" fmla="*/ 8960084 w 9016699"/>
              <a:gd name="connsiteY4" fmla="*/ 5272709 h 8033868"/>
              <a:gd name="connsiteX5" fmla="*/ 8920563 w 9016699"/>
              <a:gd name="connsiteY5" fmla="*/ 5444162 h 8033868"/>
              <a:gd name="connsiteX6" fmla="*/ 6620466 w 9016699"/>
              <a:gd name="connsiteY6" fmla="*/ 7744259 h 8033868"/>
              <a:gd name="connsiteX7" fmla="*/ 6480006 w 9016699"/>
              <a:gd name="connsiteY7" fmla="*/ 7795347 h 8033868"/>
              <a:gd name="connsiteX8" fmla="*/ 4389696 w 9016699"/>
              <a:gd name="connsiteY8" fmla="*/ 7987178 h 8033868"/>
              <a:gd name="connsiteX9" fmla="*/ 3086984 w 9016699"/>
              <a:gd name="connsiteY9" fmla="*/ 7466023 h 8033868"/>
              <a:gd name="connsiteX10" fmla="*/ 3024300 w 9016699"/>
              <a:gd name="connsiteY10" fmla="*/ 7426965 h 8033868"/>
              <a:gd name="connsiteX11" fmla="*/ 519567 w 9016699"/>
              <a:gd name="connsiteY11" fmla="*/ 4922232 h 8033868"/>
              <a:gd name="connsiteX12" fmla="*/ 419495 w 9016699"/>
              <a:gd name="connsiteY12" fmla="*/ 4733719 h 8033868"/>
              <a:gd name="connsiteX13" fmla="*/ 3514 w 9016699"/>
              <a:gd name="connsiteY13" fmla="*/ 3245168 h 8033868"/>
              <a:gd name="connsiteX14" fmla="*/ 4193329 w 9016699"/>
              <a:gd name="connsiteY14" fmla="*/ 36108 h 8033868"/>
              <a:gd name="connsiteX15" fmla="*/ 5977677 w 9016699"/>
              <a:gd name="connsiteY15" fmla="*/ 722908 h 8033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9016699" h="8033868">
                <a:moveTo>
                  <a:pt x="6078066" y="782055"/>
                </a:moveTo>
                <a:lnTo>
                  <a:pt x="8705208" y="3409197"/>
                </a:lnTo>
                <a:lnTo>
                  <a:pt x="8793057" y="3617452"/>
                </a:lnTo>
                <a:cubicBezTo>
                  <a:pt x="8935615" y="3988374"/>
                  <a:pt x="9016699" y="4381324"/>
                  <a:pt x="9016699" y="4793120"/>
                </a:cubicBezTo>
                <a:cubicBezTo>
                  <a:pt x="9008675" y="4960329"/>
                  <a:pt x="8989449" y="5120121"/>
                  <a:pt x="8960084" y="5272709"/>
                </a:cubicBezTo>
                <a:lnTo>
                  <a:pt x="8920563" y="5444162"/>
                </a:lnTo>
                <a:lnTo>
                  <a:pt x="6620466" y="7744259"/>
                </a:lnTo>
                <a:lnTo>
                  <a:pt x="6480006" y="7795347"/>
                </a:lnTo>
                <a:cubicBezTo>
                  <a:pt x="5726471" y="8035167"/>
                  <a:pt x="4953020" y="8083925"/>
                  <a:pt x="4389696" y="7987178"/>
                </a:cubicBezTo>
                <a:cubicBezTo>
                  <a:pt x="4014146" y="7922680"/>
                  <a:pt x="3559510" y="7740111"/>
                  <a:pt x="3086984" y="7466023"/>
                </a:cubicBezTo>
                <a:lnTo>
                  <a:pt x="3024300" y="7426965"/>
                </a:lnTo>
                <a:lnTo>
                  <a:pt x="519567" y="4922232"/>
                </a:lnTo>
                <a:lnTo>
                  <a:pt x="419495" y="4733719"/>
                </a:lnTo>
                <a:cubicBezTo>
                  <a:pt x="181303" y="4258474"/>
                  <a:pt x="28977" y="3756361"/>
                  <a:pt x="3514" y="3245168"/>
                </a:cubicBezTo>
                <a:cubicBezTo>
                  <a:pt x="-112889" y="908287"/>
                  <a:pt x="2691131" y="-221884"/>
                  <a:pt x="4193329" y="36108"/>
                </a:cubicBezTo>
                <a:cubicBezTo>
                  <a:pt x="4662766" y="116730"/>
                  <a:pt x="5309837" y="354143"/>
                  <a:pt x="5977677" y="72290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8B8CF6-A286-4D0C-AE97-5CAFFC8E8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790" y="2349925"/>
            <a:ext cx="1831420" cy="2456442"/>
          </a:xfrm>
        </p:spPr>
        <p:txBody>
          <a:bodyPr>
            <a:normAutofit/>
          </a:bodyPr>
          <a:lstStyle/>
          <a:p>
            <a:pPr algn="l"/>
            <a:r>
              <a:rPr lang="en-US" sz="2800"/>
              <a:t>Use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D11327-27D7-418E-BB4E-6B201BFB24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4739" y="1111249"/>
            <a:ext cx="4915501" cy="4635503"/>
          </a:xfrm>
        </p:spPr>
        <p:txBody>
          <a:bodyPr>
            <a:normAutofit/>
          </a:bodyPr>
          <a:lstStyle/>
          <a:p>
            <a:r>
              <a:rPr lang="en-US" dirty="0"/>
              <a:t>Supporting Authentication</a:t>
            </a:r>
          </a:p>
          <a:p>
            <a:pPr lvl="1"/>
            <a:r>
              <a:rPr lang="en-US" dirty="0"/>
              <a:t>Protecting a password</a:t>
            </a:r>
          </a:p>
          <a:p>
            <a:pPr lvl="1"/>
            <a:r>
              <a:rPr lang="en-US" dirty="0"/>
              <a:t>Allowing validation</a:t>
            </a:r>
          </a:p>
          <a:p>
            <a:r>
              <a:rPr lang="en-US" dirty="0"/>
              <a:t>Supporting Non-Repudiation</a:t>
            </a:r>
          </a:p>
          <a:p>
            <a:pPr lvl="1"/>
            <a:r>
              <a:rPr lang="en-US" dirty="0"/>
              <a:t>Verifying data has been sent/received</a:t>
            </a:r>
          </a:p>
          <a:p>
            <a:pPr lvl="1"/>
            <a:r>
              <a:rPr lang="en-US" dirty="0"/>
              <a:t>Private keys help with this</a:t>
            </a:r>
          </a:p>
          <a:p>
            <a:r>
              <a:rPr lang="en-US" dirty="0"/>
              <a:t>Resource vs. security constraints</a:t>
            </a:r>
          </a:p>
          <a:p>
            <a:pPr lvl="1"/>
            <a:r>
              <a:rPr lang="en-US" dirty="0"/>
              <a:t>Essential step when planning cryptography implementation</a:t>
            </a:r>
          </a:p>
          <a:p>
            <a:pPr lvl="1"/>
            <a:r>
              <a:rPr lang="en-US"/>
              <a:t>Constant battle happening</a:t>
            </a:r>
          </a:p>
        </p:txBody>
      </p:sp>
    </p:spTree>
    <p:extLst>
      <p:ext uri="{BB962C8B-B14F-4D97-AF65-F5344CB8AC3E}">
        <p14:creationId xmlns:p14="http://schemas.microsoft.com/office/powerpoint/2010/main" val="19249140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{45CC2A55-9796-8043-87B3-2D7253486AA8}tf16401369</Template>
  <TotalTime>1915</TotalTime>
  <Words>147</Words>
  <Application>Microsoft Macintosh PowerPoint</Application>
  <PresentationFormat>On-screen Show (4:3)</PresentationFormat>
  <Paragraphs>33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Rockwell</vt:lpstr>
      <vt:lpstr>Wingdings</vt:lpstr>
      <vt:lpstr>Atlas</vt:lpstr>
      <vt:lpstr>PowerPoint Presentation</vt:lpstr>
      <vt:lpstr>Finding the balance</vt:lpstr>
      <vt:lpstr>Use cases</vt:lpstr>
      <vt:lpstr>Use cases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Tommy Gober</dc:creator>
  <cp:keywords>cybersecurity, education</cp:keywords>
  <cp:lastModifiedBy>Richard Greene</cp:lastModifiedBy>
  <cp:revision>55</cp:revision>
  <dcterms:created xsi:type="dcterms:W3CDTF">2019-04-17T19:12:48Z</dcterms:created>
  <dcterms:modified xsi:type="dcterms:W3CDTF">2021-03-04T17:02:04Z</dcterms:modified>
  <cp:category>pptx, curriculum, cyber</cp:category>
</cp:coreProperties>
</file>