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71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378B-FA12-4B64-B78B-EA49284E92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0C8-4523-4C5E-92A5-D27DC8F1C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378B-FA12-4B64-B78B-EA49284E92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0C8-4523-4C5E-92A5-D27DC8F1C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378B-FA12-4B64-B78B-EA49284E92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0C8-4523-4C5E-92A5-D27DC8F1C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898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378B-FA12-4B64-B78B-EA49284E92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0C8-4523-4C5E-92A5-D27DC8F1C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378B-FA12-4B64-B78B-EA49284E92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0C8-4523-4C5E-92A5-D27DC8F1C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378B-FA12-4B64-B78B-EA49284E92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0C8-4523-4C5E-92A5-D27DC8F1C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378B-FA12-4B64-B78B-EA49284E92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0C8-4523-4C5E-92A5-D27DC8F1C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378B-FA12-4B64-B78B-EA49284E92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0C8-4523-4C5E-92A5-D27DC8F1C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7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378B-FA12-4B64-B78B-EA49284E92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0C8-4523-4C5E-92A5-D27DC8F1C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378B-FA12-4B64-B78B-EA49284E92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0C8-4523-4C5E-92A5-D27DC8F1C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3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2052B2-D050-4B46-B201-71689F33E47A}"/>
              </a:ext>
            </a:extLst>
          </p:cNvPr>
          <p:cNvSpPr/>
          <p:nvPr/>
        </p:nvSpPr>
        <p:spPr>
          <a:xfrm>
            <a:off x="3589638" y="1771135"/>
            <a:ext cx="4837670" cy="3714834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Cipher Models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700"/>
              <a:t>Break data into fixed-length groups known as blocks</a:t>
            </a:r>
          </a:p>
          <a:p>
            <a:pPr>
              <a:lnSpc>
                <a:spcPct val="110000"/>
              </a:lnSpc>
            </a:pPr>
            <a:r>
              <a:rPr lang="en-US" sz="700"/>
              <a:t>Process each block sequentially</a:t>
            </a:r>
          </a:p>
          <a:p>
            <a:pPr>
              <a:lnSpc>
                <a:spcPct val="110000"/>
              </a:lnSpc>
            </a:pPr>
            <a:r>
              <a:rPr lang="en-US" sz="700"/>
              <a:t>Mode of operation</a:t>
            </a:r>
          </a:p>
          <a:p>
            <a:pPr lvl="1">
              <a:lnSpc>
                <a:spcPct val="110000"/>
              </a:lnSpc>
            </a:pPr>
            <a:r>
              <a:rPr lang="en-US" sz="700"/>
              <a:t>Defines method</a:t>
            </a:r>
          </a:p>
          <a:p>
            <a:pPr lvl="1">
              <a:lnSpc>
                <a:spcPct val="110000"/>
              </a:lnSpc>
            </a:pPr>
            <a:r>
              <a:rPr lang="en-US" sz="700"/>
              <a:t>Provides authentication</a:t>
            </a:r>
          </a:p>
          <a:p>
            <a:pPr>
              <a:lnSpc>
                <a:spcPct val="110000"/>
              </a:lnSpc>
            </a:pPr>
            <a:r>
              <a:rPr lang="en-US" sz="700"/>
              <a:t>Block size does not change</a:t>
            </a:r>
          </a:p>
          <a:p>
            <a:pPr lvl="1">
              <a:lnSpc>
                <a:spcPct val="110000"/>
              </a:lnSpc>
            </a:pPr>
            <a:r>
              <a:rPr lang="en-US" sz="700"/>
              <a:t>Data may not evenly divide into blocks</a:t>
            </a:r>
          </a:p>
          <a:p>
            <a:pPr lvl="1">
              <a:lnSpc>
                <a:spcPct val="110000"/>
              </a:lnSpc>
            </a:pPr>
            <a:r>
              <a:rPr lang="en-US" sz="700"/>
              <a:t>May require padding before encryption</a:t>
            </a:r>
          </a:p>
          <a:p>
            <a:pPr lvl="2">
              <a:lnSpc>
                <a:spcPct val="110000"/>
              </a:lnSpc>
            </a:pPr>
            <a:r>
              <a:rPr lang="en-US" sz="700"/>
              <a:t>Padding = adding “filler” data</a:t>
            </a:r>
          </a:p>
          <a:p>
            <a:pPr lvl="3">
              <a:lnSpc>
                <a:spcPct val="110000"/>
              </a:lnSpc>
            </a:pPr>
            <a:r>
              <a:rPr lang="en-US" sz="700"/>
              <a:t>All zeros or some known, repeating pattern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5" b="25165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4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85" y="1899713"/>
            <a:ext cx="3112048" cy="2464952"/>
          </a:xfrm>
        </p:spPr>
        <p:txBody>
          <a:bodyPr/>
          <a:lstStyle/>
          <a:p>
            <a:r>
              <a:rPr lang="en-US" dirty="0"/>
              <a:t>Electronic Codebook (ECB)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895" y="-111570"/>
            <a:ext cx="4091410" cy="5248622"/>
          </a:xfrm>
        </p:spPr>
        <p:txBody>
          <a:bodyPr/>
          <a:lstStyle/>
          <a:p>
            <a:r>
              <a:rPr lang="en-US" dirty="0"/>
              <a:t>Most simple encryption mode</a:t>
            </a:r>
          </a:p>
          <a:p>
            <a:r>
              <a:rPr lang="en-US" dirty="0"/>
              <a:t>Each block encrypted with same key</a:t>
            </a:r>
          </a:p>
          <a:p>
            <a:pPr lvl="1"/>
            <a:r>
              <a:rPr lang="en-US" dirty="0"/>
              <a:t>Identical plaintext creates identical </a:t>
            </a:r>
            <a:r>
              <a:rPr lang="en-US" dirty="0" err="1"/>
              <a:t>ciphertext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88A7F-FE64-4E57-B66C-C987918985AE}"/>
              </a:ext>
            </a:extLst>
          </p:cNvPr>
          <p:cNvSpPr txBox="1"/>
          <p:nvPr/>
        </p:nvSpPr>
        <p:spPr>
          <a:xfrm>
            <a:off x="0" y="3862999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0BC06-817E-4473-A002-82D87215CBBC}"/>
              </a:ext>
            </a:extLst>
          </p:cNvPr>
          <p:cNvSpPr txBox="1"/>
          <p:nvPr/>
        </p:nvSpPr>
        <p:spPr>
          <a:xfrm>
            <a:off x="4312920" y="3862999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8A07F-3C67-4A8C-869C-6F798282AC34}"/>
              </a:ext>
            </a:extLst>
          </p:cNvPr>
          <p:cNvSpPr txBox="1"/>
          <p:nvPr/>
        </p:nvSpPr>
        <p:spPr>
          <a:xfrm>
            <a:off x="2143760" y="3862999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Key/Encryption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D2140-5F1C-43EA-860C-B974C971C5A9}"/>
              </a:ext>
            </a:extLst>
          </p:cNvPr>
          <p:cNvSpPr txBox="1"/>
          <p:nvPr/>
        </p:nvSpPr>
        <p:spPr>
          <a:xfrm>
            <a:off x="0" y="5158567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24C8E-8439-419F-840C-18AAF0C22914}"/>
              </a:ext>
            </a:extLst>
          </p:cNvPr>
          <p:cNvSpPr txBox="1"/>
          <p:nvPr/>
        </p:nvSpPr>
        <p:spPr>
          <a:xfrm>
            <a:off x="4312920" y="5158567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422EE-5E0D-49EB-A50D-94F12918E4EF}"/>
              </a:ext>
            </a:extLst>
          </p:cNvPr>
          <p:cNvSpPr txBox="1"/>
          <p:nvPr/>
        </p:nvSpPr>
        <p:spPr>
          <a:xfrm>
            <a:off x="2143760" y="5158567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Key/Encryption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6C9DB-AF39-462B-86DF-5BA714A00925}"/>
              </a:ext>
            </a:extLst>
          </p:cNvPr>
          <p:cNvCxnSpPr>
            <a:stCxn id="7" idx="1"/>
          </p:cNvCxnSpPr>
          <p:nvPr/>
        </p:nvCxnSpPr>
        <p:spPr>
          <a:xfrm flipV="1">
            <a:off x="2143760" y="4029182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E1298B-0768-41B7-88C4-AD44F578F993}"/>
              </a:ext>
            </a:extLst>
          </p:cNvPr>
          <p:cNvCxnSpPr/>
          <p:nvPr/>
        </p:nvCxnSpPr>
        <p:spPr>
          <a:xfrm flipV="1">
            <a:off x="2143760" y="5324750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E16208-588B-45E4-BE9D-5B930FAF6B67}"/>
              </a:ext>
            </a:extLst>
          </p:cNvPr>
          <p:cNvCxnSpPr/>
          <p:nvPr/>
        </p:nvCxnSpPr>
        <p:spPr>
          <a:xfrm flipV="1">
            <a:off x="4572000" y="4038423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50EC85-25EA-46B3-96ED-6A89B4D4059A}"/>
              </a:ext>
            </a:extLst>
          </p:cNvPr>
          <p:cNvCxnSpPr/>
          <p:nvPr/>
        </p:nvCxnSpPr>
        <p:spPr>
          <a:xfrm flipV="1">
            <a:off x="4572000" y="5369918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91B692-9B10-46AE-981D-99BCEC5FA6E4}"/>
              </a:ext>
            </a:extLst>
          </p:cNvPr>
          <p:cNvSpPr txBox="1"/>
          <p:nvPr/>
        </p:nvSpPr>
        <p:spPr>
          <a:xfrm>
            <a:off x="6935804" y="4490721"/>
            <a:ext cx="192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Will be the same ciphertexts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50A73D-9B9E-4E83-B228-B7A6E241C54E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4209307"/>
            <a:ext cx="523240" cy="3107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01DBB-B84A-459D-BFB4-2EF65B77DA0D}"/>
              </a:ext>
            </a:extLst>
          </p:cNvPr>
          <p:cNvCxnSpPr>
            <a:cxnSpLocks/>
          </p:cNvCxnSpPr>
          <p:nvPr/>
        </p:nvCxnSpPr>
        <p:spPr>
          <a:xfrm flipH="1">
            <a:off x="6477000" y="4931157"/>
            <a:ext cx="711200" cy="39359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3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 (CBC)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64325"/>
          </a:xfrm>
        </p:spPr>
        <p:txBody>
          <a:bodyPr>
            <a:normAutofit/>
          </a:bodyPr>
          <a:lstStyle/>
          <a:p>
            <a:r>
              <a:rPr lang="en-US" dirty="0"/>
              <a:t>Easy to implement, Popular</a:t>
            </a:r>
          </a:p>
          <a:p>
            <a:r>
              <a:rPr lang="en-US" dirty="0"/>
              <a:t>Each block is </a:t>
            </a:r>
            <a:r>
              <a:rPr lang="en-US" dirty="0" err="1"/>
              <a:t>XORed</a:t>
            </a:r>
            <a:r>
              <a:rPr lang="en-US" dirty="0"/>
              <a:t> with </a:t>
            </a:r>
            <a:r>
              <a:rPr lang="en-US" i="1" dirty="0"/>
              <a:t>previous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block</a:t>
            </a:r>
          </a:p>
          <a:p>
            <a:pPr lvl="1"/>
            <a:r>
              <a:rPr lang="en-US" dirty="0"/>
              <a:t>Adds additional obfuscation</a:t>
            </a:r>
          </a:p>
          <a:p>
            <a:pPr lvl="1"/>
            <a:r>
              <a:rPr lang="en-US" dirty="0"/>
              <a:t>First block does not have previous </a:t>
            </a:r>
            <a:r>
              <a:rPr lang="en-US" dirty="0" err="1"/>
              <a:t>ciphertext</a:t>
            </a:r>
            <a:r>
              <a:rPr lang="en-US" dirty="0"/>
              <a:t> so uses IV</a:t>
            </a:r>
            <a:br>
              <a:rPr lang="en-US" dirty="0"/>
            </a:br>
            <a:r>
              <a:rPr lang="en-US" dirty="0"/>
              <a:t>(Initialization Vector) as starting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6604C-E803-4D20-A9A6-6E21C72A624E}"/>
              </a:ext>
            </a:extLst>
          </p:cNvPr>
          <p:cNvSpPr txBox="1"/>
          <p:nvPr/>
        </p:nvSpPr>
        <p:spPr>
          <a:xfrm>
            <a:off x="0" y="3883548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4C1BD-39AD-4E39-817C-BCF929A9E68C}"/>
              </a:ext>
            </a:extLst>
          </p:cNvPr>
          <p:cNvSpPr txBox="1"/>
          <p:nvPr/>
        </p:nvSpPr>
        <p:spPr>
          <a:xfrm>
            <a:off x="5623560" y="3883548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42CAB-6C3B-42D7-9AEB-3A6A46CD1461}"/>
              </a:ext>
            </a:extLst>
          </p:cNvPr>
          <p:cNvSpPr txBox="1"/>
          <p:nvPr/>
        </p:nvSpPr>
        <p:spPr>
          <a:xfrm>
            <a:off x="3405405" y="3869947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Key/Encryption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F6690-1C7D-4297-836C-8DE504A7FD84}"/>
              </a:ext>
            </a:extLst>
          </p:cNvPr>
          <p:cNvSpPr txBox="1"/>
          <p:nvPr/>
        </p:nvSpPr>
        <p:spPr>
          <a:xfrm>
            <a:off x="0" y="5179116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2ADA2-73B9-4D4C-BC92-1F7EAFD34967}"/>
              </a:ext>
            </a:extLst>
          </p:cNvPr>
          <p:cNvSpPr txBox="1"/>
          <p:nvPr/>
        </p:nvSpPr>
        <p:spPr>
          <a:xfrm>
            <a:off x="5623560" y="5215042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E2E18-A733-43E6-9B36-4247A4AD97BA}"/>
              </a:ext>
            </a:extLst>
          </p:cNvPr>
          <p:cNvSpPr txBox="1"/>
          <p:nvPr/>
        </p:nvSpPr>
        <p:spPr>
          <a:xfrm>
            <a:off x="3405405" y="5165515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Key/Encryption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FE457F-0B8D-46C8-81C7-F8F09350E145}"/>
              </a:ext>
            </a:extLst>
          </p:cNvPr>
          <p:cNvCxnSpPr>
            <a:stCxn id="7" idx="1"/>
          </p:cNvCxnSpPr>
          <p:nvPr/>
        </p:nvCxnSpPr>
        <p:spPr>
          <a:xfrm flipV="1">
            <a:off x="3405405" y="4036130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74C00-C06F-4E79-8CC2-9BCD377BC6BE}"/>
              </a:ext>
            </a:extLst>
          </p:cNvPr>
          <p:cNvCxnSpPr/>
          <p:nvPr/>
        </p:nvCxnSpPr>
        <p:spPr>
          <a:xfrm flipV="1">
            <a:off x="1692542" y="5345299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156EC2-5E67-40AF-B951-B616651B5392}"/>
              </a:ext>
            </a:extLst>
          </p:cNvPr>
          <p:cNvCxnSpPr/>
          <p:nvPr/>
        </p:nvCxnSpPr>
        <p:spPr>
          <a:xfrm flipV="1">
            <a:off x="5833645" y="4045371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5D1C6B-3BF4-4E59-A2C7-9D3DAF5ABB23}"/>
              </a:ext>
            </a:extLst>
          </p:cNvPr>
          <p:cNvCxnSpPr/>
          <p:nvPr/>
        </p:nvCxnSpPr>
        <p:spPr>
          <a:xfrm flipV="1">
            <a:off x="5833645" y="5376866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585E01-C4D3-4F09-86DF-C69EB8EED0A9}"/>
              </a:ext>
            </a:extLst>
          </p:cNvPr>
          <p:cNvCxnSpPr/>
          <p:nvPr/>
        </p:nvCxnSpPr>
        <p:spPr>
          <a:xfrm flipV="1">
            <a:off x="1632485" y="4054613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2F2C5-4980-42D8-B6CB-B8375F9B0A3F}"/>
              </a:ext>
            </a:extLst>
          </p:cNvPr>
          <p:cNvSpPr txBox="1"/>
          <p:nvPr/>
        </p:nvSpPr>
        <p:spPr>
          <a:xfrm>
            <a:off x="2285999" y="3743742"/>
            <a:ext cx="121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Initialization</a:t>
            </a:r>
          </a:p>
          <a:p>
            <a:pPr algn="ctr"/>
            <a:r>
              <a:rPr lang="en-US" sz="1600" dirty="0"/>
              <a:t>Vector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502BF-4819-4504-9C2A-6A4C80DF66BC}"/>
              </a:ext>
            </a:extLst>
          </p:cNvPr>
          <p:cNvSpPr txBox="1"/>
          <p:nvPr/>
        </p:nvSpPr>
        <p:spPr>
          <a:xfrm>
            <a:off x="2232493" y="5052911"/>
            <a:ext cx="121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</a:t>
            </a:r>
          </a:p>
          <a:p>
            <a:pPr algn="ctr"/>
            <a:r>
              <a:rPr lang="en-US" sz="1600" dirty="0"/>
              <a:t>Vector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89D98-E07A-4425-82C3-35921BFBD598}"/>
              </a:ext>
            </a:extLst>
          </p:cNvPr>
          <p:cNvSpPr txBox="1"/>
          <p:nvPr/>
        </p:nvSpPr>
        <p:spPr>
          <a:xfrm>
            <a:off x="6935804" y="4511270"/>
            <a:ext cx="192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Different Results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4AA205-B12D-4B95-BD32-C863B46BB14B}"/>
              </a:ext>
            </a:extLst>
          </p:cNvPr>
          <p:cNvCxnSpPr>
            <a:cxnSpLocks/>
          </p:cNvCxnSpPr>
          <p:nvPr/>
        </p:nvCxnSpPr>
        <p:spPr>
          <a:xfrm flipH="1" flipV="1">
            <a:off x="7508240" y="4224244"/>
            <a:ext cx="523240" cy="3107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EB35CE-C8F4-43BF-9D84-CDC829688223}"/>
              </a:ext>
            </a:extLst>
          </p:cNvPr>
          <p:cNvCxnSpPr>
            <a:cxnSpLocks/>
          </p:cNvCxnSpPr>
          <p:nvPr/>
        </p:nvCxnSpPr>
        <p:spPr>
          <a:xfrm flipH="1">
            <a:off x="7414260" y="4856114"/>
            <a:ext cx="711200" cy="39359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69917-594F-4318-B537-ED2BE5614794}"/>
              </a:ext>
            </a:extLst>
          </p:cNvPr>
          <p:cNvCxnSpPr/>
          <p:nvPr/>
        </p:nvCxnSpPr>
        <p:spPr>
          <a:xfrm flipV="1">
            <a:off x="3247022" y="5367624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C54B97-CFAF-4CB5-94AE-55359D99986E}"/>
              </a:ext>
            </a:extLst>
          </p:cNvPr>
          <p:cNvSpPr txBox="1"/>
          <p:nvPr/>
        </p:nvSpPr>
        <p:spPr>
          <a:xfrm>
            <a:off x="3467553" y="4505583"/>
            <a:ext cx="192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Based off last Ciphertext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ECB91E-749A-4216-9B55-C6257EC41B6B}"/>
              </a:ext>
            </a:extLst>
          </p:cNvPr>
          <p:cNvCxnSpPr>
            <a:cxnSpLocks/>
          </p:cNvCxnSpPr>
          <p:nvPr/>
        </p:nvCxnSpPr>
        <p:spPr>
          <a:xfrm flipH="1">
            <a:off x="3117751" y="4875470"/>
            <a:ext cx="711200" cy="39359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1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(CTR)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63591"/>
          </a:xfrm>
        </p:spPr>
        <p:txBody>
          <a:bodyPr>
            <a:normAutofit/>
          </a:bodyPr>
          <a:lstStyle/>
          <a:p>
            <a:r>
              <a:rPr lang="en-US" dirty="0"/>
              <a:t>Block cipher but acts as stream cipher</a:t>
            </a:r>
          </a:p>
          <a:p>
            <a:pPr lvl="1"/>
            <a:r>
              <a:rPr lang="en-US" dirty="0"/>
              <a:t>Encrypts “counter” iterations</a:t>
            </a:r>
          </a:p>
          <a:p>
            <a:r>
              <a:rPr lang="en-US" dirty="0"/>
              <a:t>Plaintext can vary in size since it’s part of the XOR operation</a:t>
            </a:r>
          </a:p>
          <a:p>
            <a:pPr lvl="1"/>
            <a:r>
              <a:rPr lang="en-US" dirty="0"/>
              <a:t>e.g. 16 bits at a time (stream) instead of a 128-bit 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89BFF-E9F9-432F-84DE-8A82F0A6D2D2}"/>
              </a:ext>
            </a:extLst>
          </p:cNvPr>
          <p:cNvSpPr txBox="1"/>
          <p:nvPr/>
        </p:nvSpPr>
        <p:spPr>
          <a:xfrm>
            <a:off x="0" y="3616419"/>
            <a:ext cx="21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Counter</a:t>
            </a:r>
          </a:p>
          <a:p>
            <a:pPr algn="ctr"/>
            <a:r>
              <a:rPr lang="en-US" dirty="0"/>
              <a:t>Start a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96C74-056C-4506-93C7-44B813CF4F86}"/>
              </a:ext>
            </a:extLst>
          </p:cNvPr>
          <p:cNvSpPr txBox="1"/>
          <p:nvPr/>
        </p:nvSpPr>
        <p:spPr>
          <a:xfrm>
            <a:off x="5623560" y="3616419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43947-589C-4C17-A458-127E681AD015}"/>
              </a:ext>
            </a:extLst>
          </p:cNvPr>
          <p:cNvSpPr txBox="1"/>
          <p:nvPr/>
        </p:nvSpPr>
        <p:spPr>
          <a:xfrm>
            <a:off x="1626101" y="3616419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Key/Encryption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0B00A-C508-4935-8AF2-6B24F75E329F}"/>
              </a:ext>
            </a:extLst>
          </p:cNvPr>
          <p:cNvSpPr txBox="1"/>
          <p:nvPr/>
        </p:nvSpPr>
        <p:spPr>
          <a:xfrm>
            <a:off x="0" y="4911987"/>
            <a:ext cx="21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Counter</a:t>
            </a:r>
          </a:p>
          <a:p>
            <a:pPr algn="ctr"/>
            <a:r>
              <a:rPr lang="en-US" dirty="0"/>
              <a:t>Now at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57DA7-3B93-4D1A-8ABD-8A3DAD07C086}"/>
              </a:ext>
            </a:extLst>
          </p:cNvPr>
          <p:cNvSpPr txBox="1"/>
          <p:nvPr/>
        </p:nvSpPr>
        <p:spPr>
          <a:xfrm>
            <a:off x="5623560" y="4947913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A39AA-3D53-41AB-BB51-B46D18681ADE}"/>
              </a:ext>
            </a:extLst>
          </p:cNvPr>
          <p:cNvSpPr txBox="1"/>
          <p:nvPr/>
        </p:nvSpPr>
        <p:spPr>
          <a:xfrm>
            <a:off x="2271896" y="4902745"/>
            <a:ext cx="183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Key/Encryption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2DC57B-D29E-476A-9D22-D9BC6D7D2639}"/>
              </a:ext>
            </a:extLst>
          </p:cNvPr>
          <p:cNvCxnSpPr>
            <a:cxnSpLocks/>
          </p:cNvCxnSpPr>
          <p:nvPr/>
        </p:nvCxnSpPr>
        <p:spPr>
          <a:xfrm flipV="1">
            <a:off x="4087778" y="3786851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E23708-3C5D-45FC-9A32-C423BCA24278}"/>
              </a:ext>
            </a:extLst>
          </p:cNvPr>
          <p:cNvCxnSpPr/>
          <p:nvPr/>
        </p:nvCxnSpPr>
        <p:spPr>
          <a:xfrm flipV="1">
            <a:off x="1692542" y="5078170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9F0A1A-477D-4751-9DFD-C0F5F5E8F868}"/>
              </a:ext>
            </a:extLst>
          </p:cNvPr>
          <p:cNvCxnSpPr/>
          <p:nvPr/>
        </p:nvCxnSpPr>
        <p:spPr>
          <a:xfrm flipV="1">
            <a:off x="5833645" y="3778242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2D7369-95EF-493C-8D1B-9468F0AE9A9D}"/>
              </a:ext>
            </a:extLst>
          </p:cNvPr>
          <p:cNvCxnSpPr/>
          <p:nvPr/>
        </p:nvCxnSpPr>
        <p:spPr>
          <a:xfrm flipV="1">
            <a:off x="5833645" y="5109737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1A9F88-2A9C-4AF5-8899-53C91BDBCC11}"/>
              </a:ext>
            </a:extLst>
          </p:cNvPr>
          <p:cNvCxnSpPr/>
          <p:nvPr/>
        </p:nvCxnSpPr>
        <p:spPr>
          <a:xfrm flipV="1">
            <a:off x="1632485" y="3787484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9BA60D-A1C0-4628-BF6B-12A8ACA9754F}"/>
              </a:ext>
            </a:extLst>
          </p:cNvPr>
          <p:cNvSpPr txBox="1"/>
          <p:nvPr/>
        </p:nvSpPr>
        <p:spPr>
          <a:xfrm>
            <a:off x="4695739" y="3623115"/>
            <a:ext cx="121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Plaintext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39919-1861-4504-9B68-461568D05C06}"/>
              </a:ext>
            </a:extLst>
          </p:cNvPr>
          <p:cNvSpPr txBox="1"/>
          <p:nvPr/>
        </p:nvSpPr>
        <p:spPr>
          <a:xfrm>
            <a:off x="4588043" y="4969735"/>
            <a:ext cx="121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Plaintext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E0E9D-C577-4DF5-9590-640B050C36A1}"/>
              </a:ext>
            </a:extLst>
          </p:cNvPr>
          <p:cNvSpPr txBox="1"/>
          <p:nvPr/>
        </p:nvSpPr>
        <p:spPr>
          <a:xfrm>
            <a:off x="6935804" y="4244141"/>
            <a:ext cx="192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Different Results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F79B17-758F-4DCE-B01C-988AEE32DEC7}"/>
              </a:ext>
            </a:extLst>
          </p:cNvPr>
          <p:cNvCxnSpPr>
            <a:cxnSpLocks/>
          </p:cNvCxnSpPr>
          <p:nvPr/>
        </p:nvCxnSpPr>
        <p:spPr>
          <a:xfrm flipH="1" flipV="1">
            <a:off x="7508240" y="3957115"/>
            <a:ext cx="523240" cy="3107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C9CDB4-80EE-4FDC-A734-B7B42F983C54}"/>
              </a:ext>
            </a:extLst>
          </p:cNvPr>
          <p:cNvCxnSpPr>
            <a:cxnSpLocks/>
          </p:cNvCxnSpPr>
          <p:nvPr/>
        </p:nvCxnSpPr>
        <p:spPr>
          <a:xfrm flipH="1">
            <a:off x="7414260" y="4588985"/>
            <a:ext cx="711200" cy="39359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98EBB3-E84B-4D87-AF36-91E69300BA14}"/>
              </a:ext>
            </a:extLst>
          </p:cNvPr>
          <p:cNvCxnSpPr/>
          <p:nvPr/>
        </p:nvCxnSpPr>
        <p:spPr>
          <a:xfrm flipV="1">
            <a:off x="3958992" y="5114618"/>
            <a:ext cx="721360" cy="184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0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Galois/Counter Mode (GCM)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40919"/>
          </a:xfrm>
        </p:spPr>
        <p:txBody>
          <a:bodyPr>
            <a:normAutofit/>
          </a:bodyPr>
          <a:lstStyle/>
          <a:p>
            <a:r>
              <a:rPr lang="en-US" dirty="0"/>
              <a:t>Encryption with authentication</a:t>
            </a:r>
          </a:p>
          <a:p>
            <a:pPr lvl="1"/>
            <a:r>
              <a:rPr lang="en-US" dirty="0"/>
              <a:t>Authentication (integrity of data) is part of algorithm</a:t>
            </a:r>
          </a:p>
          <a:p>
            <a:pPr lvl="1"/>
            <a:r>
              <a:rPr lang="en-US" dirty="0"/>
              <a:t>Combines Counter Mode with authentication</a:t>
            </a:r>
          </a:p>
          <a:p>
            <a:pPr lvl="1"/>
            <a:r>
              <a:rPr lang="en-US" dirty="0"/>
              <a:t>Like CTR, block encryption that acts like a stream cipher</a:t>
            </a:r>
          </a:p>
          <a:p>
            <a:r>
              <a:rPr lang="en-US" dirty="0"/>
              <a:t>Very efficient</a:t>
            </a:r>
          </a:p>
          <a:p>
            <a:r>
              <a:rPr lang="en-US" dirty="0"/>
              <a:t>Commonly used on data packets</a:t>
            </a:r>
          </a:p>
          <a:p>
            <a:pPr lvl="1"/>
            <a:r>
              <a:rPr lang="en-US" dirty="0"/>
              <a:t>Network traffic security (wireless, </a:t>
            </a:r>
            <a:r>
              <a:rPr lang="en-US" dirty="0" err="1"/>
              <a:t>IPSec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SSH, TLS</a:t>
            </a:r>
          </a:p>
          <a:p>
            <a:r>
              <a:rPr lang="en-US" dirty="0"/>
              <a:t>Variant known as GMAC</a:t>
            </a:r>
          </a:p>
          <a:p>
            <a:pPr lvl="1"/>
            <a:r>
              <a:rPr lang="en-US" u="sng" dirty="0"/>
              <a:t>G</a:t>
            </a:r>
            <a:r>
              <a:rPr lang="en-US" dirty="0"/>
              <a:t>alois </a:t>
            </a:r>
            <a:r>
              <a:rPr lang="en-US" u="sng" dirty="0"/>
              <a:t>M</a:t>
            </a:r>
            <a:r>
              <a:rPr lang="en-US" dirty="0"/>
              <a:t>essage </a:t>
            </a:r>
            <a:r>
              <a:rPr lang="en-US" u="sng" dirty="0"/>
              <a:t>A</a:t>
            </a:r>
            <a:r>
              <a:rPr lang="en-US" dirty="0"/>
              <a:t>uthentication </a:t>
            </a:r>
            <a:r>
              <a:rPr lang="en-US" u="sng" dirty="0"/>
              <a:t>C</a:t>
            </a:r>
            <a:r>
              <a:rPr lang="en-US" dirty="0"/>
              <a:t>ode</a:t>
            </a:r>
          </a:p>
        </p:txBody>
      </p:sp>
    </p:spTree>
    <p:extLst>
      <p:ext uri="{BB962C8B-B14F-4D97-AF65-F5344CB8AC3E}">
        <p14:creationId xmlns:p14="http://schemas.microsoft.com/office/powerpoint/2010/main" val="49433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{28BE8F8D-126C-A24D-BB38-396AD6F2595F}tf10001121</Template>
  <TotalTime>2151</TotalTime>
  <Words>278</Words>
  <Application>Microsoft Macintosh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2</vt:lpstr>
      <vt:lpstr>Quotable</vt:lpstr>
      <vt:lpstr>PowerPoint Presentation</vt:lpstr>
      <vt:lpstr>Block cipher</vt:lpstr>
      <vt:lpstr>Electronic Codebook (ECB)</vt:lpstr>
      <vt:lpstr>Cipher Block Chaining (CBC)</vt:lpstr>
      <vt:lpstr>Counter (CTR)</vt:lpstr>
      <vt:lpstr>Galois/Counter Mode (GCM)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66</cp:revision>
  <dcterms:created xsi:type="dcterms:W3CDTF">2019-04-17T19:12:48Z</dcterms:created>
  <dcterms:modified xsi:type="dcterms:W3CDTF">2021-03-04T17:03:53Z</dcterms:modified>
  <cp:category>pptx, curriculum, cyber</cp:category>
</cp:coreProperties>
</file>