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9"/>
  </p:notesMasterIdLst>
  <p:sldIdLst>
    <p:sldId id="272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1A6BD-FC65-40B0-989B-A29215E2C72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07D160-BCD6-4013-A0B1-5EBFFBC74DD3}">
      <dgm:prSet/>
      <dgm:spPr/>
      <dgm:t>
        <a:bodyPr/>
        <a:lstStyle/>
        <a:p>
          <a:r>
            <a:rPr lang="en-US" b="0" i="0"/>
            <a:t>Method of securely exchanging cryptographic keys over a public channel</a:t>
          </a:r>
          <a:endParaRPr lang="en-US"/>
        </a:p>
      </dgm:t>
    </dgm:pt>
    <dgm:pt modelId="{72F3CB46-F4DA-4FDD-988C-547F0DA45624}" type="parTrans" cxnId="{E4F1DCEE-9457-48BC-8BF6-68A263AC2361}">
      <dgm:prSet/>
      <dgm:spPr/>
      <dgm:t>
        <a:bodyPr/>
        <a:lstStyle/>
        <a:p>
          <a:endParaRPr lang="en-US"/>
        </a:p>
      </dgm:t>
    </dgm:pt>
    <dgm:pt modelId="{D8E64139-C4D0-4728-B0C2-4DC09A184D00}" type="sibTrans" cxnId="{E4F1DCEE-9457-48BC-8BF6-68A263AC2361}">
      <dgm:prSet/>
      <dgm:spPr/>
      <dgm:t>
        <a:bodyPr/>
        <a:lstStyle/>
        <a:p>
          <a:endParaRPr lang="en-US"/>
        </a:p>
      </dgm:t>
    </dgm:pt>
    <dgm:pt modelId="{39211C58-9847-4397-963D-F30EF13FBA64}">
      <dgm:prSet/>
      <dgm:spPr/>
      <dgm:t>
        <a:bodyPr/>
        <a:lstStyle/>
        <a:p>
          <a:r>
            <a:rPr lang="en-US" b="0" i="0"/>
            <a:t>Published in 1976</a:t>
          </a:r>
          <a:endParaRPr lang="en-US"/>
        </a:p>
      </dgm:t>
    </dgm:pt>
    <dgm:pt modelId="{4DDAC115-1B7A-4A13-8C69-052DC496A136}" type="parTrans" cxnId="{9CD39D49-4191-4820-A56B-D3103A909C65}">
      <dgm:prSet/>
      <dgm:spPr/>
      <dgm:t>
        <a:bodyPr/>
        <a:lstStyle/>
        <a:p>
          <a:endParaRPr lang="en-US"/>
        </a:p>
      </dgm:t>
    </dgm:pt>
    <dgm:pt modelId="{8F610AFC-7EBB-489D-9E39-F440CFEDF675}" type="sibTrans" cxnId="{9CD39D49-4191-4820-A56B-D3103A909C65}">
      <dgm:prSet/>
      <dgm:spPr/>
      <dgm:t>
        <a:bodyPr/>
        <a:lstStyle/>
        <a:p>
          <a:endParaRPr lang="en-US"/>
        </a:p>
      </dgm:t>
    </dgm:pt>
    <dgm:pt modelId="{0C717E05-B047-4E7B-943A-8F9D625A2079}">
      <dgm:prSet/>
      <dgm:spPr/>
      <dgm:t>
        <a:bodyPr/>
        <a:lstStyle/>
        <a:p>
          <a:r>
            <a:rPr lang="en-US" b="0" i="0"/>
            <a:t>Named after Witfield Diffie and Martin Hellman</a:t>
          </a:r>
          <a:endParaRPr lang="en-US"/>
        </a:p>
      </dgm:t>
    </dgm:pt>
    <dgm:pt modelId="{BBBB84FE-8832-4EAA-8AEB-4E29328E4B60}" type="parTrans" cxnId="{835EA8C8-7D2B-485A-9F2B-68B9F9046F37}">
      <dgm:prSet/>
      <dgm:spPr/>
      <dgm:t>
        <a:bodyPr/>
        <a:lstStyle/>
        <a:p>
          <a:endParaRPr lang="en-US"/>
        </a:p>
      </dgm:t>
    </dgm:pt>
    <dgm:pt modelId="{E20DAAA4-73C7-4A93-ADC2-FC5B04A17CA8}" type="sibTrans" cxnId="{835EA8C8-7D2B-485A-9F2B-68B9F9046F37}">
      <dgm:prSet/>
      <dgm:spPr/>
      <dgm:t>
        <a:bodyPr/>
        <a:lstStyle/>
        <a:p>
          <a:endParaRPr lang="en-US"/>
        </a:p>
      </dgm:t>
    </dgm:pt>
    <dgm:pt modelId="{221A9396-6BEF-446C-B794-4FFA22466C4A}">
      <dgm:prSet/>
      <dgm:spPr/>
      <dgm:t>
        <a:bodyPr/>
        <a:lstStyle/>
        <a:p>
          <a:r>
            <a:rPr lang="en-US" b="0" i="0"/>
            <a:t>Patented 1977 by Diffie, Hellman and Ralph Merkle</a:t>
          </a:r>
          <a:endParaRPr lang="en-US"/>
        </a:p>
      </dgm:t>
    </dgm:pt>
    <dgm:pt modelId="{9437260A-B689-42BB-9E58-46921425D909}" type="parTrans" cxnId="{8E9AA7DB-6563-4FCC-80EC-CE483B532ED0}">
      <dgm:prSet/>
      <dgm:spPr/>
      <dgm:t>
        <a:bodyPr/>
        <a:lstStyle/>
        <a:p>
          <a:endParaRPr lang="en-US"/>
        </a:p>
      </dgm:t>
    </dgm:pt>
    <dgm:pt modelId="{6BD9A01B-778C-4F53-9A37-314CAAAD2726}" type="sibTrans" cxnId="{8E9AA7DB-6563-4FCC-80EC-CE483B532ED0}">
      <dgm:prSet/>
      <dgm:spPr/>
      <dgm:t>
        <a:bodyPr/>
        <a:lstStyle/>
        <a:p>
          <a:endParaRPr lang="en-US"/>
        </a:p>
      </dgm:t>
    </dgm:pt>
    <dgm:pt modelId="{9BD1EEB2-BC85-4E13-BFF4-68EAA8C2CF9C}">
      <dgm:prSet/>
      <dgm:spPr/>
      <dgm:t>
        <a:bodyPr/>
        <a:lstStyle/>
        <a:p>
          <a:r>
            <a:rPr lang="en-US" b="0" i="0"/>
            <a:t>US Patent #4200770, now expired</a:t>
          </a:r>
          <a:endParaRPr lang="en-US"/>
        </a:p>
      </dgm:t>
    </dgm:pt>
    <dgm:pt modelId="{B35E66AB-1C52-4AFA-8B26-99765B0E4E9B}" type="parTrans" cxnId="{DB6D819F-CB2C-455A-B897-C15E95F3BCC5}">
      <dgm:prSet/>
      <dgm:spPr/>
      <dgm:t>
        <a:bodyPr/>
        <a:lstStyle/>
        <a:p>
          <a:endParaRPr lang="en-US"/>
        </a:p>
      </dgm:t>
    </dgm:pt>
    <dgm:pt modelId="{B70386CF-B0CF-43B1-A54E-687E859EED50}" type="sibTrans" cxnId="{DB6D819F-CB2C-455A-B897-C15E95F3BCC5}">
      <dgm:prSet/>
      <dgm:spPr/>
      <dgm:t>
        <a:bodyPr/>
        <a:lstStyle/>
        <a:p>
          <a:endParaRPr lang="en-US"/>
        </a:p>
      </dgm:t>
    </dgm:pt>
    <dgm:pt modelId="{F061FD55-A430-4443-AB06-E2F01DC36663}">
      <dgm:prSet/>
      <dgm:spPr/>
      <dgm:t>
        <a:bodyPr/>
        <a:lstStyle/>
        <a:p>
          <a:r>
            <a:rPr lang="en-US" b="0" i="0"/>
            <a:t>Diffie-Helman is a method or process</a:t>
          </a:r>
          <a:endParaRPr lang="en-US"/>
        </a:p>
      </dgm:t>
    </dgm:pt>
    <dgm:pt modelId="{182803DA-4418-43EA-B28C-BD2E21292A31}" type="parTrans" cxnId="{4EE93C24-B5EB-4E08-9432-1E017D5CED36}">
      <dgm:prSet/>
      <dgm:spPr/>
      <dgm:t>
        <a:bodyPr/>
        <a:lstStyle/>
        <a:p>
          <a:endParaRPr lang="en-US"/>
        </a:p>
      </dgm:t>
    </dgm:pt>
    <dgm:pt modelId="{526CD502-225B-4EE3-A167-87449F454700}" type="sibTrans" cxnId="{4EE93C24-B5EB-4E08-9432-1E017D5CED36}">
      <dgm:prSet/>
      <dgm:spPr/>
      <dgm:t>
        <a:bodyPr/>
        <a:lstStyle/>
        <a:p>
          <a:endParaRPr lang="en-US"/>
        </a:p>
      </dgm:t>
    </dgm:pt>
    <dgm:pt modelId="{177CDE8F-69D5-41A0-ACA8-61A172A26320}">
      <dgm:prSet/>
      <dgm:spPr/>
      <dgm:t>
        <a:bodyPr/>
        <a:lstStyle/>
        <a:p>
          <a:r>
            <a:rPr lang="en-US" b="0" i="0"/>
            <a:t>Does not itself encrypt or authenticate</a:t>
          </a:r>
          <a:endParaRPr lang="en-US"/>
        </a:p>
      </dgm:t>
    </dgm:pt>
    <dgm:pt modelId="{AC94FCD2-9EEA-43AA-A00A-7BA64A4E0F51}" type="parTrans" cxnId="{29AA3877-F4B4-44D6-B237-B2A4A9E96105}">
      <dgm:prSet/>
      <dgm:spPr/>
      <dgm:t>
        <a:bodyPr/>
        <a:lstStyle/>
        <a:p>
          <a:endParaRPr lang="en-US"/>
        </a:p>
      </dgm:t>
    </dgm:pt>
    <dgm:pt modelId="{D8830C80-A11C-47F9-A2FE-F4C0E32B33ED}" type="sibTrans" cxnId="{29AA3877-F4B4-44D6-B237-B2A4A9E96105}">
      <dgm:prSet/>
      <dgm:spPr/>
      <dgm:t>
        <a:bodyPr/>
        <a:lstStyle/>
        <a:p>
          <a:endParaRPr lang="en-US"/>
        </a:p>
      </dgm:t>
    </dgm:pt>
    <dgm:pt modelId="{86347B6B-4B5F-4A7E-93FB-892E64A2ABD3}">
      <dgm:prSet/>
      <dgm:spPr/>
      <dgm:t>
        <a:bodyPr/>
        <a:lstStyle/>
        <a:p>
          <a:r>
            <a:rPr lang="en-US" b="0" i="0"/>
            <a:t>Perfect Forward Secrecy provided by</a:t>
          </a:r>
          <a:endParaRPr lang="en-US"/>
        </a:p>
      </dgm:t>
    </dgm:pt>
    <dgm:pt modelId="{694F5F8C-CBA4-4D96-A59F-03CDCFF73D5D}" type="parTrans" cxnId="{82661729-616B-4D74-938F-A778BE9E56E4}">
      <dgm:prSet/>
      <dgm:spPr/>
      <dgm:t>
        <a:bodyPr/>
        <a:lstStyle/>
        <a:p>
          <a:endParaRPr lang="en-US"/>
        </a:p>
      </dgm:t>
    </dgm:pt>
    <dgm:pt modelId="{5C5F376F-C379-4008-A6DE-CE358F7232D6}" type="sibTrans" cxnId="{82661729-616B-4D74-938F-A778BE9E56E4}">
      <dgm:prSet/>
      <dgm:spPr/>
      <dgm:t>
        <a:bodyPr/>
        <a:lstStyle/>
        <a:p>
          <a:endParaRPr lang="en-US"/>
        </a:p>
      </dgm:t>
    </dgm:pt>
    <dgm:pt modelId="{36072609-6432-4504-8976-39FA7C7F84B3}">
      <dgm:prSet/>
      <dgm:spPr/>
      <dgm:t>
        <a:bodyPr/>
        <a:lstStyle/>
        <a:p>
          <a:r>
            <a:rPr lang="en-US" b="0" i="0"/>
            <a:t>Ephemeral Diffie-Hellman (EDH or DHE)</a:t>
          </a:r>
          <a:endParaRPr lang="en-US"/>
        </a:p>
      </dgm:t>
    </dgm:pt>
    <dgm:pt modelId="{A7AA7679-C3F9-46AC-AC90-8D39432DD0DF}" type="parTrans" cxnId="{79D3E5E0-8E3A-4680-8BC8-1818C7B4F46A}">
      <dgm:prSet/>
      <dgm:spPr/>
      <dgm:t>
        <a:bodyPr/>
        <a:lstStyle/>
        <a:p>
          <a:endParaRPr lang="en-US"/>
        </a:p>
      </dgm:t>
    </dgm:pt>
    <dgm:pt modelId="{020F76A7-89E2-4786-A609-EC4C85F43448}" type="sibTrans" cxnId="{79D3E5E0-8E3A-4680-8BC8-1818C7B4F46A}">
      <dgm:prSet/>
      <dgm:spPr/>
      <dgm:t>
        <a:bodyPr/>
        <a:lstStyle/>
        <a:p>
          <a:endParaRPr lang="en-US"/>
        </a:p>
      </dgm:t>
    </dgm:pt>
    <dgm:pt modelId="{128B302E-184B-446A-8CE4-558229D2FBB9}">
      <dgm:prSet/>
      <dgm:spPr/>
      <dgm:t>
        <a:bodyPr/>
        <a:lstStyle/>
        <a:p>
          <a:r>
            <a:rPr lang="en-US" b="0" i="0"/>
            <a:t>When used with elliptic curve cryptography, you get ECDHE</a:t>
          </a:r>
          <a:endParaRPr lang="en-US"/>
        </a:p>
      </dgm:t>
    </dgm:pt>
    <dgm:pt modelId="{2144FBFD-1B0D-4E5D-9E59-66FB30463FD5}" type="parTrans" cxnId="{F7D0BA1B-A4CA-4925-8AA1-A66E5916365C}">
      <dgm:prSet/>
      <dgm:spPr/>
      <dgm:t>
        <a:bodyPr/>
        <a:lstStyle/>
        <a:p>
          <a:endParaRPr lang="en-US"/>
        </a:p>
      </dgm:t>
    </dgm:pt>
    <dgm:pt modelId="{839BA071-8B7F-49C8-B332-DD7C3B5C9680}" type="sibTrans" cxnId="{F7D0BA1B-A4CA-4925-8AA1-A66E5916365C}">
      <dgm:prSet/>
      <dgm:spPr/>
      <dgm:t>
        <a:bodyPr/>
        <a:lstStyle/>
        <a:p>
          <a:endParaRPr lang="en-US"/>
        </a:p>
      </dgm:t>
    </dgm:pt>
    <dgm:pt modelId="{3B873A87-9259-A445-9CBE-1517D7941F17}" type="pres">
      <dgm:prSet presAssocID="{A1A1A6BD-FC65-40B0-989B-A29215E2C72F}" presName="Name0" presStyleCnt="0">
        <dgm:presLayoutVars>
          <dgm:dir/>
          <dgm:animLvl val="lvl"/>
          <dgm:resizeHandles val="exact"/>
        </dgm:presLayoutVars>
      </dgm:prSet>
      <dgm:spPr/>
    </dgm:pt>
    <dgm:pt modelId="{19F964DA-F2D4-294A-B24B-0723E0D92E59}" type="pres">
      <dgm:prSet presAssocID="{5507D160-BCD6-4013-A0B1-5EBFFBC74DD3}" presName="linNode" presStyleCnt="0"/>
      <dgm:spPr/>
    </dgm:pt>
    <dgm:pt modelId="{0AD5AD51-5460-0A47-AEB9-25DA7456C9A9}" type="pres">
      <dgm:prSet presAssocID="{5507D160-BCD6-4013-A0B1-5EBFFBC74DD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77187A7-A559-354B-AD79-0F60C8B01656}" type="pres">
      <dgm:prSet presAssocID="{D8E64139-C4D0-4728-B0C2-4DC09A184D00}" presName="sp" presStyleCnt="0"/>
      <dgm:spPr/>
    </dgm:pt>
    <dgm:pt modelId="{4D3CED52-29A2-5C48-97C4-681853E3B598}" type="pres">
      <dgm:prSet presAssocID="{39211C58-9847-4397-963D-F30EF13FBA64}" presName="linNode" presStyleCnt="0"/>
      <dgm:spPr/>
    </dgm:pt>
    <dgm:pt modelId="{FD3F0483-B9C6-D84D-827E-025237610154}" type="pres">
      <dgm:prSet presAssocID="{39211C58-9847-4397-963D-F30EF13FBA6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ACDC27C-70FB-3548-A9C6-0019065E62E7}" type="pres">
      <dgm:prSet presAssocID="{39211C58-9847-4397-963D-F30EF13FBA64}" presName="descendantText" presStyleLbl="alignAccFollowNode1" presStyleIdx="0" presStyleCnt="3">
        <dgm:presLayoutVars>
          <dgm:bulletEnabled val="1"/>
        </dgm:presLayoutVars>
      </dgm:prSet>
      <dgm:spPr/>
    </dgm:pt>
    <dgm:pt modelId="{F6BB4B6A-6CF4-204C-B1C2-0143A1E0B5C7}" type="pres">
      <dgm:prSet presAssocID="{8F610AFC-7EBB-489D-9E39-F440CFEDF675}" presName="sp" presStyleCnt="0"/>
      <dgm:spPr/>
    </dgm:pt>
    <dgm:pt modelId="{88A4C69C-962C-D746-919B-CB95E1F15E7C}" type="pres">
      <dgm:prSet presAssocID="{F061FD55-A430-4443-AB06-E2F01DC36663}" presName="linNode" presStyleCnt="0"/>
      <dgm:spPr/>
    </dgm:pt>
    <dgm:pt modelId="{3768737A-87C9-C843-A5AA-C653C082327C}" type="pres">
      <dgm:prSet presAssocID="{F061FD55-A430-4443-AB06-E2F01DC3666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ADA23ED-41EA-1243-A9AC-531B9C0C7BB5}" type="pres">
      <dgm:prSet presAssocID="{F061FD55-A430-4443-AB06-E2F01DC36663}" presName="descendantText" presStyleLbl="alignAccFollowNode1" presStyleIdx="1" presStyleCnt="3">
        <dgm:presLayoutVars>
          <dgm:bulletEnabled val="1"/>
        </dgm:presLayoutVars>
      </dgm:prSet>
      <dgm:spPr/>
    </dgm:pt>
    <dgm:pt modelId="{AAB0448B-F5B4-8E43-B1AD-B91B262BFCAB}" type="pres">
      <dgm:prSet presAssocID="{526CD502-225B-4EE3-A167-87449F454700}" presName="sp" presStyleCnt="0"/>
      <dgm:spPr/>
    </dgm:pt>
    <dgm:pt modelId="{8749FEFD-12E6-F742-8CC8-91F8002B6438}" type="pres">
      <dgm:prSet presAssocID="{86347B6B-4B5F-4A7E-93FB-892E64A2ABD3}" presName="linNode" presStyleCnt="0"/>
      <dgm:spPr/>
    </dgm:pt>
    <dgm:pt modelId="{19E65391-EF03-2C46-ABD2-65077B1CB638}" type="pres">
      <dgm:prSet presAssocID="{86347B6B-4B5F-4A7E-93FB-892E64A2ABD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357C5E2-47BB-CF4A-9B87-3DE2233EAE1E}" type="pres">
      <dgm:prSet presAssocID="{86347B6B-4B5F-4A7E-93FB-892E64A2ABD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9F7CC06-4E0F-EA4E-A8CF-AB2C05446EED}" type="presOf" srcId="{F061FD55-A430-4443-AB06-E2F01DC36663}" destId="{3768737A-87C9-C843-A5AA-C653C082327C}" srcOrd="0" destOrd="0" presId="urn:microsoft.com/office/officeart/2005/8/layout/vList5"/>
    <dgm:cxn modelId="{F7D0BA1B-A4CA-4925-8AA1-A66E5916365C}" srcId="{86347B6B-4B5F-4A7E-93FB-892E64A2ABD3}" destId="{128B302E-184B-446A-8CE4-558229D2FBB9}" srcOrd="1" destOrd="0" parTransId="{2144FBFD-1B0D-4E5D-9E59-66FB30463FD5}" sibTransId="{839BA071-8B7F-49C8-B332-DD7C3B5C9680}"/>
    <dgm:cxn modelId="{4EE93C24-B5EB-4E08-9432-1E017D5CED36}" srcId="{A1A1A6BD-FC65-40B0-989B-A29215E2C72F}" destId="{F061FD55-A430-4443-AB06-E2F01DC36663}" srcOrd="2" destOrd="0" parTransId="{182803DA-4418-43EA-B28C-BD2E21292A31}" sibTransId="{526CD502-225B-4EE3-A167-87449F454700}"/>
    <dgm:cxn modelId="{82661729-616B-4D74-938F-A778BE9E56E4}" srcId="{A1A1A6BD-FC65-40B0-989B-A29215E2C72F}" destId="{86347B6B-4B5F-4A7E-93FB-892E64A2ABD3}" srcOrd="3" destOrd="0" parTransId="{694F5F8C-CBA4-4D96-A59F-03CDCFF73D5D}" sibTransId="{5C5F376F-C379-4008-A6DE-CE358F7232D6}"/>
    <dgm:cxn modelId="{9827BB2B-E853-DE4D-8798-E3311796FF75}" type="presOf" srcId="{128B302E-184B-446A-8CE4-558229D2FBB9}" destId="{6357C5E2-47BB-CF4A-9B87-3DE2233EAE1E}" srcOrd="0" destOrd="1" presId="urn:microsoft.com/office/officeart/2005/8/layout/vList5"/>
    <dgm:cxn modelId="{5B91273F-391F-534D-9641-47FB87C16332}" type="presOf" srcId="{86347B6B-4B5F-4A7E-93FB-892E64A2ABD3}" destId="{19E65391-EF03-2C46-ABD2-65077B1CB638}" srcOrd="0" destOrd="0" presId="urn:microsoft.com/office/officeart/2005/8/layout/vList5"/>
    <dgm:cxn modelId="{E54DC547-C76A-1C4A-9BB5-F7EBF37DEC33}" type="presOf" srcId="{36072609-6432-4504-8976-39FA7C7F84B3}" destId="{6357C5E2-47BB-CF4A-9B87-3DE2233EAE1E}" srcOrd="0" destOrd="0" presId="urn:microsoft.com/office/officeart/2005/8/layout/vList5"/>
    <dgm:cxn modelId="{9CD39D49-4191-4820-A56B-D3103A909C65}" srcId="{A1A1A6BD-FC65-40B0-989B-A29215E2C72F}" destId="{39211C58-9847-4397-963D-F30EF13FBA64}" srcOrd="1" destOrd="0" parTransId="{4DDAC115-1B7A-4A13-8C69-052DC496A136}" sibTransId="{8F610AFC-7EBB-489D-9E39-F440CFEDF675}"/>
    <dgm:cxn modelId="{0446334C-5F22-C949-8E1A-A7AC21791E1D}" type="presOf" srcId="{A1A1A6BD-FC65-40B0-989B-A29215E2C72F}" destId="{3B873A87-9259-A445-9CBE-1517D7941F17}" srcOrd="0" destOrd="0" presId="urn:microsoft.com/office/officeart/2005/8/layout/vList5"/>
    <dgm:cxn modelId="{B5D2B964-42D0-0547-8651-43D7B1FC705C}" type="presOf" srcId="{9BD1EEB2-BC85-4E13-BFF4-68EAA8C2CF9C}" destId="{FACDC27C-70FB-3548-A9C6-0019065E62E7}" srcOrd="0" destOrd="2" presId="urn:microsoft.com/office/officeart/2005/8/layout/vList5"/>
    <dgm:cxn modelId="{ECB2F26C-6E83-534E-B387-CF76D62AA007}" type="presOf" srcId="{5507D160-BCD6-4013-A0B1-5EBFFBC74DD3}" destId="{0AD5AD51-5460-0A47-AEB9-25DA7456C9A9}" srcOrd="0" destOrd="0" presId="urn:microsoft.com/office/officeart/2005/8/layout/vList5"/>
    <dgm:cxn modelId="{29AA3877-F4B4-44D6-B237-B2A4A9E96105}" srcId="{F061FD55-A430-4443-AB06-E2F01DC36663}" destId="{177CDE8F-69D5-41A0-ACA8-61A172A26320}" srcOrd="0" destOrd="0" parTransId="{AC94FCD2-9EEA-43AA-A00A-7BA64A4E0F51}" sibTransId="{D8830C80-A11C-47F9-A2FE-F4C0E32B33ED}"/>
    <dgm:cxn modelId="{B9249086-64D3-B242-BCB5-F9D6D5DF90ED}" type="presOf" srcId="{221A9396-6BEF-446C-B794-4FFA22466C4A}" destId="{FACDC27C-70FB-3548-A9C6-0019065E62E7}" srcOrd="0" destOrd="1" presId="urn:microsoft.com/office/officeart/2005/8/layout/vList5"/>
    <dgm:cxn modelId="{DB6D819F-CB2C-455A-B897-C15E95F3BCC5}" srcId="{221A9396-6BEF-446C-B794-4FFA22466C4A}" destId="{9BD1EEB2-BC85-4E13-BFF4-68EAA8C2CF9C}" srcOrd="0" destOrd="0" parTransId="{B35E66AB-1C52-4AFA-8B26-99765B0E4E9B}" sibTransId="{B70386CF-B0CF-43B1-A54E-687E859EED50}"/>
    <dgm:cxn modelId="{634944A2-603D-4E4B-9971-F773DBEA8268}" type="presOf" srcId="{39211C58-9847-4397-963D-F30EF13FBA64}" destId="{FD3F0483-B9C6-D84D-827E-025237610154}" srcOrd="0" destOrd="0" presId="urn:microsoft.com/office/officeart/2005/8/layout/vList5"/>
    <dgm:cxn modelId="{835EA8C8-7D2B-485A-9F2B-68B9F9046F37}" srcId="{39211C58-9847-4397-963D-F30EF13FBA64}" destId="{0C717E05-B047-4E7B-943A-8F9D625A2079}" srcOrd="0" destOrd="0" parTransId="{BBBB84FE-8832-4EAA-8AEB-4E29328E4B60}" sibTransId="{E20DAAA4-73C7-4A93-ADC2-FC5B04A17CA8}"/>
    <dgm:cxn modelId="{8E9AA7DB-6563-4FCC-80EC-CE483B532ED0}" srcId="{39211C58-9847-4397-963D-F30EF13FBA64}" destId="{221A9396-6BEF-446C-B794-4FFA22466C4A}" srcOrd="1" destOrd="0" parTransId="{9437260A-B689-42BB-9E58-46921425D909}" sibTransId="{6BD9A01B-778C-4F53-9A37-314CAAAD2726}"/>
    <dgm:cxn modelId="{79D3E5E0-8E3A-4680-8BC8-1818C7B4F46A}" srcId="{86347B6B-4B5F-4A7E-93FB-892E64A2ABD3}" destId="{36072609-6432-4504-8976-39FA7C7F84B3}" srcOrd="0" destOrd="0" parTransId="{A7AA7679-C3F9-46AC-AC90-8D39432DD0DF}" sibTransId="{020F76A7-89E2-4786-A609-EC4C85F43448}"/>
    <dgm:cxn modelId="{3BB5F4E3-AA4D-E24D-B7AF-16EF20DFA951}" type="presOf" srcId="{177CDE8F-69D5-41A0-ACA8-61A172A26320}" destId="{9ADA23ED-41EA-1243-A9AC-531B9C0C7BB5}" srcOrd="0" destOrd="0" presId="urn:microsoft.com/office/officeart/2005/8/layout/vList5"/>
    <dgm:cxn modelId="{895F3EE8-C35F-6E45-9750-68EBF445FDE5}" type="presOf" srcId="{0C717E05-B047-4E7B-943A-8F9D625A2079}" destId="{FACDC27C-70FB-3548-A9C6-0019065E62E7}" srcOrd="0" destOrd="0" presId="urn:microsoft.com/office/officeart/2005/8/layout/vList5"/>
    <dgm:cxn modelId="{E4F1DCEE-9457-48BC-8BF6-68A263AC2361}" srcId="{A1A1A6BD-FC65-40B0-989B-A29215E2C72F}" destId="{5507D160-BCD6-4013-A0B1-5EBFFBC74DD3}" srcOrd="0" destOrd="0" parTransId="{72F3CB46-F4DA-4FDD-988C-547F0DA45624}" sibTransId="{D8E64139-C4D0-4728-B0C2-4DC09A184D00}"/>
    <dgm:cxn modelId="{BA50F443-C78B-9B4A-8966-AE7AC5128BA5}" type="presParOf" srcId="{3B873A87-9259-A445-9CBE-1517D7941F17}" destId="{19F964DA-F2D4-294A-B24B-0723E0D92E59}" srcOrd="0" destOrd="0" presId="urn:microsoft.com/office/officeart/2005/8/layout/vList5"/>
    <dgm:cxn modelId="{0EFA3071-D5D0-344C-BE62-7A7B646CFE97}" type="presParOf" srcId="{19F964DA-F2D4-294A-B24B-0723E0D92E59}" destId="{0AD5AD51-5460-0A47-AEB9-25DA7456C9A9}" srcOrd="0" destOrd="0" presId="urn:microsoft.com/office/officeart/2005/8/layout/vList5"/>
    <dgm:cxn modelId="{EE75932F-1A43-164B-9F85-200B2BDF3C06}" type="presParOf" srcId="{3B873A87-9259-A445-9CBE-1517D7941F17}" destId="{F77187A7-A559-354B-AD79-0F60C8B01656}" srcOrd="1" destOrd="0" presId="urn:microsoft.com/office/officeart/2005/8/layout/vList5"/>
    <dgm:cxn modelId="{37DD34C0-4B92-CD49-9144-614414425A39}" type="presParOf" srcId="{3B873A87-9259-A445-9CBE-1517D7941F17}" destId="{4D3CED52-29A2-5C48-97C4-681853E3B598}" srcOrd="2" destOrd="0" presId="urn:microsoft.com/office/officeart/2005/8/layout/vList5"/>
    <dgm:cxn modelId="{53397E5D-B4A6-6D4E-86D0-2001CC586FC1}" type="presParOf" srcId="{4D3CED52-29A2-5C48-97C4-681853E3B598}" destId="{FD3F0483-B9C6-D84D-827E-025237610154}" srcOrd="0" destOrd="0" presId="urn:microsoft.com/office/officeart/2005/8/layout/vList5"/>
    <dgm:cxn modelId="{D0BA02C1-1FB3-AF47-AF37-E72D20F55685}" type="presParOf" srcId="{4D3CED52-29A2-5C48-97C4-681853E3B598}" destId="{FACDC27C-70FB-3548-A9C6-0019065E62E7}" srcOrd="1" destOrd="0" presId="urn:microsoft.com/office/officeart/2005/8/layout/vList5"/>
    <dgm:cxn modelId="{7712525B-AD8A-624A-ACAC-5C4214D5C77E}" type="presParOf" srcId="{3B873A87-9259-A445-9CBE-1517D7941F17}" destId="{F6BB4B6A-6CF4-204C-B1C2-0143A1E0B5C7}" srcOrd="3" destOrd="0" presId="urn:microsoft.com/office/officeart/2005/8/layout/vList5"/>
    <dgm:cxn modelId="{943FC1B8-F6A5-A342-9EC0-C5AAF2A70A10}" type="presParOf" srcId="{3B873A87-9259-A445-9CBE-1517D7941F17}" destId="{88A4C69C-962C-D746-919B-CB95E1F15E7C}" srcOrd="4" destOrd="0" presId="urn:microsoft.com/office/officeart/2005/8/layout/vList5"/>
    <dgm:cxn modelId="{CFAFC125-607B-0540-A83F-C24BFDC050D9}" type="presParOf" srcId="{88A4C69C-962C-D746-919B-CB95E1F15E7C}" destId="{3768737A-87C9-C843-A5AA-C653C082327C}" srcOrd="0" destOrd="0" presId="urn:microsoft.com/office/officeart/2005/8/layout/vList5"/>
    <dgm:cxn modelId="{DCE80AB8-74CA-FD49-8890-56B327A70A0A}" type="presParOf" srcId="{88A4C69C-962C-D746-919B-CB95E1F15E7C}" destId="{9ADA23ED-41EA-1243-A9AC-531B9C0C7BB5}" srcOrd="1" destOrd="0" presId="urn:microsoft.com/office/officeart/2005/8/layout/vList5"/>
    <dgm:cxn modelId="{3FFDDE6B-AFA3-AE48-825B-4427DD374EA3}" type="presParOf" srcId="{3B873A87-9259-A445-9CBE-1517D7941F17}" destId="{AAB0448B-F5B4-8E43-B1AD-B91B262BFCAB}" srcOrd="5" destOrd="0" presId="urn:microsoft.com/office/officeart/2005/8/layout/vList5"/>
    <dgm:cxn modelId="{ACA104DD-EDBE-A249-B3C9-C75C31B281E1}" type="presParOf" srcId="{3B873A87-9259-A445-9CBE-1517D7941F17}" destId="{8749FEFD-12E6-F742-8CC8-91F8002B6438}" srcOrd="6" destOrd="0" presId="urn:microsoft.com/office/officeart/2005/8/layout/vList5"/>
    <dgm:cxn modelId="{1B4A4FCB-DE5B-4D43-B268-302B2DA4D3EE}" type="presParOf" srcId="{8749FEFD-12E6-F742-8CC8-91F8002B6438}" destId="{19E65391-EF03-2C46-ABD2-65077B1CB638}" srcOrd="0" destOrd="0" presId="urn:microsoft.com/office/officeart/2005/8/layout/vList5"/>
    <dgm:cxn modelId="{DC20B3C5-8932-684C-8551-514773B603C7}" type="presParOf" srcId="{8749FEFD-12E6-F742-8CC8-91F8002B6438}" destId="{6357C5E2-47BB-CF4A-9B87-3DE2233EAE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5AD51-5460-0A47-AEB9-25DA7456C9A9}">
      <dsp:nvSpPr>
        <dsp:cNvPr id="0" name=""/>
        <dsp:cNvSpPr/>
      </dsp:nvSpPr>
      <dsp:spPr>
        <a:xfrm>
          <a:off x="0" y="2625"/>
          <a:ext cx="1725644" cy="12629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Method of securely exchanging cryptographic keys over a public channel</a:t>
          </a:r>
          <a:endParaRPr lang="en-US" sz="1200" kern="1200"/>
        </a:p>
      </dsp:txBody>
      <dsp:txXfrm>
        <a:off x="61654" y="64279"/>
        <a:ext cx="1602336" cy="1139688"/>
      </dsp:txXfrm>
    </dsp:sp>
    <dsp:sp modelId="{FACDC27C-70FB-3548-A9C6-0019065E62E7}">
      <dsp:nvSpPr>
        <dsp:cNvPr id="0" name=""/>
        <dsp:cNvSpPr/>
      </dsp:nvSpPr>
      <dsp:spPr>
        <a:xfrm rot="5400000">
          <a:off x="2754351" y="426364"/>
          <a:ext cx="1010397" cy="306781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Named after Witfield Diffie and Martin Hellman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Patented 1977 by Diffie, Hellman and Ralph Merkle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US Patent #4200770, now expired</a:t>
          </a:r>
          <a:endParaRPr lang="en-US" sz="1100" kern="1200"/>
        </a:p>
      </dsp:txBody>
      <dsp:txXfrm rot="-5400000">
        <a:off x="1725644" y="1504395"/>
        <a:ext cx="3018487" cy="911749"/>
      </dsp:txXfrm>
    </dsp:sp>
    <dsp:sp modelId="{FD3F0483-B9C6-D84D-827E-025237610154}">
      <dsp:nvSpPr>
        <dsp:cNvPr id="0" name=""/>
        <dsp:cNvSpPr/>
      </dsp:nvSpPr>
      <dsp:spPr>
        <a:xfrm>
          <a:off x="0" y="1328772"/>
          <a:ext cx="1725644" cy="1262996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Published in 1976</a:t>
          </a:r>
          <a:endParaRPr lang="en-US" sz="1200" kern="1200"/>
        </a:p>
      </dsp:txBody>
      <dsp:txXfrm>
        <a:off x="61654" y="1390426"/>
        <a:ext cx="1602336" cy="1139688"/>
      </dsp:txXfrm>
    </dsp:sp>
    <dsp:sp modelId="{9ADA23ED-41EA-1243-A9AC-531B9C0C7BB5}">
      <dsp:nvSpPr>
        <dsp:cNvPr id="0" name=""/>
        <dsp:cNvSpPr/>
      </dsp:nvSpPr>
      <dsp:spPr>
        <a:xfrm rot="5400000">
          <a:off x="2754351" y="1752510"/>
          <a:ext cx="1010397" cy="3067811"/>
        </a:xfrm>
        <a:prstGeom prst="round2Same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Does not itself encrypt or authenticate</a:t>
          </a:r>
          <a:endParaRPr lang="en-US" sz="1100" kern="1200"/>
        </a:p>
      </dsp:txBody>
      <dsp:txXfrm rot="-5400000">
        <a:off x="1725644" y="2830541"/>
        <a:ext cx="3018487" cy="911749"/>
      </dsp:txXfrm>
    </dsp:sp>
    <dsp:sp modelId="{3768737A-87C9-C843-A5AA-C653C082327C}">
      <dsp:nvSpPr>
        <dsp:cNvPr id="0" name=""/>
        <dsp:cNvSpPr/>
      </dsp:nvSpPr>
      <dsp:spPr>
        <a:xfrm>
          <a:off x="0" y="2654918"/>
          <a:ext cx="1725644" cy="1262996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Diffie-Helman is a method or process</a:t>
          </a:r>
          <a:endParaRPr lang="en-US" sz="1200" kern="1200"/>
        </a:p>
      </dsp:txBody>
      <dsp:txXfrm>
        <a:off x="61654" y="2716572"/>
        <a:ext cx="1602336" cy="1139688"/>
      </dsp:txXfrm>
    </dsp:sp>
    <dsp:sp modelId="{6357C5E2-47BB-CF4A-9B87-3DE2233EAE1E}">
      <dsp:nvSpPr>
        <dsp:cNvPr id="0" name=""/>
        <dsp:cNvSpPr/>
      </dsp:nvSpPr>
      <dsp:spPr>
        <a:xfrm rot="5400000">
          <a:off x="2754351" y="3078656"/>
          <a:ext cx="1010397" cy="3067811"/>
        </a:xfrm>
        <a:prstGeom prst="round2Same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Ephemeral Diffie-Hellman (EDH or DHE)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When used with elliptic curve cryptography, you get ECDHE</a:t>
          </a:r>
          <a:endParaRPr lang="en-US" sz="1100" kern="1200"/>
        </a:p>
      </dsp:txBody>
      <dsp:txXfrm rot="-5400000">
        <a:off x="1725644" y="4156687"/>
        <a:ext cx="3018487" cy="911749"/>
      </dsp:txXfrm>
    </dsp:sp>
    <dsp:sp modelId="{19E65391-EF03-2C46-ABD2-65077B1CB638}">
      <dsp:nvSpPr>
        <dsp:cNvPr id="0" name=""/>
        <dsp:cNvSpPr/>
      </dsp:nvSpPr>
      <dsp:spPr>
        <a:xfrm>
          <a:off x="0" y="3981064"/>
          <a:ext cx="1725644" cy="1262996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Perfect Forward Secrecy provided by</a:t>
          </a:r>
          <a:endParaRPr lang="en-US" sz="1200" kern="1200"/>
        </a:p>
      </dsp:txBody>
      <dsp:txXfrm>
        <a:off x="61654" y="4042718"/>
        <a:ext cx="1602336" cy="1139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0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3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0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642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EB8-1063-441F-9B0F-12E078E18C1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DAF2-C9B5-48EC-BFBF-7AD4E650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zimmermann.com/EN/essays/WhyIWrotePGP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92648-869B-4929-B176-886831A6D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6" r="52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4DCA4F-9034-421C-A753-4D83A744715B}"/>
              </a:ext>
            </a:extLst>
          </p:cNvPr>
          <p:cNvSpPr/>
          <p:nvPr/>
        </p:nvSpPr>
        <p:spPr>
          <a:xfrm>
            <a:off x="866216" y="2099733"/>
            <a:ext cx="6619243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Asymmetric Encryption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Diffie-Hellman Key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7B5E2-A9F5-4843-8C88-AEFB1ACB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847262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asymmetric cryptography to create a symmetric key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3FA14FD2-73D3-48ED-A9F4-E7310E33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934" y="4888304"/>
            <a:ext cx="914400" cy="914400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E70A2FEF-C764-40A5-A0D4-12575D009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934" y="2876638"/>
            <a:ext cx="914400" cy="914400"/>
          </a:xfrm>
          <a:prstGeom prst="rect">
            <a:avLst/>
          </a:prstGeom>
        </p:spPr>
      </p:pic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86144B07-50D6-4C12-94A7-2E6E284E1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8609" y="296045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E9939-AE3C-42EC-892A-75C46619B441}"/>
              </a:ext>
            </a:extLst>
          </p:cNvPr>
          <p:cNvSpPr txBox="1"/>
          <p:nvPr/>
        </p:nvSpPr>
        <p:spPr>
          <a:xfrm>
            <a:off x="1153274" y="3690185"/>
            <a:ext cx="11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A </a:t>
            </a:r>
          </a:p>
        </p:txBody>
      </p:sp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64A7D0FA-7B83-456F-A4BE-EF3765B93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2744" y="2871983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15062A5C-C203-452E-8B95-9E90CA1B2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2274" y="296045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B7DD55-34F0-435B-8D9A-7B7E424BDCBB}"/>
              </a:ext>
            </a:extLst>
          </p:cNvPr>
          <p:cNvSpPr txBox="1"/>
          <p:nvPr/>
        </p:nvSpPr>
        <p:spPr>
          <a:xfrm>
            <a:off x="1153274" y="5802704"/>
            <a:ext cx="11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AEF5F-BEAD-4995-A4E2-FB8E74018145}"/>
              </a:ext>
            </a:extLst>
          </p:cNvPr>
          <p:cNvSpPr txBox="1"/>
          <p:nvPr/>
        </p:nvSpPr>
        <p:spPr>
          <a:xfrm>
            <a:off x="3026716" y="3690185"/>
            <a:ext cx="133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A</a:t>
            </a:r>
          </a:p>
          <a:p>
            <a:pPr algn="ctr"/>
            <a:r>
              <a:rPr lang="en-US" dirty="0"/>
              <a:t>Private Key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E7562B-B0CB-46F0-9BC6-765692CC4E2E}"/>
              </a:ext>
            </a:extLst>
          </p:cNvPr>
          <p:cNvSpPr/>
          <p:nvPr/>
        </p:nvSpPr>
        <p:spPr>
          <a:xfrm>
            <a:off x="2672194" y="2650571"/>
            <a:ext cx="3190240" cy="1859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8EBC2-F605-475B-B2B7-6C4F7D9AEA81}"/>
              </a:ext>
            </a:extLst>
          </p:cNvPr>
          <p:cNvSpPr txBox="1"/>
          <p:nvPr/>
        </p:nvSpPr>
        <p:spPr>
          <a:xfrm>
            <a:off x="4368375" y="3690185"/>
            <a:ext cx="133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B</a:t>
            </a:r>
          </a:p>
          <a:p>
            <a:pPr algn="ctr"/>
            <a:r>
              <a:rPr lang="en-US" dirty="0"/>
              <a:t>Public Key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2D5517-35FD-4004-B3FA-BEC75FAA6F2E}"/>
              </a:ext>
            </a:extLst>
          </p:cNvPr>
          <p:cNvCxnSpPr/>
          <p:nvPr/>
        </p:nvCxnSpPr>
        <p:spPr>
          <a:xfrm>
            <a:off x="5933554" y="3417651"/>
            <a:ext cx="955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814347-86F9-429C-9A42-6FC0B28895DC}"/>
              </a:ext>
            </a:extLst>
          </p:cNvPr>
          <p:cNvSpPr txBox="1"/>
          <p:nvPr/>
        </p:nvSpPr>
        <p:spPr>
          <a:xfrm>
            <a:off x="6904481" y="3521336"/>
            <a:ext cx="133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Symmetric Key</a:t>
            </a:r>
          </a:p>
        </p:txBody>
      </p:sp>
      <p:pic>
        <p:nvPicPr>
          <p:cNvPr id="23" name="Graphic 22" descr="Key">
            <a:extLst>
              <a:ext uri="{FF2B5EF4-FFF2-40B4-BE49-F238E27FC236}">
                <a16:creationId xmlns:a16="http://schemas.microsoft.com/office/drawing/2014/main" id="{55D707B6-5E77-4063-9EC5-DA53BFD12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8609" y="5005118"/>
            <a:ext cx="914400" cy="914400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48B08E8C-49EE-4F49-9157-3650A9280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2744" y="4916650"/>
            <a:ext cx="914400" cy="914400"/>
          </a:xfrm>
          <a:prstGeom prst="rect">
            <a:avLst/>
          </a:prstGeom>
        </p:spPr>
      </p:pic>
      <p:pic>
        <p:nvPicPr>
          <p:cNvPr id="25" name="Graphic 24" descr="Key">
            <a:extLst>
              <a:ext uri="{FF2B5EF4-FFF2-40B4-BE49-F238E27FC236}">
                <a16:creationId xmlns:a16="http://schemas.microsoft.com/office/drawing/2014/main" id="{A77EE571-1834-4E93-834D-09D03A7EA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2274" y="500511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DC7743-87E9-43C5-9E99-6D90BA0129D4}"/>
              </a:ext>
            </a:extLst>
          </p:cNvPr>
          <p:cNvSpPr txBox="1"/>
          <p:nvPr/>
        </p:nvSpPr>
        <p:spPr>
          <a:xfrm>
            <a:off x="3026716" y="5734852"/>
            <a:ext cx="133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B</a:t>
            </a:r>
          </a:p>
          <a:p>
            <a:pPr algn="ctr"/>
            <a:r>
              <a:rPr lang="en-US" dirty="0"/>
              <a:t>Private Key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35ABF-041E-41F8-BEB5-A39FBF3F4F68}"/>
              </a:ext>
            </a:extLst>
          </p:cNvPr>
          <p:cNvSpPr/>
          <p:nvPr/>
        </p:nvSpPr>
        <p:spPr>
          <a:xfrm>
            <a:off x="2672194" y="4695238"/>
            <a:ext cx="3190240" cy="1859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AD4A5-611D-4EE5-82D1-CD150BDC6179}"/>
              </a:ext>
            </a:extLst>
          </p:cNvPr>
          <p:cNvSpPr txBox="1"/>
          <p:nvPr/>
        </p:nvSpPr>
        <p:spPr>
          <a:xfrm>
            <a:off x="4368375" y="5734852"/>
            <a:ext cx="133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A</a:t>
            </a:r>
          </a:p>
          <a:p>
            <a:pPr algn="ctr"/>
            <a:r>
              <a:rPr lang="en-US" dirty="0"/>
              <a:t>Public Key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1F37E6-AFD3-4AF7-B3C5-A6F0B229926D}"/>
              </a:ext>
            </a:extLst>
          </p:cNvPr>
          <p:cNvCxnSpPr/>
          <p:nvPr/>
        </p:nvCxnSpPr>
        <p:spPr>
          <a:xfrm>
            <a:off x="5933554" y="5462318"/>
            <a:ext cx="955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A4DA4E-DDA5-41B0-998F-AB2C420368AA}"/>
              </a:ext>
            </a:extLst>
          </p:cNvPr>
          <p:cNvSpPr txBox="1"/>
          <p:nvPr/>
        </p:nvSpPr>
        <p:spPr>
          <a:xfrm>
            <a:off x="6904481" y="5566003"/>
            <a:ext cx="133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Symmetric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00459E-A0AE-450C-86FD-8DC39FDF6F92}"/>
              </a:ext>
            </a:extLst>
          </p:cNvPr>
          <p:cNvCxnSpPr/>
          <p:nvPr/>
        </p:nvCxnSpPr>
        <p:spPr>
          <a:xfrm>
            <a:off x="2187334" y="5697334"/>
            <a:ext cx="955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07F365-BBC8-4B52-BABE-872F8848E472}"/>
              </a:ext>
            </a:extLst>
          </p:cNvPr>
          <p:cNvCxnSpPr/>
          <p:nvPr/>
        </p:nvCxnSpPr>
        <p:spPr>
          <a:xfrm>
            <a:off x="2187334" y="3279254"/>
            <a:ext cx="955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rsa encryption"/>
          <p:cNvPicPr>
            <a:picLocks noChangeAspect="1" noChangeArrowheads="1"/>
          </p:cNvPicPr>
          <p:nvPr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r="13842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Named for creators</a:t>
            </a:r>
            <a:br>
              <a:rPr lang="en-US" sz="1500">
                <a:solidFill>
                  <a:schemeClr val="tx1"/>
                </a:solidFill>
              </a:rPr>
            </a:br>
            <a:r>
              <a:rPr lang="en-US" sz="1500">
                <a:solidFill>
                  <a:schemeClr val="tx1"/>
                </a:solidFill>
              </a:rPr>
              <a:t>Ron </a:t>
            </a:r>
            <a:r>
              <a:rPr lang="en-US" sz="1500" u="sng">
                <a:solidFill>
                  <a:schemeClr val="tx1"/>
                </a:solidFill>
              </a:rPr>
              <a:t>R</a:t>
            </a:r>
            <a:r>
              <a:rPr lang="en-US" sz="1500">
                <a:solidFill>
                  <a:schemeClr val="tx1"/>
                </a:solidFill>
              </a:rPr>
              <a:t>ivest, Adi </a:t>
            </a:r>
            <a:r>
              <a:rPr lang="en-US" sz="1500" u="sng">
                <a:solidFill>
                  <a:schemeClr val="tx1"/>
                </a:solidFill>
              </a:rPr>
              <a:t>S</a:t>
            </a:r>
            <a:r>
              <a:rPr lang="en-US" sz="1500">
                <a:solidFill>
                  <a:schemeClr val="tx1"/>
                </a:solidFill>
              </a:rPr>
              <a:t>hamir, and Leonard </a:t>
            </a:r>
            <a:r>
              <a:rPr lang="en-US" sz="1500" u="sng">
                <a:solidFill>
                  <a:schemeClr val="tx1"/>
                </a:solidFill>
              </a:rPr>
              <a:t>A</a:t>
            </a:r>
            <a:r>
              <a:rPr lang="en-US" sz="1500">
                <a:solidFill>
                  <a:schemeClr val="tx1"/>
                </a:solidFill>
              </a:rPr>
              <a:t>delman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Published the RSA cipher in 1977</a:t>
            </a:r>
          </a:p>
          <a:p>
            <a:pPr lvl="2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(Recall that Diffie-Hellman was released in 1976!)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First practical system using public-key cryptography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Encrypts, decrypts, provides digital signatures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Based on two </a:t>
            </a:r>
            <a:r>
              <a:rPr lang="en-US" sz="1500" i="1" u="sng">
                <a:solidFill>
                  <a:schemeClr val="tx1"/>
                </a:solidFill>
              </a:rPr>
              <a:t>very</a:t>
            </a:r>
            <a:r>
              <a:rPr lang="en-US" sz="1500">
                <a:solidFill>
                  <a:schemeClr val="tx1"/>
                </a:solidFill>
              </a:rPr>
              <a:t> large prime numbers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If you don’t have the factors, it’s hard to find them in timely way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Now public domain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Used for web encryption and digital rights management (DRM)</a:t>
            </a:r>
          </a:p>
        </p:txBody>
      </p:sp>
    </p:spTree>
    <p:extLst>
      <p:ext uri="{BB962C8B-B14F-4D97-AF65-F5344CB8AC3E}">
        <p14:creationId xmlns:p14="http://schemas.microsoft.com/office/powerpoint/2010/main" val="200669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Digital Signature Algorithm (DSA)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Standard for digital signatures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Modifies Diffie-Hellman for use in digital signatures</a:t>
            </a:r>
          </a:p>
          <a:p>
            <a:r>
              <a:rPr lang="en-US">
                <a:solidFill>
                  <a:schemeClr val="tx1"/>
                </a:solidFill>
              </a:rPr>
              <a:t>Federal Information Processing Standard for digital signatures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FIPS 186-4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Since 1993</a:t>
            </a:r>
          </a:p>
          <a:p>
            <a:r>
              <a:rPr lang="en-US">
                <a:solidFill>
                  <a:schemeClr val="tx1"/>
                </a:solidFill>
              </a:rPr>
              <a:t>Combine with elliptic curve cryptography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Fast and efficient digital signatures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ECDSA – Elliptic Curve Digital Signature Algorithm</a:t>
            </a:r>
          </a:p>
        </p:txBody>
      </p:sp>
    </p:spTree>
    <p:extLst>
      <p:ext uri="{BB962C8B-B14F-4D97-AF65-F5344CB8AC3E}">
        <p14:creationId xmlns:p14="http://schemas.microsoft.com/office/powerpoint/2010/main" val="183176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620146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4554582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Elliptic Curve Cryptography (ECC)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9" r="13544" b="2"/>
          <a:stretch/>
        </p:blipFill>
        <p:spPr bwMode="auto">
          <a:xfrm>
            <a:off x="5080883" y="480060"/>
            <a:ext cx="3697356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2418735"/>
            <a:ext cx="4554582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Used for encryption, digital signatures, etc.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Assymmetric encryption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Uses large integers composed of two or more large prime numbers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Uses curves instead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Just as hard to find unknown logarithm of some elliptic curve from a publicly known starting point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Uses small keys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Relatively simple geometry – fast to compute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Yields Elliptic Curve Digital Signature Algorithm (ECDSA)</a:t>
            </a:r>
          </a:p>
        </p:txBody>
      </p:sp>
    </p:spTree>
    <p:extLst>
      <p:ext uri="{BB962C8B-B14F-4D97-AF65-F5344CB8AC3E}">
        <p14:creationId xmlns:p14="http://schemas.microsoft.com/office/powerpoint/2010/main" val="225425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620146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4554582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Pretty Good Privacy (PGP) and GPG</a:t>
            </a:r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4" r="16725" b="2"/>
          <a:stretch/>
        </p:blipFill>
        <p:spPr bwMode="auto">
          <a:xfrm>
            <a:off x="5080883" y="480060"/>
            <a:ext cx="3697356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2418735"/>
            <a:ext cx="4554582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asymmetric encryption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Created by Phil Zimmerman, 1991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“Why I Wrote PGP”</a:t>
            </a:r>
          </a:p>
          <a:p>
            <a:pPr lvl="2"/>
            <a:r>
              <a:rPr lang="en-US">
                <a:solidFill>
                  <a:srgbClr val="FFFFFF"/>
                </a:solidFill>
                <a:hlinkClick r:id="rId3"/>
              </a:rPr>
              <a:t>https://www.philzimmermann.com/EN/essays/WhyIWrotePGP.html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Owned by Symantec</a:t>
            </a:r>
          </a:p>
          <a:p>
            <a:r>
              <a:rPr lang="en-US">
                <a:solidFill>
                  <a:srgbClr val="FFFFFF"/>
                </a:solidFill>
              </a:rPr>
              <a:t>Open standard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OpenPGP (RFC 4880)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GNU Privacy Guard (GPG)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Compatible with Symantec’s PGP</a:t>
            </a:r>
          </a:p>
        </p:txBody>
      </p:sp>
    </p:spTree>
    <p:extLst>
      <p:ext uri="{BB962C8B-B14F-4D97-AF65-F5344CB8AC3E}">
        <p14:creationId xmlns:p14="http://schemas.microsoft.com/office/powerpoint/2010/main" val="407701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{4F2877CF-ABB8-6A4B-AA38-003CA0493A53}tf10001076</Template>
  <TotalTime>1964</TotalTime>
  <Words>359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PowerPoint Presentation</vt:lpstr>
      <vt:lpstr>Diffie-Hellman Key Exchange</vt:lpstr>
      <vt:lpstr>Diffie-Hellman Key Exchange</vt:lpstr>
      <vt:lpstr>RSA</vt:lpstr>
      <vt:lpstr>Digital Signature Algorithm (DSA)</vt:lpstr>
      <vt:lpstr>Elliptic Curve Cryptography (ECC)</vt:lpstr>
      <vt:lpstr>Pretty Good Privacy (PGP) and GPG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65</cp:revision>
  <dcterms:created xsi:type="dcterms:W3CDTF">2019-04-17T19:12:48Z</dcterms:created>
  <dcterms:modified xsi:type="dcterms:W3CDTF">2021-03-04T17:05:19Z</dcterms:modified>
  <cp:category>pptx, curriculum, cyber</cp:category>
</cp:coreProperties>
</file>