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5"/>
  </p:notesMasterIdLst>
  <p:sldIdLst>
    <p:sldId id="280" r:id="rId2"/>
    <p:sldId id="272" r:id="rId3"/>
    <p:sldId id="273" r:id="rId4"/>
    <p:sldId id="275" r:id="rId5"/>
    <p:sldId id="274" r:id="rId6"/>
    <p:sldId id="276" r:id="rId7"/>
    <p:sldId id="278" r:id="rId8"/>
    <p:sldId id="279" r:id="rId9"/>
    <p:sldId id="266" r:id="rId10"/>
    <p:sldId id="271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88027" autoAdjust="0"/>
  </p:normalViewPr>
  <p:slideViewPr>
    <p:cSldViewPr snapToGrid="0">
      <p:cViewPr varScale="1">
        <p:scale>
          <a:sx n="112" d="100"/>
          <a:sy n="112" d="100"/>
        </p:scale>
        <p:origin x="8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pPr/>
              <a:t>3/4/21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283114" y="1168329"/>
            <a:ext cx="6586124" cy="4537816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91" y="2055278"/>
            <a:ext cx="6428445" cy="1810636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800" spc="-113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091" y="3941492"/>
            <a:ext cx="6428445" cy="133412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8142FFC3-FFC5-4A21-B687-9EB531FC3CC3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E51DF2E0-E0E2-4724-8856-E6B0EA3FD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48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86" y="2349926"/>
            <a:ext cx="3113815" cy="247277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5686" y="794719"/>
            <a:ext cx="4095643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FFC3-FFC5-4A21-B687-9EB531FC3CC3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F2E0-E0E2-4724-8856-E6B0EA3FD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1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0" y="0"/>
            <a:ext cx="9421759" cy="68580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5228134" y="1699589"/>
            <a:ext cx="3286552" cy="3470421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3609" y="2349924"/>
            <a:ext cx="3112047" cy="2464951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258" y="802808"/>
            <a:ext cx="4118291" cy="52548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8142FFC3-FFC5-4A21-B687-9EB531FC3CC3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E51DF2E0-E0E2-4724-8856-E6B0EA3FD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43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59499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8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7" y="803186"/>
            <a:ext cx="4091410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FFC3-FFC5-4A21-B687-9EB531FC3CC3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F2E0-E0E2-4724-8856-E6B0EA3FD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49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2403476" y="1158902"/>
            <a:ext cx="4317684" cy="4537816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148" y="2028827"/>
            <a:ext cx="4162952" cy="1732474"/>
          </a:xfrm>
        </p:spPr>
        <p:txBody>
          <a:bodyPr bIns="0" anchor="b">
            <a:normAutofit/>
          </a:bodyPr>
          <a:lstStyle>
            <a:lvl1pPr algn="ctr"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148" y="3843338"/>
            <a:ext cx="4162952" cy="1426097"/>
          </a:xfrm>
        </p:spPr>
        <p:txBody>
          <a:bodyPr tIns="0">
            <a:normAutofit/>
          </a:bodyPr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8142FFC3-FFC5-4A21-B687-9EB531FC3CC3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E51DF2E0-E0E2-4724-8856-E6B0EA3FD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58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068"/>
            <a:ext cx="3122163" cy="245980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3014" y="804029"/>
            <a:ext cx="4091674" cy="24593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0283" y="3585104"/>
            <a:ext cx="4094404" cy="24706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8142FFC3-FFC5-4A21-B687-9EB531FC3CC3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E51DF2E0-E0E2-4724-8856-E6B0EA3FD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5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848"/>
            <a:ext cx="3122163" cy="245902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612" y="802200"/>
            <a:ext cx="3805123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636" y="1487999"/>
            <a:ext cx="3804674" cy="1775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5010" y="3585518"/>
            <a:ext cx="3819675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5010" y="4270332"/>
            <a:ext cx="3819675" cy="1785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8142FFC3-FFC5-4A21-B687-9EB531FC3CC3}" type="datetimeFigureOut">
              <a:rPr lang="en-US" smtClean="0"/>
              <a:t>3/4/21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E51DF2E0-E0E2-4724-8856-E6B0EA3FD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03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FFC3-FFC5-4A21-B687-9EB531FC3CC3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F2E0-E0E2-4724-8856-E6B0EA3FD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91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8142FFC3-FFC5-4A21-B687-9EB531FC3CC3}" type="datetimeFigureOut">
              <a:rPr lang="en-US" smtClean="0"/>
              <a:t>3/4/21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E51DF2E0-E0E2-4724-8856-E6B0EA3FD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7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1225399"/>
          </a:xfrm>
        </p:spPr>
        <p:txBody>
          <a:bodyPr bIns="0" anchor="b">
            <a:noAutofit/>
          </a:bodyPr>
          <a:lstStyle>
            <a:lvl1pPr algn="ctr">
              <a:defRPr sz="28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6" y="801390"/>
            <a:ext cx="4095643" cy="524949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554" y="3575324"/>
            <a:ext cx="3112047" cy="123955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FFC3-FFC5-4A21-B687-9EB531FC3CC3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F2E0-E0E2-4724-8856-E6B0EA3FD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81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644463" y="1698332"/>
            <a:ext cx="4357752" cy="3470420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4676" y="0"/>
            <a:ext cx="3489324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85" y="2336402"/>
            <a:ext cx="4197666" cy="1265539"/>
          </a:xfrm>
        </p:spPr>
        <p:txBody>
          <a:bodyPr bIns="0" anchor="b">
            <a:normAutofit/>
          </a:bodyPr>
          <a:lstStyle>
            <a:lvl1pPr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314" y="3601941"/>
            <a:ext cx="4199254" cy="121453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8142FFC3-FFC5-4A21-B687-9EB531FC3CC3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4358641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15463" y="320040"/>
            <a:ext cx="685800" cy="320040"/>
          </a:xfrm>
        </p:spPr>
        <p:txBody>
          <a:bodyPr/>
          <a:lstStyle/>
          <a:p>
            <a:fld id="{E51DF2E0-E0E2-4724-8856-E6B0EA3FD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99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554" y="2349925"/>
            <a:ext cx="3112047" cy="246495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5687" y="794719"/>
            <a:ext cx="4079089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320040"/>
            <a:ext cx="2743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" y="6227064"/>
            <a:ext cx="7854696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8976" y="320040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7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2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725557" y="4737654"/>
            <a:ext cx="8224805" cy="1547191"/>
          </a:xfrm>
        </p:spPr>
        <p:txBody>
          <a:bodyPr/>
          <a:lstStyle/>
          <a:p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Hashing Algorithms</a:t>
            </a:r>
          </a:p>
        </p:txBody>
      </p:sp>
    </p:spTree>
    <p:extLst>
      <p:ext uri="{BB962C8B-B14F-4D97-AF65-F5344CB8AC3E}">
        <p14:creationId xmlns:p14="http://schemas.microsoft.com/office/powerpoint/2010/main" val="144790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MD5 collision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562" y="-228600"/>
            <a:ext cx="8166029" cy="7349490"/>
          </a:xfrm>
        </p:spPr>
        <p:txBody>
          <a:bodyPr>
            <a:normAutofit/>
          </a:bodyPr>
          <a:lstStyle/>
          <a:p>
            <a:r>
              <a:rPr lang="en-US" sz="2200" dirty="0"/>
              <a:t>Following two large values generate the same MD5 hash</a:t>
            </a:r>
          </a:p>
          <a:p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Collisions are </a:t>
            </a:r>
            <a:r>
              <a:rPr lang="en-US" sz="2200" u="sng" dirty="0"/>
              <a:t>bad</a:t>
            </a:r>
            <a:r>
              <a:rPr lang="en-US" sz="2200" dirty="0"/>
              <a:t> for secure, trust-worthy encryption!</a:t>
            </a:r>
          </a:p>
          <a:p>
            <a:pPr lvl="1"/>
            <a:r>
              <a:rPr lang="en-US" sz="1800" dirty="0"/>
              <a:t>Solution is often to make resulting hash values larger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5536928"/>
              </p:ext>
            </p:extLst>
          </p:nvPr>
        </p:nvGraphicFramePr>
        <p:xfrm>
          <a:off x="182562" y="960121"/>
          <a:ext cx="8961438" cy="458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0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0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3255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d131dd02c5e6eec4693d9a0698aff95c</a:t>
                      </a:r>
                      <a:br>
                        <a:rPr lang="en-US" sz="1600" b="1" dirty="0">
                          <a:solidFill>
                            <a:schemeClr val="tx1"/>
                          </a:solidFill>
                          <a:latin typeface="Courier" panose="02060409020205020404" pitchFamily="49" charset="0"/>
                        </a:rPr>
                      </a:b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2fcab5</a:t>
                      </a:r>
                      <a:r>
                        <a:rPr lang="en-US" sz="1600" b="1" i="0" kern="1200" dirty="0">
                          <a:solidFill>
                            <a:srgbClr val="C00000"/>
                          </a:solidFill>
                          <a:effectLst/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8</a:t>
                      </a: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712467eab4004583eb8fb7f89</a:t>
                      </a:r>
                      <a:br>
                        <a:rPr lang="en-US" sz="1600" b="1" dirty="0">
                          <a:solidFill>
                            <a:schemeClr val="tx1"/>
                          </a:solidFill>
                          <a:latin typeface="Courier" panose="02060409020205020404" pitchFamily="49" charset="0"/>
                        </a:rPr>
                      </a:b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55ad340609f4b30283e4888325</a:t>
                      </a:r>
                      <a:r>
                        <a:rPr lang="en-US" sz="1600" b="1" i="0" kern="1200" dirty="0">
                          <a:solidFill>
                            <a:srgbClr val="C00000"/>
                          </a:solidFill>
                          <a:effectLst/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7</a:t>
                      </a: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1415a</a:t>
                      </a:r>
                      <a:br>
                        <a:rPr lang="en-US" sz="1600" b="1" dirty="0">
                          <a:solidFill>
                            <a:schemeClr val="tx1"/>
                          </a:solidFill>
                          <a:latin typeface="Courier" panose="02060409020205020404" pitchFamily="49" charset="0"/>
                        </a:rPr>
                      </a:b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085125e8f7cdc99fd91dbd</a:t>
                      </a:r>
                      <a:r>
                        <a:rPr lang="en-US" sz="1600" b="1" i="0" kern="1200" dirty="0">
                          <a:solidFill>
                            <a:srgbClr val="C00000"/>
                          </a:solidFill>
                          <a:effectLst/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280373c5b</a:t>
                      </a:r>
                      <a:br>
                        <a:rPr lang="en-US" sz="1600" b="1" dirty="0">
                          <a:solidFill>
                            <a:schemeClr val="tx1"/>
                          </a:solidFill>
                          <a:latin typeface="Courier" panose="02060409020205020404" pitchFamily="49" charset="0"/>
                        </a:rPr>
                      </a:b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d8823e3156348f5bae6dacd436c919c6</a:t>
                      </a:r>
                      <a:br>
                        <a:rPr lang="en-US" sz="1600" b="1" dirty="0">
                          <a:solidFill>
                            <a:schemeClr val="tx1"/>
                          </a:solidFill>
                          <a:latin typeface="Courier" panose="02060409020205020404" pitchFamily="49" charset="0"/>
                        </a:rPr>
                      </a:b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dd53e2</a:t>
                      </a:r>
                      <a:r>
                        <a:rPr lang="en-US" sz="1600" b="1" i="0" kern="1200" dirty="0">
                          <a:solidFill>
                            <a:srgbClr val="C00000"/>
                          </a:solidFill>
                          <a:effectLst/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487da03fd02396306d248cda0</a:t>
                      </a:r>
                      <a:br>
                        <a:rPr lang="en-US" sz="1600" b="1" dirty="0">
                          <a:solidFill>
                            <a:schemeClr val="tx1"/>
                          </a:solidFill>
                          <a:latin typeface="Courier" panose="02060409020205020404" pitchFamily="49" charset="0"/>
                        </a:rPr>
                      </a:b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e99f33420f577ee8ce54b67080</a:t>
                      </a:r>
                      <a:r>
                        <a:rPr lang="en-US" sz="1600" b="1" i="0" kern="1200" dirty="0">
                          <a:solidFill>
                            <a:srgbClr val="C00000"/>
                          </a:solidFill>
                          <a:effectLst/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80d1e</a:t>
                      </a:r>
                      <a:br>
                        <a:rPr lang="en-US" sz="1600" b="1" dirty="0">
                          <a:solidFill>
                            <a:schemeClr val="tx1"/>
                          </a:solidFill>
                          <a:latin typeface="Courier" panose="02060409020205020404" pitchFamily="49" charset="0"/>
                        </a:rPr>
                      </a:b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c69821bcb6a8839396f965</a:t>
                      </a:r>
                      <a:r>
                        <a:rPr lang="en-US" sz="1600" b="1" i="0" kern="1200" dirty="0">
                          <a:solidFill>
                            <a:srgbClr val="C00000"/>
                          </a:solidFill>
                          <a:effectLst/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b6ff72a70</a:t>
                      </a:r>
                    </a:p>
                    <a:p>
                      <a:pPr algn="ctr"/>
                      <a:endParaRPr lang="en-US" sz="1600" b="1" i="0" kern="1200" dirty="0">
                        <a:solidFill>
                          <a:schemeClr val="tx1"/>
                        </a:solidFill>
                        <a:effectLst/>
                        <a:latin typeface="Courier" panose="02060409020205020404" pitchFamily="49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600" b="1" i="0" kern="1200" dirty="0">
                        <a:solidFill>
                          <a:schemeClr val="tx1"/>
                        </a:solidFill>
                        <a:effectLst/>
                        <a:latin typeface="Courier" panose="02060409020205020404" pitchFamily="49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ourier" panose="020604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d131dd02c5e6eec4693d9a0698aff95c</a:t>
                      </a:r>
                      <a:br>
                        <a:rPr lang="en-US" sz="1600" b="1" dirty="0">
                          <a:solidFill>
                            <a:schemeClr val="tx1"/>
                          </a:solidFill>
                          <a:latin typeface="Courier" panose="02060409020205020404" pitchFamily="49" charset="0"/>
                        </a:rPr>
                      </a:b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2fcab5</a:t>
                      </a:r>
                      <a:r>
                        <a:rPr lang="en-US" sz="1600" b="1" i="0" kern="1200" dirty="0">
                          <a:solidFill>
                            <a:srgbClr val="C00000"/>
                          </a:solidFill>
                          <a:effectLst/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712467eab4004583eb8fb7f89</a:t>
                      </a:r>
                      <a:br>
                        <a:rPr lang="en-US" sz="1600" b="1" dirty="0">
                          <a:solidFill>
                            <a:schemeClr val="tx1"/>
                          </a:solidFill>
                          <a:latin typeface="Courier" panose="02060409020205020404" pitchFamily="49" charset="0"/>
                        </a:rPr>
                      </a:b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55ad340609f4b30283e4888325</a:t>
                      </a:r>
                      <a:r>
                        <a:rPr lang="en-US" sz="1600" b="1" i="0" kern="1200" dirty="0">
                          <a:solidFill>
                            <a:srgbClr val="C00000"/>
                          </a:solidFill>
                          <a:effectLst/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1415a</a:t>
                      </a:r>
                      <a:br>
                        <a:rPr lang="en-US" sz="1600" b="1" dirty="0">
                          <a:solidFill>
                            <a:schemeClr val="tx1"/>
                          </a:solidFill>
                          <a:latin typeface="Courier" panose="02060409020205020404" pitchFamily="49" charset="0"/>
                        </a:rPr>
                      </a:b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085125e8f7cdc99fd91dbd</a:t>
                      </a:r>
                      <a:r>
                        <a:rPr lang="en-US" sz="1600" b="1" i="0" kern="1200" dirty="0">
                          <a:solidFill>
                            <a:srgbClr val="C00000"/>
                          </a:solidFill>
                          <a:effectLst/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7</a:t>
                      </a: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280373c5b</a:t>
                      </a:r>
                      <a:br>
                        <a:rPr lang="en-US" sz="1600" b="1" dirty="0">
                          <a:solidFill>
                            <a:schemeClr val="tx1"/>
                          </a:solidFill>
                          <a:latin typeface="Courier" panose="02060409020205020404" pitchFamily="49" charset="0"/>
                        </a:rPr>
                      </a:b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d8823e3156348f5bae6dacd436c919c6</a:t>
                      </a:r>
                      <a:br>
                        <a:rPr lang="en-US" sz="1600" b="1" dirty="0">
                          <a:solidFill>
                            <a:schemeClr val="tx1"/>
                          </a:solidFill>
                          <a:latin typeface="Courier" panose="02060409020205020404" pitchFamily="49" charset="0"/>
                        </a:rPr>
                      </a:b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dd53e2</a:t>
                      </a:r>
                      <a:r>
                        <a:rPr lang="en-US" sz="1600" b="1" i="0" kern="1200" dirty="0">
                          <a:solidFill>
                            <a:srgbClr val="C00000"/>
                          </a:solidFill>
                          <a:effectLst/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487da03fd02396306d248cda0</a:t>
                      </a:r>
                      <a:br>
                        <a:rPr lang="en-US" sz="1600" b="1" dirty="0">
                          <a:solidFill>
                            <a:schemeClr val="tx1"/>
                          </a:solidFill>
                          <a:latin typeface="Courier" panose="02060409020205020404" pitchFamily="49" charset="0"/>
                        </a:rPr>
                      </a:b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e99f33420f577ee8ce54b67080</a:t>
                      </a:r>
                      <a:r>
                        <a:rPr lang="en-US" sz="1600" b="1" i="0" kern="1200" dirty="0">
                          <a:solidFill>
                            <a:srgbClr val="C00000"/>
                          </a:solidFill>
                          <a:effectLst/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80d1e</a:t>
                      </a:r>
                      <a:br>
                        <a:rPr lang="en-US" sz="1600" b="1" dirty="0">
                          <a:solidFill>
                            <a:schemeClr val="tx1"/>
                          </a:solidFill>
                          <a:latin typeface="Courier" panose="02060409020205020404" pitchFamily="49" charset="0"/>
                        </a:rPr>
                      </a:b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c69821bcb6a8839396f965</a:t>
                      </a:r>
                      <a:r>
                        <a:rPr lang="en-US" sz="1600" b="1" i="0" kern="1200" dirty="0">
                          <a:solidFill>
                            <a:srgbClr val="C00000"/>
                          </a:solidFill>
                          <a:effectLst/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b6ff72a70</a:t>
                      </a:r>
                    </a:p>
                    <a:p>
                      <a:pPr algn="ctr"/>
                      <a:endParaRPr lang="en-US" sz="1600" b="1" i="0" kern="1200" dirty="0">
                        <a:solidFill>
                          <a:schemeClr val="tx1"/>
                        </a:solidFill>
                        <a:effectLst/>
                        <a:latin typeface="Courier" panose="02060409020205020404" pitchFamily="49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ourier" panose="020604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3005">
                <a:tc>
                  <a:txBody>
                    <a:bodyPr/>
                    <a:lstStyle/>
                    <a:p>
                      <a:pPr algn="ctr"/>
                      <a:endParaRPr lang="en-US" sz="1600" b="1" i="0" kern="1200" dirty="0">
                        <a:solidFill>
                          <a:schemeClr val="tx1"/>
                        </a:solidFill>
                        <a:effectLst/>
                        <a:latin typeface="Courier" panose="02060409020205020404" pitchFamily="49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600" b="1" i="0" kern="1200" dirty="0">
                        <a:solidFill>
                          <a:schemeClr val="tx1"/>
                        </a:solidFill>
                        <a:effectLst/>
                        <a:latin typeface="Courier" panose="02060409020205020404" pitchFamily="49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600" b="1" i="0" kern="1200" dirty="0">
                        <a:solidFill>
                          <a:schemeClr val="tx1"/>
                        </a:solidFill>
                        <a:effectLst/>
                        <a:latin typeface="Courier" panose="02060409020205020404" pitchFamily="49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600" b="1" i="0" kern="1200" dirty="0">
                        <a:solidFill>
                          <a:schemeClr val="tx1"/>
                        </a:solidFill>
                        <a:effectLst/>
                        <a:latin typeface="Courier" panose="02060409020205020404" pitchFamily="49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MD5 Hash:</a:t>
                      </a:r>
                    </a:p>
                    <a:p>
                      <a:pPr algn="ctr"/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79054025255fb1a26e4bc422aef54eb4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kern="1200" dirty="0">
                        <a:solidFill>
                          <a:schemeClr val="tx1"/>
                        </a:solidFill>
                        <a:effectLst/>
                        <a:latin typeface="Courier" panose="02060409020205020404" pitchFamily="49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600" b="1" i="0" kern="1200" dirty="0">
                        <a:solidFill>
                          <a:schemeClr val="tx1"/>
                        </a:solidFill>
                        <a:effectLst/>
                        <a:latin typeface="Courier" panose="02060409020205020404" pitchFamily="49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600" b="1" i="0" kern="1200" dirty="0">
                        <a:solidFill>
                          <a:schemeClr val="tx1"/>
                        </a:solidFill>
                        <a:effectLst/>
                        <a:latin typeface="Courier" panose="02060409020205020404" pitchFamily="49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600" b="1" i="0" kern="1200" dirty="0">
                        <a:solidFill>
                          <a:schemeClr val="tx1"/>
                        </a:solidFill>
                        <a:effectLst/>
                        <a:latin typeface="Courier" panose="02060409020205020404" pitchFamily="49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MD5 Hash:</a:t>
                      </a:r>
                    </a:p>
                    <a:p>
                      <a:pPr algn="ctr"/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79054025255fb1a26e4bc422aef54eb4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>
            <a:cxnSpLocks/>
          </p:cNvCxnSpPr>
          <p:nvPr/>
        </p:nvCxnSpPr>
        <p:spPr>
          <a:xfrm>
            <a:off x="4711664" y="2045400"/>
            <a:ext cx="0" cy="2906744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Image result for car collisio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061"/>
          <a:stretch/>
        </p:blipFill>
        <p:spPr bwMode="auto">
          <a:xfrm>
            <a:off x="5174862" y="3429000"/>
            <a:ext cx="3786576" cy="126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687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795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790" y="762608"/>
            <a:ext cx="7861139" cy="1003932"/>
          </a:xfrm>
        </p:spPr>
        <p:txBody>
          <a:bodyPr anchor="ctr">
            <a:normAutofit/>
          </a:bodyPr>
          <a:lstStyle/>
          <a:p>
            <a:pPr algn="l"/>
            <a:r>
              <a:rPr lang="en-US" sz="3100">
                <a:solidFill>
                  <a:schemeClr val="accent1"/>
                </a:solidFill>
              </a:rPr>
              <a:t>Secure Hashing Algorithm (SHA)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790" y="2635976"/>
            <a:ext cx="6170452" cy="3542776"/>
          </a:xfrm>
        </p:spPr>
        <p:txBody>
          <a:bodyPr>
            <a:normAutofit/>
          </a:bodyPr>
          <a:lstStyle/>
          <a:p>
            <a:r>
              <a:rPr lang="en-US" sz="1400"/>
              <a:t>Developed by National Security Agency (NSA)</a:t>
            </a:r>
          </a:p>
          <a:p>
            <a:pPr lvl="1"/>
            <a:r>
              <a:rPr lang="en-US" dirty="0"/>
              <a:t>US Federal Information Processing Standard (FIPS)</a:t>
            </a:r>
          </a:p>
          <a:p>
            <a:pPr lvl="1"/>
            <a:r>
              <a:rPr lang="en-US" dirty="0"/>
              <a:t>FIPS 180-4</a:t>
            </a:r>
          </a:p>
          <a:p>
            <a:r>
              <a:rPr lang="en-US" sz="1400"/>
              <a:t>SHA-1</a:t>
            </a:r>
          </a:p>
          <a:p>
            <a:pPr lvl="1"/>
            <a:r>
              <a:rPr lang="en-US" dirty="0"/>
              <a:t>In wide use</a:t>
            </a:r>
          </a:p>
          <a:p>
            <a:pPr lvl="1"/>
            <a:r>
              <a:rPr lang="en-US" dirty="0"/>
              <a:t>160-bit digest (hash value)</a:t>
            </a:r>
          </a:p>
          <a:p>
            <a:pPr lvl="1"/>
            <a:r>
              <a:rPr lang="en-US" dirty="0"/>
              <a:t>Collision possibilities discovered 2005</a:t>
            </a:r>
          </a:p>
          <a:p>
            <a:r>
              <a:rPr lang="en-US" sz="1400"/>
              <a:t>SHA-2</a:t>
            </a:r>
          </a:p>
          <a:p>
            <a:pPr lvl="1"/>
            <a:r>
              <a:rPr lang="en-US" dirty="0"/>
              <a:t>Preferred SHA type</a:t>
            </a:r>
          </a:p>
          <a:p>
            <a:pPr lvl="1"/>
            <a:r>
              <a:rPr lang="en-US" dirty="0"/>
              <a:t>Up to 512-bit digest</a:t>
            </a:r>
          </a:p>
          <a:p>
            <a:pPr lvl="1"/>
            <a:r>
              <a:rPr lang="en-US" dirty="0"/>
              <a:t>SHA-1 no longer used by US Government</a:t>
            </a:r>
          </a:p>
        </p:txBody>
      </p:sp>
    </p:spTree>
    <p:extLst>
      <p:ext uri="{BB962C8B-B14F-4D97-AF65-F5344CB8AC3E}">
        <p14:creationId xmlns:p14="http://schemas.microsoft.com/office/powerpoint/2010/main" val="8422811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4000"/>
                <a:lumMod val="116000"/>
              </a:schemeClr>
            </a:gs>
            <a:gs pos="100000">
              <a:schemeClr val="bg2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F08744-9D7B-4693-B8D6-2A5210AE9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32">
            <a:extLst>
              <a:ext uri="{FF2B5EF4-FFF2-40B4-BE49-F238E27FC236}">
                <a16:creationId xmlns:a16="http://schemas.microsoft.com/office/drawing/2014/main" id="{5B2E630F-F386-44FA-B1A1-C10A9BF43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22204" y="1026251"/>
            <a:ext cx="5473933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567C09-8B4D-49A6-A711-C44C5807D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2665905" y="-619573"/>
            <a:ext cx="6762525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790" y="2349925"/>
            <a:ext cx="1831420" cy="2456442"/>
          </a:xfrm>
        </p:spPr>
        <p:txBody>
          <a:bodyPr>
            <a:normAutofit/>
          </a:bodyPr>
          <a:lstStyle/>
          <a:p>
            <a:pPr algn="l"/>
            <a:r>
              <a:rPr lang="en-US" sz="2800"/>
              <a:t>HMAC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4739" y="1111249"/>
            <a:ext cx="4915501" cy="4635503"/>
          </a:xfrm>
        </p:spPr>
        <p:txBody>
          <a:bodyPr>
            <a:normAutofit/>
          </a:bodyPr>
          <a:lstStyle/>
          <a:p>
            <a:r>
              <a:rPr lang="en-US" dirty="0"/>
              <a:t>Hash-based Message Authentication Code</a:t>
            </a:r>
          </a:p>
          <a:p>
            <a:pPr lvl="1"/>
            <a:r>
              <a:rPr lang="en-US" dirty="0"/>
              <a:t>Combines hash with secret key (like a salt)</a:t>
            </a:r>
          </a:p>
          <a:p>
            <a:pPr lvl="1"/>
            <a:r>
              <a:rPr lang="en-US" dirty="0"/>
              <a:t>Name implies which hash method was used:</a:t>
            </a:r>
            <a:br>
              <a:rPr lang="en-US" dirty="0"/>
            </a:br>
            <a:r>
              <a:rPr lang="en-US" dirty="0"/>
              <a:t>HMAC-MD5, HMAC-SHA256</a:t>
            </a:r>
          </a:p>
          <a:p>
            <a:r>
              <a:rPr lang="en-US" dirty="0"/>
              <a:t>Verifies both data integrity and authenticity</a:t>
            </a:r>
          </a:p>
          <a:p>
            <a:r>
              <a:rPr lang="en-US" dirty="0"/>
              <a:t>Used in network encryption protocols</a:t>
            </a:r>
          </a:p>
          <a:p>
            <a:pPr lvl="1"/>
            <a:r>
              <a:rPr lang="en-US" dirty="0" err="1"/>
              <a:t>IPSec</a:t>
            </a:r>
            <a:r>
              <a:rPr lang="en-US" dirty="0"/>
              <a:t>, TLS</a:t>
            </a:r>
          </a:p>
        </p:txBody>
      </p:sp>
    </p:spTree>
    <p:extLst>
      <p:ext uri="{BB962C8B-B14F-4D97-AF65-F5344CB8AC3E}">
        <p14:creationId xmlns:p14="http://schemas.microsoft.com/office/powerpoint/2010/main" val="3668422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368" y="6419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CC40045-3931-4F5B-BFDA-CB5657884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74300EE0-ECBD-4A99-A182-D65E0E6E6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6F00B75-03DF-4D45-9B0D-64C830BD6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8D3ABB2-C1A2-49A0-A399-DF61B1EF6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A1AEAE7-4978-4A5B-AAD2-E2E78726F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A9AAEEE-4B18-43DC-B196-17B61CD41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807703FD-FEEE-4777-846F-8C38F40CEB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883325D-A3A9-46FF-B7CB-EE9275222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009273A-6FB2-45C9-814B-F9F243C59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1456BB4-6CF2-4A71-BE63-1AC03A287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0F94609-6C4C-45C5-B029-0704F4BB6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532FA0C-81DB-47C4-A39A-77A779E23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F2A2ED01-9837-46A7-B28E-15B6C229D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E52EFEE-3C02-41C5-852D-699079C2E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A4ED1A46-9C33-4642-B4E6-DE8FB6E3F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8825798-C5AC-4262-B3CA-FAA373172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041EF5B5-A116-4AE7-82D0-A06B0FF58F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1053245D-DA29-4C13-84C9-749150489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1166F809-C998-47FD-8299-4F9BA65DD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C6184C9-DD88-444D-83F9-7E5C128E5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96A02A4D-21A3-44E5-BEFC-1DD2E8262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B31F515F-6B6B-48A5-99B1-F9BBCF8F6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3" y="1472864"/>
            <a:ext cx="2824247" cy="4578943"/>
          </a:xfrm>
        </p:spPr>
        <p:txBody>
          <a:bodyPr anchor="t">
            <a:normAutofit/>
          </a:bodyPr>
          <a:lstStyle/>
          <a:p>
            <a:pPr algn="l"/>
            <a:r>
              <a:rPr lang="en-US" sz="4700">
                <a:solidFill>
                  <a:schemeClr val="tx1"/>
                </a:solidFill>
              </a:rPr>
              <a:t>RIPEMD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B0BC2F97-F3ED-4F01-B461-9A522CD97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31418" y="1331697"/>
            <a:ext cx="144937" cy="16659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6490" y="1472864"/>
            <a:ext cx="4613750" cy="4578944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RACE Integrity Primitives Evaluation Message Digest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 dirty="0"/>
              <a:t>RACE</a:t>
            </a:r>
            <a:endParaRPr lang="en-US"/>
          </a:p>
          <a:p>
            <a:pPr lvl="1">
              <a:lnSpc>
                <a:spcPct val="110000"/>
              </a:lnSpc>
            </a:pPr>
            <a:r>
              <a:rPr lang="en-US"/>
              <a:t>Research and Development in Advanced Communication Technologies in EU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Created to help with EU Broadband Communications</a:t>
            </a:r>
            <a:endParaRPr lang="en-US"/>
          </a:p>
          <a:p>
            <a:pPr lvl="1">
              <a:lnSpc>
                <a:spcPct val="110000"/>
              </a:lnSpc>
            </a:pPr>
            <a:r>
              <a:rPr lang="en-US" dirty="0"/>
              <a:t>Centralized cryptographic standards and control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 dirty="0"/>
              <a:t>Original RIPEMD was found to have collision issues in 2004</a:t>
            </a:r>
            <a:endParaRPr lang="en-US"/>
          </a:p>
          <a:p>
            <a:pPr lvl="1">
              <a:lnSpc>
                <a:spcPct val="110000"/>
              </a:lnSpc>
            </a:pPr>
            <a:r>
              <a:rPr lang="en-US" dirty="0"/>
              <a:t>Replaced by RIPEMD-160 (no known collisions)</a:t>
            </a:r>
            <a:endParaRPr lang="en-US"/>
          </a:p>
          <a:p>
            <a:pPr lvl="1">
              <a:lnSpc>
                <a:spcPct val="110000"/>
              </a:lnSpc>
            </a:pPr>
            <a:r>
              <a:rPr lang="en-US" dirty="0"/>
              <a:t>Similar to MD4 in design but performs more like SHA-1</a:t>
            </a:r>
            <a:endParaRPr lang="en-US"/>
          </a:p>
          <a:p>
            <a:pPr lvl="1">
              <a:lnSpc>
                <a:spcPct val="110000"/>
              </a:lnSpc>
            </a:pPr>
            <a:r>
              <a:rPr lang="en-US" dirty="0"/>
              <a:t>Like SHA, other types/modes:</a:t>
            </a:r>
            <a:br>
              <a:rPr lang="en-US" dirty="0"/>
            </a:br>
            <a:r>
              <a:rPr lang="en-US" dirty="0"/>
              <a:t>RIPEMD-128, RIPEMD-256, RIPEMD-320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32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7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2" y="4563895"/>
            <a:ext cx="3831754" cy="1777829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What is a hash anyway?</a:t>
            </a:r>
          </a:p>
        </p:txBody>
      </p:sp>
      <p:pic>
        <p:nvPicPr>
          <p:cNvPr id="1026" name="Picture 2" descr="Image result for hash browns shredded potatoes white backgroun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5" r="14354" b="-4"/>
          <a:stretch/>
        </p:blipFill>
        <p:spPr bwMode="auto">
          <a:xfrm>
            <a:off x="20" y="10"/>
            <a:ext cx="4498207" cy="4306823"/>
          </a:xfrm>
          <a:custGeom>
            <a:avLst/>
            <a:gdLst/>
            <a:ahLst/>
            <a:cxnLst/>
            <a:rect l="l" t="t" r="r" b="b"/>
            <a:pathLst>
              <a:path w="5997636" h="4306833">
                <a:moveTo>
                  <a:pt x="0" y="0"/>
                </a:moveTo>
                <a:lnTo>
                  <a:pt x="5997636" y="0"/>
                </a:lnTo>
                <a:lnTo>
                  <a:pt x="5997636" y="4302053"/>
                </a:lnTo>
                <a:lnTo>
                  <a:pt x="5313331" y="4306748"/>
                </a:lnTo>
                <a:cubicBezTo>
                  <a:pt x="3800480" y="4309129"/>
                  <a:pt x="2093145" y="4262282"/>
                  <a:pt x="400746" y="4118385"/>
                </a:cubicBezTo>
                <a:lnTo>
                  <a:pt x="0" y="4081409"/>
                </a:lnTo>
                <a:lnTo>
                  <a:pt x="0" y="2982070"/>
                </a:lnTo>
                <a:lnTo>
                  <a:pt x="0" y="278994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" r="-2" b="3432"/>
          <a:stretch/>
        </p:blipFill>
        <p:spPr bwMode="auto">
          <a:xfrm>
            <a:off x="4632326" y="10"/>
            <a:ext cx="4511674" cy="4299555"/>
          </a:xfrm>
          <a:custGeom>
            <a:avLst/>
            <a:gdLst/>
            <a:ahLst/>
            <a:cxnLst/>
            <a:rect l="l" t="t" r="r" b="b"/>
            <a:pathLst>
              <a:path w="6015565" h="4299565">
                <a:moveTo>
                  <a:pt x="0" y="0"/>
                </a:moveTo>
                <a:lnTo>
                  <a:pt x="6015565" y="0"/>
                </a:lnTo>
                <a:lnTo>
                  <a:pt x="6015565" y="2789945"/>
                </a:lnTo>
                <a:lnTo>
                  <a:pt x="6015565" y="2982070"/>
                </a:lnTo>
                <a:lnTo>
                  <a:pt x="6015565" y="3957888"/>
                </a:lnTo>
                <a:lnTo>
                  <a:pt x="5937368" y="3966171"/>
                </a:lnTo>
                <a:cubicBezTo>
                  <a:pt x="3963073" y="4164120"/>
                  <a:pt x="2060717" y="4257123"/>
                  <a:pt x="577162" y="4289728"/>
                </a:cubicBezTo>
                <a:lnTo>
                  <a:pt x="0" y="429956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847" y="4764700"/>
            <a:ext cx="3906408" cy="17703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sz="1300" dirty="0"/>
              <a:t>Algorithm that converts any input into a unique output value</a:t>
            </a:r>
          </a:p>
          <a:p>
            <a:pPr>
              <a:lnSpc>
                <a:spcPct val="110000"/>
              </a:lnSpc>
            </a:pPr>
            <a:r>
              <a:rPr lang="en-US" sz="1300" dirty="0"/>
              <a:t>One-way</a:t>
            </a:r>
          </a:p>
          <a:p>
            <a:pPr lvl="1">
              <a:lnSpc>
                <a:spcPct val="110000"/>
              </a:lnSpc>
            </a:pPr>
            <a:r>
              <a:rPr lang="en-US" sz="1300" dirty="0"/>
              <a:t>You cannot extract the original input from a hash</a:t>
            </a:r>
          </a:p>
          <a:p>
            <a:pPr lvl="2">
              <a:lnSpc>
                <a:spcPct val="110000"/>
              </a:lnSpc>
            </a:pPr>
            <a:r>
              <a:rPr lang="en-US" sz="1300" dirty="0"/>
              <a:t>That would be </a:t>
            </a:r>
            <a:r>
              <a:rPr lang="en-US" sz="1300" i="1" dirty="0"/>
              <a:t>encryption</a:t>
            </a:r>
            <a:r>
              <a:rPr lang="en-US" sz="1300" dirty="0"/>
              <a:t> and not hashing</a:t>
            </a:r>
          </a:p>
          <a:p>
            <a:pPr lvl="1">
              <a:lnSpc>
                <a:spcPct val="110000"/>
              </a:lnSpc>
            </a:pPr>
            <a:r>
              <a:rPr lang="en-US" sz="1300" dirty="0"/>
              <a:t>Like making hash browns from a potato</a:t>
            </a:r>
          </a:p>
          <a:p>
            <a:pPr lvl="2">
              <a:lnSpc>
                <a:spcPct val="110000"/>
              </a:lnSpc>
            </a:pPr>
            <a:r>
              <a:rPr lang="en-US" sz="1300" dirty="0"/>
              <a:t>You cannot get back to the potato once it’s been made into hash browns!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387850" y="3920019"/>
            <a:ext cx="1117600" cy="8382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flipH="1">
            <a:off x="4260850" y="4758219"/>
            <a:ext cx="1117600" cy="8382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&quot;No&quot; Symbol 4"/>
          <p:cNvSpPr/>
          <p:nvPr/>
        </p:nvSpPr>
        <p:spPr>
          <a:xfrm>
            <a:off x="4489450" y="4758217"/>
            <a:ext cx="781397" cy="847726"/>
          </a:xfrm>
          <a:prstGeom prst="noSmoking">
            <a:avLst>
              <a:gd name="adj" fmla="val 80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935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9831267-5CAE-41B8-A1CC-66FE1628A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43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79EE808-85F9-455B-B8F9-FBE90075F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C89DCC09-ED44-478A-8F79-A02EBAF7A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E2E2454-5C03-4173-B8FE-1AB94658D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2E8C684E-09F3-4317-A7D3-3D18C3593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C5505EC4-4943-4963-98E8-69AF3FDF0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4562C7B8-8AFB-4DDB-B72F-284990D5C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C3443E48-282C-4250-A466-0EC71FB9E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E1DA5A47-4EF3-4987-A0B2-0D48C0300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B97C0249-6965-4479-85DD-65D339807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593CC77F-968A-4E39-A274-827827914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1238E5CF-CAEC-4B5C-9DB6-A40F03FB3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BBD96636-6E63-4D65-A35C-92653FC48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8D56D53D-1432-4D95-B0DD-3799916FD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415107AD-3A21-4847-8F6C-C40629276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74B4AC16-93AF-4037-B469-BD1BAB95C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57AEC385-0F84-4743-A483-0E9711446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90B47478-85F0-4BCA-9C98-48B633FD5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C8F8E9C6-76DE-42DF-9CD7-B9789CDE1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660FFC41-5F89-4B42-913F-7FB178063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1B956442-7A16-4B5B-908F-D69FC0A93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B54D797E-632B-4287-907B-A96D2CCBF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BF7D9703-D82B-498D-AA68-475F298FA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8D580F2-1EDA-4B5F-98EB-EF8F18E9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699589"/>
            <a:ext cx="2755857" cy="3470421"/>
            <a:chOff x="697883" y="1816768"/>
            <a:chExt cx="3674476" cy="347042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0F2EADF-2A67-482F-B290-DED5172BB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7" name="Isosceles Triangle 22">
              <a:extLst>
                <a:ext uri="{FF2B5EF4-FFF2-40B4-BE49-F238E27FC236}">
                  <a16:creationId xmlns:a16="http://schemas.microsoft.com/office/drawing/2014/main" id="{39BCFDA0-B04D-4835-A135-02F8969F3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DD3C0B8-C176-40C2-93F5-670E2BAC7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3" y="2349925"/>
            <a:ext cx="2624234" cy="2456442"/>
          </a:xfrm>
        </p:spPr>
        <p:txBody>
          <a:bodyPr>
            <a:normAutofit/>
          </a:bodyPr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8835" y="803186"/>
            <a:ext cx="4711405" cy="5248622"/>
          </a:xfrm>
        </p:spPr>
        <p:txBody>
          <a:bodyPr>
            <a:normAutofit/>
          </a:bodyPr>
          <a:lstStyle/>
          <a:p>
            <a:r>
              <a:rPr lang="en-US" dirty="0"/>
              <a:t>Used for verifying data integrity or password equality</a:t>
            </a:r>
          </a:p>
          <a:p>
            <a:pPr lvl="1"/>
            <a:r>
              <a:rPr lang="en-US" dirty="0"/>
              <a:t>Ensure the data has not changed </a:t>
            </a:r>
            <a:r>
              <a:rPr lang="en-US" dirty="0" err="1"/>
              <a:t>en</a:t>
            </a:r>
            <a:r>
              <a:rPr lang="en-US" dirty="0"/>
              <a:t> route</a:t>
            </a:r>
          </a:p>
          <a:p>
            <a:pPr lvl="1"/>
            <a:r>
              <a:rPr lang="en-US" dirty="0"/>
              <a:t>User enters password, hash value computed, hash is stored</a:t>
            </a:r>
          </a:p>
          <a:p>
            <a:pPr lvl="1"/>
            <a:r>
              <a:rPr lang="en-US" dirty="0"/>
              <a:t>User comes back, enters password, hash value computed and compared</a:t>
            </a:r>
          </a:p>
          <a:p>
            <a:pPr lvl="1"/>
            <a:r>
              <a:rPr lang="en-US" dirty="0"/>
              <a:t>User’s password is never stored plaintext</a:t>
            </a:r>
          </a:p>
          <a:p>
            <a:r>
              <a:rPr lang="en-US" dirty="0"/>
              <a:t>Compare hash sent along with document (or posted online)</a:t>
            </a:r>
            <a:br>
              <a:rPr lang="en-US" dirty="0"/>
            </a:br>
            <a:r>
              <a:rPr lang="en-US" dirty="0"/>
              <a:t>with hash </a:t>
            </a:r>
            <a:r>
              <a:rPr lang="en-US" i="1" dirty="0"/>
              <a:t>computed </a:t>
            </a:r>
            <a:r>
              <a:rPr lang="en-US" dirty="0"/>
              <a:t>on recipient’s end</a:t>
            </a:r>
          </a:p>
          <a:p>
            <a:endParaRPr lang="en-US" dirty="0"/>
          </a:p>
        </p:txBody>
      </p:sp>
      <p:sp>
        <p:nvSpPr>
          <p:cNvPr id="4" name="AutoShape 2" descr="Image result for document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document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62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integrity</a:t>
            </a:r>
          </a:p>
        </p:txBody>
      </p:sp>
      <p:pic>
        <p:nvPicPr>
          <p:cNvPr id="4" name="Picture 8" descr="Image result for documen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242" y="543082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6240442" y="3285430"/>
            <a:ext cx="3073400" cy="2159000"/>
          </a:xfrm>
          <a:prstGeom prst="wedgeRoundRectCallout">
            <a:avLst>
              <a:gd name="adj1" fmla="val -46442"/>
              <a:gd name="adj2" fmla="val 71491"/>
              <a:gd name="adj3" fmla="val 16667"/>
            </a:avLst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Here’s the file you requested.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MD5 hash is</a:t>
            </a:r>
            <a:br>
              <a:rPr lang="en-US" dirty="0"/>
            </a:br>
            <a:r>
              <a:rPr lang="en-US" dirty="0">
                <a:latin typeface="Courier" panose="02060409020205020404" pitchFamily="49" charset="0"/>
              </a:rPr>
              <a:t>a26ae0c181268bcb91d5e5ead574c79a</a:t>
            </a:r>
            <a:br>
              <a:rPr lang="en-US" dirty="0"/>
            </a:br>
            <a:endParaRPr lang="en-US" dirty="0"/>
          </a:p>
        </p:txBody>
      </p:sp>
      <p:sp>
        <p:nvSpPr>
          <p:cNvPr id="6" name="Trapezoid 5"/>
          <p:cNvSpPr/>
          <p:nvPr/>
        </p:nvSpPr>
        <p:spPr>
          <a:xfrm flipV="1">
            <a:off x="5408592" y="2011662"/>
            <a:ext cx="1663700" cy="952500"/>
          </a:xfrm>
          <a:prstGeom prst="trapezoid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78109" y="207974"/>
            <a:ext cx="2222500" cy="15113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MD5</a:t>
            </a:r>
            <a:b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</a:b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Hash-o-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matic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386715" y="2898283"/>
            <a:ext cx="314325" cy="3143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721147" y="2912889"/>
            <a:ext cx="314325" cy="314325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ular Callout 9"/>
          <p:cNvSpPr/>
          <p:nvPr/>
        </p:nvSpPr>
        <p:spPr>
          <a:xfrm>
            <a:off x="998136" y="3803018"/>
            <a:ext cx="3073400" cy="2159000"/>
          </a:xfrm>
          <a:prstGeom prst="wedgeRoundRectCallout">
            <a:avLst>
              <a:gd name="adj1" fmla="val -46442"/>
              <a:gd name="adj2" fmla="val 71491"/>
              <a:gd name="adj3" fmla="val 16667"/>
            </a:avLst>
          </a:prstGeom>
          <a:ln w="3810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Here’s the file you requested.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MD5 hash is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 panose="02060409020205020404" pitchFamily="49" charset="0"/>
              </a:rPr>
              <a:t>a26ae0c181268bcb91d5e5ead574c79a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integrity</a:t>
            </a:r>
          </a:p>
        </p:txBody>
      </p:sp>
      <p:pic>
        <p:nvPicPr>
          <p:cNvPr id="4" name="Picture 8" descr="Image result for documen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" y="549878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rapezoid 5"/>
          <p:cNvSpPr/>
          <p:nvPr/>
        </p:nvSpPr>
        <p:spPr>
          <a:xfrm flipV="1">
            <a:off x="4060479" y="1873674"/>
            <a:ext cx="1663700" cy="952500"/>
          </a:xfrm>
          <a:prstGeom prst="trapezoid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28996" y="3344864"/>
            <a:ext cx="2222500" cy="15113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MD5</a:t>
            </a:r>
            <a:b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</a:b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Hash-o-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matic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6008956" y="1690689"/>
            <a:ext cx="3073400" cy="2159000"/>
          </a:xfrm>
          <a:prstGeom prst="wedgeRoundRectCallout">
            <a:avLst>
              <a:gd name="adj1" fmla="val 48599"/>
              <a:gd name="adj2" fmla="val 75609"/>
              <a:gd name="adj3" fmla="val 16667"/>
            </a:avLst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Thanks, I’ll check the hash value now.</a:t>
            </a:r>
          </a:p>
        </p:txBody>
      </p:sp>
      <p:sp>
        <p:nvSpPr>
          <p:cNvPr id="11" name="Oval 10"/>
          <p:cNvSpPr/>
          <p:nvPr/>
        </p:nvSpPr>
        <p:spPr>
          <a:xfrm>
            <a:off x="3968404" y="2826173"/>
            <a:ext cx="314325" cy="3143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501929" y="2826174"/>
            <a:ext cx="314325" cy="314325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6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6 C 0.02465 0.00069 0.04965 0.00069 0.07431 0.00185 C 0.07882 0.00208 0.08768 0.00185 0.08768 0.00208 L 0.19045 -0.40926 L 0.29167 -0.41111 L 0.29167 -0.25 " pathEditMode="relative" rAng="0" ptsTypes="ff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3" y="-2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ular Callout 13"/>
          <p:cNvSpPr/>
          <p:nvPr/>
        </p:nvSpPr>
        <p:spPr>
          <a:xfrm>
            <a:off x="6008956" y="1690689"/>
            <a:ext cx="3073400" cy="2159000"/>
          </a:xfrm>
          <a:prstGeom prst="wedgeRoundRectCallout">
            <a:avLst>
              <a:gd name="adj1" fmla="val 48599"/>
              <a:gd name="adj2" fmla="val 75609"/>
              <a:gd name="adj3" fmla="val 16667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Thanks, I’ll check the hash value now.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6008956" y="1690689"/>
            <a:ext cx="3073400" cy="2159000"/>
          </a:xfrm>
          <a:prstGeom prst="wedgeRoundRectCallout">
            <a:avLst>
              <a:gd name="adj1" fmla="val 48599"/>
              <a:gd name="adj2" fmla="val 75609"/>
              <a:gd name="adj3" fmla="val 16667"/>
            </a:avLst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Great. That looks like the hash you gave me.</a:t>
            </a:r>
            <a:br>
              <a:rPr lang="en-US" dirty="0"/>
            </a:br>
            <a:r>
              <a:rPr lang="en-US" dirty="0"/>
              <a:t>Now I know nobody has tampered with the file!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integrity</a:t>
            </a:r>
          </a:p>
        </p:txBody>
      </p:sp>
      <p:pic>
        <p:nvPicPr>
          <p:cNvPr id="4" name="Picture 8" descr="Image result for documen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0" y="273526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rapezoid 5"/>
          <p:cNvSpPr/>
          <p:nvPr/>
        </p:nvSpPr>
        <p:spPr>
          <a:xfrm flipV="1">
            <a:off x="4127500" y="3294064"/>
            <a:ext cx="1663700" cy="952500"/>
          </a:xfrm>
          <a:prstGeom prst="trapezoid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48100" y="3954464"/>
            <a:ext cx="2222500" cy="15113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MD5</a:t>
            </a:r>
            <a:b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</a:b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Hash-o-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matic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9" name="Flowchart: Punched Tape 8"/>
          <p:cNvSpPr/>
          <p:nvPr/>
        </p:nvSpPr>
        <p:spPr>
          <a:xfrm>
            <a:off x="2444750" y="5564189"/>
            <a:ext cx="5029200" cy="685800"/>
          </a:xfrm>
          <a:prstGeom prst="flowChartPunchedTap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" panose="02060409020205020404" pitchFamily="49" charset="0"/>
              </a:rPr>
              <a:t>a26ae0c181268bcb91d5e5ead574c79a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571500" y="1690689"/>
            <a:ext cx="3073400" cy="2159000"/>
          </a:xfrm>
          <a:prstGeom prst="wedgeRoundRectCallout">
            <a:avLst>
              <a:gd name="adj1" fmla="val -46442"/>
              <a:gd name="adj2" fmla="val 71491"/>
              <a:gd name="adj3" fmla="val 16667"/>
            </a:avLst>
          </a:prstGeom>
          <a:ln w="3810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Here’s the file you requested.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MD5 hash is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 panose="02060409020205020404" pitchFamily="49" charset="0"/>
              </a:rPr>
              <a:t>a26ae0c181268bcb91d5e5ead574c79a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035425" y="4246563"/>
            <a:ext cx="314325" cy="3143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568950" y="4246564"/>
            <a:ext cx="314325" cy="314325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2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206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2060"/>
                                      </p:to>
                                    </p:animClr>
                                    <p:set>
                                      <p:cBhvr>
                                        <p:cTn id="8" dur="50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2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F68D903-F26B-46F9-911C-92FEC6A69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8E6E148-E023-4954-86E3-30141DFB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  <a:noFill/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0D3F982F-CC17-4661-8EAF-7BC5E6735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90D37B37-763F-44D7-AEBC-44893638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37E4608D-34B6-48E2-8243-67D04B36F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F40C4AC8-50E7-49B1-8864-2CE866701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8B74515D-097E-4D6D-9614-3EE42477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B01B715E-8AF8-4069-AFF6-C4731F0C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E1E01D11-2228-4016-AD29-65D1C6DB2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459FE25-5A43-4BCE-B99B-4F40DE8A4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3B23074C-316F-47BD-8C6B-EC2FF4952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A8080108-D92A-4D64-AFA7-DCCBAF669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4CDA9133-E392-4602-8F72-342B0F2B1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41574FAC-64B1-48BF-9962-5F1D6F293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3C0763C8-12E2-42A2-96FE-5731CDF29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FA456C9D-7219-467B-B2AD-D5789A7D2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77284864-DE74-4A45-AD93-F63035040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2ECA1844-43F9-45F6-B52D-4854DBC48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F9ECEA64-1836-4323-A0A3-D4F829112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950F914B-7F44-4D5A-97BB-4BE453F4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A3EFB651-6736-424B-995D-48C4B0E55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FB4E014-64CE-4D11-A129-94A1893FA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FBDC1C1-8061-451F-8181-9F0402645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C35F105D-10BD-4664-8966-82DC76172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C9E557E-56E2-4C47-BB57-B5D2A4FB3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9427" y="2075504"/>
            <a:ext cx="6509936" cy="1748729"/>
          </a:xfrm>
        </p:spPr>
        <p:txBody>
          <a:bodyPr vert="horz" lIns="228600" tIns="228600" rIns="228600" bIns="0" rtlCol="0" anchor="b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en-US" sz="5000" spc="-150"/>
              <a:t>If someone has tampered with the file…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9427" y="3906266"/>
            <a:ext cx="6505071" cy="1322587"/>
          </a:xfrm>
        </p:spPr>
        <p:txBody>
          <a:bodyPr vert="horz" lIns="91440" tIns="0" rIns="91440" bIns="45720" rtlCol="0">
            <a:normAutofit/>
          </a:bodyPr>
          <a:lstStyle/>
          <a:p>
            <a:pPr marL="0" indent="0" algn="ctr" defTabSz="91440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1800">
                <a:solidFill>
                  <a:srgbClr val="FFFEFF"/>
                </a:solidFill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2206743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ular Callout 16"/>
          <p:cNvSpPr/>
          <p:nvPr/>
        </p:nvSpPr>
        <p:spPr>
          <a:xfrm>
            <a:off x="5998682" y="1690689"/>
            <a:ext cx="3073400" cy="2159000"/>
          </a:xfrm>
          <a:prstGeom prst="wedgeRoundRectCallout">
            <a:avLst>
              <a:gd name="adj1" fmla="val 48599"/>
              <a:gd name="adj2" fmla="val 75609"/>
              <a:gd name="adj3" fmla="val 16667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Thanks, I’ll check the hash value now.</a:t>
            </a:r>
          </a:p>
        </p:txBody>
      </p:sp>
      <p:sp>
        <p:nvSpPr>
          <p:cNvPr id="16" name="Rounded Rectangular Callout 15"/>
          <p:cNvSpPr/>
          <p:nvPr/>
        </p:nvSpPr>
        <p:spPr>
          <a:xfrm>
            <a:off x="5998682" y="1690689"/>
            <a:ext cx="3073400" cy="2159000"/>
          </a:xfrm>
          <a:prstGeom prst="wedgeRoundRectCallout">
            <a:avLst>
              <a:gd name="adj1" fmla="val 48599"/>
              <a:gd name="adj2" fmla="val 75609"/>
              <a:gd name="adj3" fmla="val 16667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Great. That looks like the hash you gave me.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Now I know nobody has tampered with the file!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integrity</a:t>
            </a:r>
          </a:p>
        </p:txBody>
      </p:sp>
      <p:pic>
        <p:nvPicPr>
          <p:cNvPr id="4" name="Picture 8" descr="Image result for documen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0" y="273526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rapezoid 5"/>
          <p:cNvSpPr/>
          <p:nvPr/>
        </p:nvSpPr>
        <p:spPr>
          <a:xfrm flipV="1">
            <a:off x="4127500" y="3294064"/>
            <a:ext cx="1663700" cy="952500"/>
          </a:xfrm>
          <a:prstGeom prst="trapezoid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48100" y="3954464"/>
            <a:ext cx="2222500" cy="15113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MD5</a:t>
            </a:r>
            <a:b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</a:b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Hash-o-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matic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9" name="Flowchart: Punched Tape 8"/>
          <p:cNvSpPr/>
          <p:nvPr/>
        </p:nvSpPr>
        <p:spPr>
          <a:xfrm>
            <a:off x="2444750" y="5564189"/>
            <a:ext cx="5029200" cy="685800"/>
          </a:xfrm>
          <a:prstGeom prst="flowChartPunchedTap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" panose="02060409020205020404" pitchFamily="49" charset="0"/>
              </a:rPr>
              <a:t>80b83e2dd0de3fd22caba009748de93f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5998682" y="1690689"/>
            <a:ext cx="3073400" cy="2159000"/>
          </a:xfrm>
          <a:prstGeom prst="wedgeRoundRectCallout">
            <a:avLst>
              <a:gd name="adj1" fmla="val 48599"/>
              <a:gd name="adj2" fmla="val 75609"/>
              <a:gd name="adj3" fmla="val 16667"/>
            </a:avLst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Uh-oh! That is </a:t>
            </a:r>
            <a:r>
              <a:rPr lang="en-US" i="1" u="sng" dirty="0"/>
              <a:t>not</a:t>
            </a:r>
            <a:r>
              <a:rPr lang="en-US" dirty="0"/>
              <a:t> the same MD5 hash value.</a:t>
            </a:r>
            <a:br>
              <a:rPr lang="en-US" dirty="0"/>
            </a:br>
            <a:r>
              <a:rPr lang="en-US" dirty="0"/>
              <a:t>This file has been changed somehow. Please resend it.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571500" y="1690689"/>
            <a:ext cx="3073400" cy="2159000"/>
          </a:xfrm>
          <a:prstGeom prst="wedgeRoundRectCallout">
            <a:avLst>
              <a:gd name="adj1" fmla="val -46442"/>
              <a:gd name="adj2" fmla="val 71491"/>
              <a:gd name="adj3" fmla="val 16667"/>
            </a:avLst>
          </a:prstGeom>
          <a:ln w="3810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Here’s the file you requested.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MD5 hash is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 panose="02060409020205020404" pitchFamily="49" charset="0"/>
              </a:rPr>
              <a:t>a26ae0c181268bcb91d5e5ead574c79a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035425" y="4246563"/>
            <a:ext cx="314325" cy="3143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568950" y="4246564"/>
            <a:ext cx="314325" cy="314325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0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2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206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2060"/>
                                      </p:to>
                                    </p:animClr>
                                    <p:set>
                                      <p:cBhvr>
                                        <p:cTn id="8" dur="50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2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50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9" grpId="0" animBg="1"/>
      <p:bldP spid="10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831267-5CAE-41B8-A1CC-66FE1628A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43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79EE808-85F9-455B-B8F9-FBE90075F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89DCC09-ED44-478A-8F79-A02EBAF7A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E2E2454-5C03-4173-B8FE-1AB94658D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2E8C684E-09F3-4317-A7D3-3D18C3593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5505EC4-4943-4963-98E8-69AF3FDF0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4562C7B8-8AFB-4DDB-B72F-284990D5C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C3443E48-282C-4250-A466-0EC71FB9E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1DA5A47-4EF3-4987-A0B2-0D48C0300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97C0249-6965-4479-85DD-65D339807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93CC77F-968A-4E39-A274-827827914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238E5CF-CAEC-4B5C-9DB6-A40F03FB3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BD96636-6E63-4D65-A35C-92653FC48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D56D53D-1432-4D95-B0DD-3799916FD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15107AD-3A21-4847-8F6C-C40629276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74B4AC16-93AF-4037-B469-BD1BAB95C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57AEC385-0F84-4743-A483-0E9711446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90B47478-85F0-4BCA-9C98-48B633FD5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8F8E9C6-76DE-42DF-9CD7-B9789CDE1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60FFC41-5F89-4B42-913F-7FB178063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B956442-7A16-4B5B-908F-D69FC0A93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54D797E-632B-4287-907B-A96D2CCBF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BF7D9703-D82B-498D-AA68-475F298FA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8D580F2-1EDA-4B5F-98EB-EF8F18E9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699589"/>
            <a:ext cx="2755857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0F2EADF-2A67-482F-B290-DED5172BB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9BCFDA0-B04D-4835-A135-02F8969F3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DD3C0B8-C176-40C2-93F5-670E2BAC7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3" y="2349925"/>
            <a:ext cx="2624234" cy="2456442"/>
          </a:xfrm>
        </p:spPr>
        <p:txBody>
          <a:bodyPr>
            <a:normAutofit/>
          </a:bodyPr>
          <a:lstStyle/>
          <a:p>
            <a:r>
              <a:rPr lang="en-US" dirty="0"/>
              <a:t>MD5 – Message Digest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8835" y="803186"/>
            <a:ext cx="4711405" cy="5248622"/>
          </a:xfrm>
        </p:spPr>
        <p:txBody>
          <a:bodyPr>
            <a:normAutofit/>
          </a:bodyPr>
          <a:lstStyle/>
          <a:p>
            <a:r>
              <a:rPr lang="en-US" dirty="0"/>
              <a:t>Designed by Ronald </a:t>
            </a:r>
            <a:r>
              <a:rPr lang="en-US" dirty="0" err="1"/>
              <a:t>Rivest</a:t>
            </a:r>
            <a:endParaRPr lang="en-US" dirty="0"/>
          </a:p>
          <a:p>
            <a:r>
              <a:rPr lang="en-US" dirty="0"/>
              <a:t>First released in 1992</a:t>
            </a:r>
          </a:p>
          <a:p>
            <a:pPr lvl="1"/>
            <a:r>
              <a:rPr lang="en-US" dirty="0"/>
              <a:t>Replaced MD4</a:t>
            </a:r>
          </a:p>
          <a:p>
            <a:pPr lvl="1"/>
            <a:r>
              <a:rPr lang="en-US" dirty="0"/>
              <a:t>128-bit hash value</a:t>
            </a:r>
          </a:p>
          <a:p>
            <a:r>
              <a:rPr lang="en-US" dirty="0"/>
              <a:t>Vulnerabilities found in 1996</a:t>
            </a:r>
          </a:p>
          <a:p>
            <a:pPr lvl="1"/>
            <a:r>
              <a:rPr lang="en-US" dirty="0"/>
              <a:t>Not collision resistant</a:t>
            </a:r>
          </a:p>
          <a:p>
            <a:r>
              <a:rPr lang="en-US" dirty="0"/>
              <a:t>December 2008: Researchers created CA certificate that appeared legitimate when MD5 is checked</a:t>
            </a:r>
          </a:p>
          <a:p>
            <a:pPr lvl="1"/>
            <a:r>
              <a:rPr lang="en-US" dirty="0"/>
              <a:t>Built other certificates that appeared to be legit and issued by the company </a:t>
            </a:r>
            <a:r>
              <a:rPr lang="en-US" dirty="0" err="1"/>
              <a:t>RapidSSL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547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{45CC2A55-9796-8043-87B3-2D7253486AA8}tf16401369</Template>
  <TotalTime>1996</TotalTime>
  <Words>591</Words>
  <Application>Microsoft Macintosh PowerPoint</Application>
  <PresentationFormat>On-screen Show (4:3)</PresentationFormat>
  <Paragraphs>104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Courier</vt:lpstr>
      <vt:lpstr>Impact</vt:lpstr>
      <vt:lpstr>Rockwell</vt:lpstr>
      <vt:lpstr>Wingdings</vt:lpstr>
      <vt:lpstr>Atlas</vt:lpstr>
      <vt:lpstr>PowerPoint Presentation</vt:lpstr>
      <vt:lpstr>What is a hash anyway?</vt:lpstr>
      <vt:lpstr>Purpose</vt:lpstr>
      <vt:lpstr>File integrity</vt:lpstr>
      <vt:lpstr>File integrity</vt:lpstr>
      <vt:lpstr>File integrity</vt:lpstr>
      <vt:lpstr>If someone has tampered with the file…</vt:lpstr>
      <vt:lpstr>File integrity</vt:lpstr>
      <vt:lpstr>MD5 – Message Digest Algorithm</vt:lpstr>
      <vt:lpstr>MD5 collision</vt:lpstr>
      <vt:lpstr>Secure Hashing Algorithm (SHA)</vt:lpstr>
      <vt:lpstr>HMAC</vt:lpstr>
      <vt:lpstr>RIPEMD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69</cp:revision>
  <dcterms:created xsi:type="dcterms:W3CDTF">2019-04-17T19:12:48Z</dcterms:created>
  <dcterms:modified xsi:type="dcterms:W3CDTF">2021-03-04T17:12:51Z</dcterms:modified>
  <cp:category>pptx, curriculum, cyber</cp:category>
</cp:coreProperties>
</file>