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89" r:id="rId2"/>
    <p:sldId id="265" r:id="rId3"/>
    <p:sldId id="258" r:id="rId4"/>
    <p:sldId id="264" r:id="rId5"/>
    <p:sldId id="263" r:id="rId6"/>
    <p:sldId id="259" r:id="rId7"/>
    <p:sldId id="260" r:id="rId8"/>
    <p:sldId id="275" r:id="rId9"/>
    <p:sldId id="261" r:id="rId10"/>
    <p:sldId id="267" r:id="rId11"/>
    <p:sldId id="276" r:id="rId12"/>
    <p:sldId id="277" r:id="rId13"/>
    <p:sldId id="278" r:id="rId14"/>
    <p:sldId id="283" r:id="rId15"/>
    <p:sldId id="280" r:id="rId16"/>
    <p:sldId id="284" r:id="rId17"/>
    <p:sldId id="286" r:id="rId18"/>
    <p:sldId id="288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6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2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213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A480208-6150-4B01-9B31-C809864CDEB6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AE55999-C350-4C6A-AACE-A1ACCE4CC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6DCC407-1639-4010-9BC7-121D5F1806B1}"/>
              </a:ext>
            </a:extLst>
          </p:cNvPr>
          <p:cNvSpPr/>
          <p:nvPr/>
        </p:nvSpPr>
        <p:spPr>
          <a:xfrm>
            <a:off x="1503537" y="1263404"/>
            <a:ext cx="6179439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latin typeface="+mj-lt"/>
                <a:ea typeface="+mj-ea"/>
                <a:cs typeface="+mj-cs"/>
              </a:rPr>
              <a:t>Wireless Authentication Protocols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205318" y="1129209"/>
            <a:ext cx="2493127" cy="1341782"/>
          </a:xfrm>
          <a:prstGeom prst="wedgeRoundRectCallout">
            <a:avLst>
              <a:gd name="adj1" fmla="val 333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Not so fast.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Are you new here?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97786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EAP Request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06572" y="1129209"/>
            <a:ext cx="2033195" cy="1341782"/>
          </a:xfrm>
          <a:prstGeom prst="wedgeRoundRectCallout">
            <a:avLst>
              <a:gd name="adj1" fmla="val -330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Yeah.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I’m Kevin.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97786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EAP Response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717312" y="1129209"/>
            <a:ext cx="2493127" cy="1341782"/>
          </a:xfrm>
          <a:prstGeom prst="wedgeRoundRectCallout">
            <a:avLst>
              <a:gd name="adj1" fmla="val -33148"/>
              <a:gd name="adj2" fmla="val 697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Kevin is out here trying to join.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685038" y="1129209"/>
            <a:ext cx="2764360" cy="1341782"/>
          </a:xfrm>
          <a:prstGeom prst="wedgeRoundRectCallout">
            <a:avLst>
              <a:gd name="adj1" fmla="val 33734"/>
              <a:gd name="adj2" fmla="val 681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See if Kevin can communicate privately.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205318" y="1129209"/>
            <a:ext cx="2493127" cy="1341782"/>
          </a:xfrm>
          <a:prstGeom prst="wedgeRoundRectCallout">
            <a:avLst>
              <a:gd name="adj1" fmla="val 333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Server wants to talk privately.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2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011688" y="1129209"/>
            <a:ext cx="2353998" cy="1341782"/>
          </a:xfrm>
          <a:prstGeom prst="wedgeRoundRectCallout">
            <a:avLst>
              <a:gd name="adj1" fmla="val -330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Yeah, here’s my login info.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4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717312" y="1129209"/>
            <a:ext cx="2493127" cy="1341782"/>
          </a:xfrm>
          <a:prstGeom prst="wedgeRoundRectCallout">
            <a:avLst>
              <a:gd name="adj1" fmla="val -33148"/>
              <a:gd name="adj2" fmla="val 697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Here’s Kevin’s login info.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2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685038" y="1129209"/>
            <a:ext cx="2764360" cy="1341782"/>
          </a:xfrm>
          <a:prstGeom prst="wedgeRoundRectCallout">
            <a:avLst>
              <a:gd name="adj1" fmla="val 33734"/>
              <a:gd name="adj2" fmla="val 681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Yep.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Those check out.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Let him through.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7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2686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2519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3019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3946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3946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3946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205318" y="1129209"/>
            <a:ext cx="2493127" cy="1341782"/>
          </a:xfrm>
          <a:prstGeom prst="wedgeRoundRectCallout">
            <a:avLst>
              <a:gd name="adj1" fmla="val 333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Okay, you’re in.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112783" y="3348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97205" y="3348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2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D7320D-AB25-4689-9709-D27FF235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D17DA0-CF9F-4758-9F4D-02523027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203" name="Freeform 5">
              <a:extLst>
                <a:ext uri="{FF2B5EF4-FFF2-40B4-BE49-F238E27FC236}">
                  <a16:creationId xmlns:a16="http://schemas.microsoft.com/office/drawing/2014/main" id="{CC7C189A-45D9-43D9-9451-6F5E1B374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4" name="Freeform 6">
              <a:extLst>
                <a:ext uri="{FF2B5EF4-FFF2-40B4-BE49-F238E27FC236}">
                  <a16:creationId xmlns:a16="http://schemas.microsoft.com/office/drawing/2014/main" id="{2D90DE79-5688-4E2A-9B68-53A61FEE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5" name="Freeform 7">
              <a:extLst>
                <a:ext uri="{FF2B5EF4-FFF2-40B4-BE49-F238E27FC236}">
                  <a16:creationId xmlns:a16="http://schemas.microsoft.com/office/drawing/2014/main" id="{24144CF6-104B-4093-B17B-39E5191B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6" name="Freeform 8">
              <a:extLst>
                <a:ext uri="{FF2B5EF4-FFF2-40B4-BE49-F238E27FC236}">
                  <a16:creationId xmlns:a16="http://schemas.microsoft.com/office/drawing/2014/main" id="{CAA699A8-9F0B-4956-9854-F0AD8D5B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7" name="Freeform 9">
              <a:extLst>
                <a:ext uri="{FF2B5EF4-FFF2-40B4-BE49-F238E27FC236}">
                  <a16:creationId xmlns:a16="http://schemas.microsoft.com/office/drawing/2014/main" id="{D513484D-23AB-4349-A1BB-6086674F0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8" name="Freeform 10">
              <a:extLst>
                <a:ext uri="{FF2B5EF4-FFF2-40B4-BE49-F238E27FC236}">
                  <a16:creationId xmlns:a16="http://schemas.microsoft.com/office/drawing/2014/main" id="{296AAF2D-E513-4551-9ED8-ECCE3EAC6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9" name="Freeform 11">
              <a:extLst>
                <a:ext uri="{FF2B5EF4-FFF2-40B4-BE49-F238E27FC236}">
                  <a16:creationId xmlns:a16="http://schemas.microsoft.com/office/drawing/2014/main" id="{CE0B9976-C4E0-49C2-9594-4A7010EC4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0" name="Freeform 12">
              <a:extLst>
                <a:ext uri="{FF2B5EF4-FFF2-40B4-BE49-F238E27FC236}">
                  <a16:creationId xmlns:a16="http://schemas.microsoft.com/office/drawing/2014/main" id="{0BEFB183-5CD4-4FE8-A1CC-8DFCFE2B0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1" name="Freeform 13">
              <a:extLst>
                <a:ext uri="{FF2B5EF4-FFF2-40B4-BE49-F238E27FC236}">
                  <a16:creationId xmlns:a16="http://schemas.microsoft.com/office/drawing/2014/main" id="{D07AB8ED-FF23-4C85-A50F-0D88CF5C4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2" name="Freeform 14">
              <a:extLst>
                <a:ext uri="{FF2B5EF4-FFF2-40B4-BE49-F238E27FC236}">
                  <a16:creationId xmlns:a16="http://schemas.microsoft.com/office/drawing/2014/main" id="{C5CD4F5F-1066-4BB5-8385-1B613E498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3" name="Freeform 15">
              <a:extLst>
                <a:ext uri="{FF2B5EF4-FFF2-40B4-BE49-F238E27FC236}">
                  <a16:creationId xmlns:a16="http://schemas.microsoft.com/office/drawing/2014/main" id="{F048AAD4-E1F1-449E-8624-F1B036F43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4" name="Freeform 16">
              <a:extLst>
                <a:ext uri="{FF2B5EF4-FFF2-40B4-BE49-F238E27FC236}">
                  <a16:creationId xmlns:a16="http://schemas.microsoft.com/office/drawing/2014/main" id="{7B6D79C2-3F7A-422A-AB38-A13EAA83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5" name="Freeform 17">
              <a:extLst>
                <a:ext uri="{FF2B5EF4-FFF2-40B4-BE49-F238E27FC236}">
                  <a16:creationId xmlns:a16="http://schemas.microsoft.com/office/drawing/2014/main" id="{916F9D96-AC91-443B-99AB-1C52AB34D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6" name="Freeform 18">
              <a:extLst>
                <a:ext uri="{FF2B5EF4-FFF2-40B4-BE49-F238E27FC236}">
                  <a16:creationId xmlns:a16="http://schemas.microsoft.com/office/drawing/2014/main" id="{72895406-4BE3-479E-816C-58193275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7" name="Freeform 19">
              <a:extLst>
                <a:ext uri="{FF2B5EF4-FFF2-40B4-BE49-F238E27FC236}">
                  <a16:creationId xmlns:a16="http://schemas.microsoft.com/office/drawing/2014/main" id="{66986B8D-CAD0-4CD1-B428-FD13EDE07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8" name="Freeform 20">
              <a:extLst>
                <a:ext uri="{FF2B5EF4-FFF2-40B4-BE49-F238E27FC236}">
                  <a16:creationId xmlns:a16="http://schemas.microsoft.com/office/drawing/2014/main" id="{388939BC-8E36-4DAB-AC5C-6DC79E17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" name="Freeform 21">
              <a:extLst>
                <a:ext uri="{FF2B5EF4-FFF2-40B4-BE49-F238E27FC236}">
                  <a16:creationId xmlns:a16="http://schemas.microsoft.com/office/drawing/2014/main" id="{CBF6497C-4F40-434A-8478-7B508A0E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0" name="Freeform 22">
              <a:extLst>
                <a:ext uri="{FF2B5EF4-FFF2-40B4-BE49-F238E27FC236}">
                  <a16:creationId xmlns:a16="http://schemas.microsoft.com/office/drawing/2014/main" id="{E10B9D74-AA32-4A91-A5B9-E3E9B76C7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1" name="Freeform 23">
              <a:extLst>
                <a:ext uri="{FF2B5EF4-FFF2-40B4-BE49-F238E27FC236}">
                  <a16:creationId xmlns:a16="http://schemas.microsoft.com/office/drawing/2014/main" id="{848835CF-B1B8-4E09-A58D-60C5AAE03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2" name="Freeform 24">
              <a:extLst>
                <a:ext uri="{FF2B5EF4-FFF2-40B4-BE49-F238E27FC236}">
                  <a16:creationId xmlns:a16="http://schemas.microsoft.com/office/drawing/2014/main" id="{C86A11D8-D0A7-453A-8361-3D853F33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37DC5C30-D89F-4942-A62C-3E9117B3D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23" name="Group 95">
            <a:extLst>
              <a:ext uri="{FF2B5EF4-FFF2-40B4-BE49-F238E27FC236}">
                <a16:creationId xmlns:a16="http://schemas.microsoft.com/office/drawing/2014/main" id="{E06DFFB4-0D87-4E4B-AC91-ABB404B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7224" name="Rectangle 96">
              <a:extLst>
                <a:ext uri="{FF2B5EF4-FFF2-40B4-BE49-F238E27FC236}">
                  <a16:creationId xmlns:a16="http://schemas.microsoft.com/office/drawing/2014/main" id="{355CB393-C3BB-450A-9044-FE9053AE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DCDF84FC-9D48-42E3-ABF4-5C9D61E1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5" name="Rectangle 98">
              <a:extLst>
                <a:ext uri="{FF2B5EF4-FFF2-40B4-BE49-F238E27FC236}">
                  <a16:creationId xmlns:a16="http://schemas.microsoft.com/office/drawing/2014/main" id="{37B7EFFA-55A2-43B4-ACB2-EC626EEE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/>
              <a:t>RADIUS Federation</a:t>
            </a:r>
            <a:endParaRPr lang="en-US" dirty="0"/>
          </a:p>
        </p:txBody>
      </p:sp>
      <p:pic>
        <p:nvPicPr>
          <p:cNvPr id="7170" name="Picture 2" descr="Image result for eduroa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r="2" b="2"/>
          <a:stretch/>
        </p:blipFill>
        <p:spPr bwMode="auto">
          <a:xfrm>
            <a:off x="3836931" y="804037"/>
            <a:ext cx="4705920" cy="1806434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3091882"/>
            <a:ext cx="4711405" cy="2959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Federation</a:t>
            </a:r>
          </a:p>
          <a:p>
            <a:pPr lvl="1">
              <a:lnSpc>
                <a:spcPct val="110000"/>
              </a:lnSpc>
            </a:pPr>
            <a:r>
              <a:rPr lang="en-US"/>
              <a:t>Members of one organization can authenticate to the network of another organization</a:t>
            </a:r>
          </a:p>
          <a:p>
            <a:pPr lvl="1">
              <a:lnSpc>
                <a:spcPct val="110000"/>
              </a:lnSpc>
            </a:pPr>
            <a:r>
              <a:rPr lang="en-US"/>
              <a:t>Use their normal “home network” credentials</a:t>
            </a:r>
          </a:p>
          <a:p>
            <a:pPr>
              <a:lnSpc>
                <a:spcPct val="110000"/>
              </a:lnSpc>
            </a:pPr>
            <a:r>
              <a:rPr lang="en-US" sz="1400"/>
              <a:t>Use 802.1X as the authentication method</a:t>
            </a:r>
          </a:p>
          <a:p>
            <a:pPr lvl="1">
              <a:lnSpc>
                <a:spcPct val="110000"/>
              </a:lnSpc>
            </a:pPr>
            <a:r>
              <a:rPr lang="en-US"/>
              <a:t>EAP method to authenticate</a:t>
            </a:r>
          </a:p>
          <a:p>
            <a:pPr lvl="1">
              <a:lnSpc>
                <a:spcPct val="110000"/>
              </a:lnSpc>
            </a:pPr>
            <a:r>
              <a:rPr lang="en-US"/>
              <a:t>RADIUS as backend</a:t>
            </a:r>
          </a:p>
          <a:p>
            <a:pPr>
              <a:lnSpc>
                <a:spcPct val="110000"/>
              </a:lnSpc>
            </a:pPr>
            <a:r>
              <a:rPr lang="en-US" sz="1400"/>
              <a:t>Created by </a:t>
            </a:r>
            <a:r>
              <a:rPr lang="en-US" sz="1400" err="1"/>
              <a:t>eduRoam</a:t>
            </a:r>
            <a:r>
              <a:rPr lang="en-US" sz="1400"/>
              <a:t> for universities</a:t>
            </a:r>
          </a:p>
          <a:p>
            <a:pPr lvl="1">
              <a:lnSpc>
                <a:spcPct val="110000"/>
              </a:lnSpc>
            </a:pPr>
            <a:r>
              <a:rPr lang="en-US"/>
              <a:t>Allows faculty and staff from one college to authenticate and join network at another college</a:t>
            </a:r>
          </a:p>
          <a:p>
            <a:pPr lvl="1">
              <a:lnSpc>
                <a:spcPct val="110000"/>
              </a:lnSpc>
            </a:pPr>
            <a:r>
              <a:rPr lang="en-US"/>
              <a:t>Imagine neighboring school district coming over and using network</a:t>
            </a:r>
          </a:p>
        </p:txBody>
      </p:sp>
    </p:spTree>
    <p:extLst>
      <p:ext uri="{BB962C8B-B14F-4D97-AF65-F5344CB8AC3E}">
        <p14:creationId xmlns:p14="http://schemas.microsoft.com/office/powerpoint/2010/main" val="242167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WPA-Enterprise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3" b="12388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WPA-PSK is for Personal networks with </a:t>
            </a:r>
            <a:r>
              <a:rPr lang="en-US" sz="1300" u="sng"/>
              <a:t>P</a:t>
            </a:r>
            <a:r>
              <a:rPr lang="en-US" sz="1300"/>
              <a:t>re-</a:t>
            </a:r>
            <a:r>
              <a:rPr lang="en-US" sz="1300" u="sng"/>
              <a:t>S</a:t>
            </a:r>
            <a:r>
              <a:rPr lang="en-US" sz="1300"/>
              <a:t>hared </a:t>
            </a:r>
            <a:r>
              <a:rPr lang="en-US" sz="1300" u="sng"/>
              <a:t>K</a:t>
            </a:r>
            <a:r>
              <a:rPr lang="en-US" sz="1300"/>
              <a:t>ey</a:t>
            </a:r>
          </a:p>
          <a:p>
            <a:pPr>
              <a:lnSpc>
                <a:spcPct val="110000"/>
              </a:lnSpc>
            </a:pPr>
            <a:r>
              <a:rPr lang="en-US" sz="1300"/>
              <a:t>Must specify how to authenticate when joining an</a:t>
            </a:r>
            <a:br>
              <a:rPr lang="en-US" sz="1300"/>
            </a:br>
            <a:r>
              <a:rPr lang="en-US" sz="1300"/>
              <a:t>Enterprise network</a:t>
            </a:r>
          </a:p>
          <a:p>
            <a:pPr>
              <a:lnSpc>
                <a:spcPct val="110000"/>
              </a:lnSpc>
            </a:pPr>
            <a:r>
              <a:rPr lang="en-US" sz="1300"/>
              <a:t>EAP is an authentication framework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Not used on its own,</a:t>
            </a:r>
            <a:br>
              <a:rPr lang="en-US" sz="1300"/>
            </a:br>
            <a:r>
              <a:rPr lang="en-US" sz="1300"/>
              <a:t>EAP is </a:t>
            </a:r>
            <a:r>
              <a:rPr lang="en-US" sz="1300" i="1"/>
              <a:t>implemented</a:t>
            </a:r>
            <a:r>
              <a:rPr lang="en-US" sz="1300"/>
              <a:t> in many ways</a:t>
            </a:r>
          </a:p>
          <a:p>
            <a:pPr lvl="1">
              <a:lnSpc>
                <a:spcPct val="110000"/>
              </a:lnSpc>
            </a:pPr>
            <a:r>
              <a:rPr lang="en-US" sz="1300" u="sng"/>
              <a:t>E</a:t>
            </a:r>
            <a:r>
              <a:rPr lang="en-US" sz="1300"/>
              <a:t>xtensible </a:t>
            </a:r>
            <a:r>
              <a:rPr lang="en-US" sz="1300" u="sng"/>
              <a:t>A</a:t>
            </a:r>
            <a:r>
              <a:rPr lang="en-US" sz="1300"/>
              <a:t>uthentication </a:t>
            </a:r>
            <a:r>
              <a:rPr lang="en-US" sz="1300" u="sng"/>
              <a:t>P</a:t>
            </a:r>
            <a:r>
              <a:rPr lang="en-US" sz="1300"/>
              <a:t>rotocol</a:t>
            </a:r>
          </a:p>
        </p:txBody>
      </p:sp>
    </p:spTree>
    <p:extLst>
      <p:ext uri="{BB962C8B-B14F-4D97-AF65-F5344CB8AC3E}">
        <p14:creationId xmlns:p14="http://schemas.microsoft.com/office/powerpoint/2010/main" val="290215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EAP-FAST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795527"/>
            <a:ext cx="447797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8DE3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eap fast &quot;windows 10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" r="1" b="13021"/>
          <a:stretch/>
        </p:blipFill>
        <p:spPr bwMode="auto">
          <a:xfrm>
            <a:off x="729086" y="960214"/>
            <a:ext cx="4231386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pPr>
              <a:buClr>
                <a:srgbClr val="8DE3FF"/>
              </a:buClr>
            </a:pPr>
            <a:r>
              <a:rPr lang="en-US"/>
              <a:t>EAP </a:t>
            </a:r>
            <a:r>
              <a:rPr lang="en-US" u="sng"/>
              <a:t>F</a:t>
            </a:r>
            <a:r>
              <a:rPr lang="en-US"/>
              <a:t>lexible </a:t>
            </a:r>
            <a:r>
              <a:rPr lang="en-US" u="sng"/>
              <a:t>A</a:t>
            </a:r>
            <a:r>
              <a:rPr lang="en-US"/>
              <a:t>uthentication via </a:t>
            </a:r>
            <a:r>
              <a:rPr lang="en-US" u="sng"/>
              <a:t>S</a:t>
            </a:r>
            <a:r>
              <a:rPr lang="en-US"/>
              <a:t>ecure </a:t>
            </a:r>
            <a:r>
              <a:rPr lang="en-US" u="sng"/>
              <a:t>T</a:t>
            </a:r>
            <a:r>
              <a:rPr lang="en-US"/>
              <a:t>unneling</a:t>
            </a:r>
          </a:p>
          <a:p>
            <a:pPr lvl="1">
              <a:buClr>
                <a:srgbClr val="8DE3FF"/>
              </a:buClr>
            </a:pPr>
            <a:r>
              <a:rPr lang="en-US"/>
              <a:t>Cisco’s replacement for older LEAP (Lightweight EAP)</a:t>
            </a:r>
          </a:p>
          <a:p>
            <a:pPr lvl="2">
              <a:buClr>
                <a:srgbClr val="8DE3FF"/>
              </a:buClr>
            </a:pPr>
            <a:r>
              <a:rPr lang="en-US"/>
              <a:t>LEAP was proprietary EAP used with WEP by Cisco</a:t>
            </a:r>
          </a:p>
          <a:p>
            <a:pPr lvl="1">
              <a:buClr>
                <a:srgbClr val="8DE3FF"/>
              </a:buClr>
            </a:pPr>
            <a:r>
              <a:rPr lang="en-US"/>
              <a:t>Lightweight and secure</a:t>
            </a:r>
          </a:p>
        </p:txBody>
      </p:sp>
    </p:spTree>
    <p:extLst>
      <p:ext uri="{BB962C8B-B14F-4D97-AF65-F5344CB8AC3E}">
        <p14:creationId xmlns:p14="http://schemas.microsoft.com/office/powerpoint/2010/main" val="426625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EAP-TLS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3" b="12388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r>
              <a:rPr lang="en-US" dirty="0"/>
              <a:t>EAP </a:t>
            </a:r>
            <a:r>
              <a:rPr lang="en-US" u="sng" dirty="0"/>
              <a:t>T</a:t>
            </a:r>
            <a:r>
              <a:rPr lang="en-US" dirty="0"/>
              <a:t>ransport </a:t>
            </a:r>
            <a:r>
              <a:rPr lang="en-US" u="sng" dirty="0"/>
              <a:t>L</a:t>
            </a:r>
            <a:r>
              <a:rPr lang="en-US" dirty="0"/>
              <a:t>ayer </a:t>
            </a:r>
            <a:r>
              <a:rPr lang="en-US" u="sng" dirty="0"/>
              <a:t>S</a:t>
            </a:r>
            <a:r>
              <a:rPr lang="en-US" dirty="0"/>
              <a:t>ecurity</a:t>
            </a:r>
          </a:p>
          <a:p>
            <a:pPr lvl="1"/>
            <a:r>
              <a:rPr lang="en-US" dirty="0"/>
              <a:t>Strong security through TLS</a:t>
            </a:r>
          </a:p>
          <a:p>
            <a:pPr lvl="1"/>
            <a:r>
              <a:rPr lang="en-US" dirty="0"/>
              <a:t>Wide adoption</a:t>
            </a:r>
          </a:p>
          <a:p>
            <a:pPr lvl="1"/>
            <a:r>
              <a:rPr lang="en-US" dirty="0"/>
              <a:t>Supported by most of industry</a:t>
            </a:r>
          </a:p>
        </p:txBody>
      </p:sp>
    </p:spTree>
    <p:extLst>
      <p:ext uri="{BB962C8B-B14F-4D97-AF65-F5344CB8AC3E}">
        <p14:creationId xmlns:p14="http://schemas.microsoft.com/office/powerpoint/2010/main" val="303857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047102"/>
            <a:ext cx="4452664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5546507"/>
            <a:ext cx="236991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634393"/>
            <a:ext cx="4451847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483" y="1718735"/>
            <a:ext cx="4325675" cy="1072378"/>
          </a:xfrm>
        </p:spPr>
        <p:txBody>
          <a:bodyPr anchor="ctr">
            <a:normAutofit/>
          </a:bodyPr>
          <a:lstStyle/>
          <a:p>
            <a:r>
              <a:rPr lang="en-US" sz="3100"/>
              <a:t>EAP-TTLS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826" y="2789239"/>
            <a:ext cx="4326332" cy="2683606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E"/>
                </a:solidFill>
              </a:rPr>
              <a:t>EAP </a:t>
            </a:r>
            <a:r>
              <a:rPr lang="en-US" sz="1400" u="sng">
                <a:solidFill>
                  <a:srgbClr val="FFFFFE"/>
                </a:solidFill>
              </a:rPr>
              <a:t>T</a:t>
            </a:r>
            <a:r>
              <a:rPr lang="en-US" sz="1400">
                <a:solidFill>
                  <a:srgbClr val="FFFFFE"/>
                </a:solidFill>
              </a:rPr>
              <a:t>unneled </a:t>
            </a:r>
            <a:r>
              <a:rPr lang="en-US" sz="1400" u="sng">
                <a:solidFill>
                  <a:srgbClr val="FFFFFE"/>
                </a:solidFill>
              </a:rPr>
              <a:t>T</a:t>
            </a:r>
            <a:r>
              <a:rPr lang="en-US" sz="1400">
                <a:solidFill>
                  <a:srgbClr val="FFFFFE"/>
                </a:solidFill>
              </a:rPr>
              <a:t>ransport </a:t>
            </a:r>
            <a:r>
              <a:rPr lang="en-US" sz="1400" u="sng">
                <a:solidFill>
                  <a:srgbClr val="FFFFFE"/>
                </a:solidFill>
              </a:rPr>
              <a:t>L</a:t>
            </a:r>
            <a:r>
              <a:rPr lang="en-US" sz="1400">
                <a:solidFill>
                  <a:srgbClr val="FFFFFE"/>
                </a:solidFill>
              </a:rPr>
              <a:t>ayer </a:t>
            </a:r>
            <a:r>
              <a:rPr lang="en-US" sz="1400" u="sng">
                <a:solidFill>
                  <a:srgbClr val="FFFFFE"/>
                </a:solidFill>
              </a:rPr>
              <a:t>S</a:t>
            </a:r>
            <a:r>
              <a:rPr lang="en-US" sz="1400">
                <a:solidFill>
                  <a:srgbClr val="FFFFFE"/>
                </a:solidFill>
              </a:rPr>
              <a:t>ecurity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Supports other authentication protocols via TLS tunnel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Uses any authentication</a:t>
            </a:r>
          </a:p>
          <a:p>
            <a:pPr lvl="1"/>
            <a:r>
              <a:rPr lang="en-US">
                <a:solidFill>
                  <a:srgbClr val="FFFFFE"/>
                </a:solidFill>
              </a:rPr>
              <a:t>Relies on security from TLS</a:t>
            </a:r>
          </a:p>
          <a:p>
            <a:endParaRPr lang="en-US" sz="1400">
              <a:solidFill>
                <a:srgbClr val="FFFFFE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3" r="36139"/>
          <a:stretch/>
        </p:blipFill>
        <p:spPr bwMode="auto">
          <a:xfrm>
            <a:off x="5662396" y="227"/>
            <a:ext cx="3481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PEAP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8" b="7303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100" u="sng"/>
              <a:t>P</a:t>
            </a:r>
            <a:r>
              <a:rPr lang="en-US" sz="1100"/>
              <a:t>rotected </a:t>
            </a:r>
            <a:r>
              <a:rPr lang="en-US" sz="1100" u="sng"/>
              <a:t>E</a:t>
            </a:r>
            <a:r>
              <a:rPr lang="en-US" sz="1100"/>
              <a:t>xtensible </a:t>
            </a:r>
            <a:r>
              <a:rPr lang="en-US" sz="1100" u="sng"/>
              <a:t>A</a:t>
            </a:r>
            <a:r>
              <a:rPr lang="en-US" sz="1100"/>
              <a:t>uthentication </a:t>
            </a:r>
            <a:r>
              <a:rPr lang="en-US" sz="1100" u="sng"/>
              <a:t>P</a:t>
            </a:r>
            <a:r>
              <a:rPr lang="en-US" sz="1100"/>
              <a:t>rotocol</a:t>
            </a:r>
          </a:p>
          <a:p>
            <a:pPr>
              <a:lnSpc>
                <a:spcPct val="110000"/>
              </a:lnSpc>
            </a:pPr>
            <a:r>
              <a:rPr lang="en-US" sz="1100"/>
              <a:t>Created by collaboration by Cisco, Microsoft, and RSA Security</a:t>
            </a:r>
          </a:p>
          <a:p>
            <a:pPr>
              <a:lnSpc>
                <a:spcPct val="110000"/>
              </a:lnSpc>
            </a:pPr>
            <a:r>
              <a:rPr lang="en-US" sz="1100"/>
              <a:t>Encapsulates EAP in a TLS tunnel,</a:t>
            </a:r>
            <a:br>
              <a:rPr lang="en-US" sz="1100"/>
            </a:br>
            <a:r>
              <a:rPr lang="en-US" sz="1100"/>
              <a:t>one certificate on the server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Combines secure channel (TLS) and EAP</a:t>
            </a:r>
          </a:p>
          <a:p>
            <a:pPr>
              <a:lnSpc>
                <a:spcPct val="110000"/>
              </a:lnSpc>
            </a:pPr>
            <a:r>
              <a:rPr lang="en-US" sz="1100"/>
              <a:t>Authenticates against Microsoft’s MS-CHAPv2 databases</a:t>
            </a:r>
          </a:p>
        </p:txBody>
      </p:sp>
    </p:spTree>
    <p:extLst>
      <p:ext uri="{BB962C8B-B14F-4D97-AF65-F5344CB8AC3E}">
        <p14:creationId xmlns:p14="http://schemas.microsoft.com/office/powerpoint/2010/main" val="78834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IEEE 802.1X</a:t>
            </a:r>
          </a:p>
        </p:txBody>
      </p:sp>
      <p:pic>
        <p:nvPicPr>
          <p:cNvPr id="6148" name="Picture 4" descr="Image result for none shall pas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9" b="23954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Port-based Network Access Control (NAC)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Prevents network access until you properly authenticate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Used with an authentication database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RADIUS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LDAP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TACACS+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61765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45097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95103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247184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247184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6399" y="247184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12783" y="127964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1"/>
          </p:cNvCxnSpPr>
          <p:nvPr/>
        </p:nvCxnSpPr>
        <p:spPr>
          <a:xfrm>
            <a:off x="2697205" y="127964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83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802.1X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80" y="1543488"/>
            <a:ext cx="1343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533" y="1376802"/>
            <a:ext cx="1438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08" y="1876864"/>
            <a:ext cx="8286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4758" y="2803319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Supplicant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7702" y="2803318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Authenticator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7205" y="2205476"/>
            <a:ext cx="1586903" cy="1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6399" y="2803317"/>
            <a:ext cx="293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Authentication Server</a:t>
            </a:r>
          </a:p>
        </p:txBody>
      </p:sp>
      <p:pic>
        <p:nvPicPr>
          <p:cNvPr id="8198" name="Picture 6" descr="Image result for wifi wav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1641" y1="51563" x2="31641" y2="5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3028">
            <a:off x="2131377" y="3119881"/>
            <a:ext cx="482972" cy="4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106572" y="-13791"/>
            <a:ext cx="2033195" cy="1341782"/>
          </a:xfrm>
          <a:prstGeom prst="wedgeRoundRectCallout">
            <a:avLst>
              <a:gd name="adj1" fmla="val -33002"/>
              <a:gd name="adj2" fmla="val 681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Oh look!</a:t>
            </a:r>
            <a:b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A wireless network!</a:t>
            </a:r>
          </a:p>
        </p:txBody>
      </p:sp>
      <p:cxnSp>
        <p:nvCxnSpPr>
          <p:cNvPr id="11" name="Straight Connector 10"/>
          <p:cNvCxnSpPr>
            <a:stCxn id="6" idx="3"/>
            <a:endCxn id="5" idx="1"/>
          </p:cNvCxnSpPr>
          <p:nvPr/>
        </p:nvCxnSpPr>
        <p:spPr>
          <a:xfrm>
            <a:off x="5112783" y="2205477"/>
            <a:ext cx="16497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7747E-6 L 0.22882 -0.00162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1982</TotalTime>
  <Words>374</Words>
  <Application>Microsoft Macintosh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WPA-Enterprise</vt:lpstr>
      <vt:lpstr>EAP-FAST</vt:lpstr>
      <vt:lpstr>EAP-TLS</vt:lpstr>
      <vt:lpstr>EAP-TTLS</vt:lpstr>
      <vt:lpstr>PEAP</vt:lpstr>
      <vt:lpstr>IEEE 802.1X</vt:lpstr>
      <vt:lpstr>802.1X</vt:lpstr>
      <vt:lpstr>802.1X</vt:lpstr>
      <vt:lpstr>802.1X</vt:lpstr>
      <vt:lpstr>802.1X</vt:lpstr>
      <vt:lpstr>802.1X</vt:lpstr>
      <vt:lpstr>802.1X</vt:lpstr>
      <vt:lpstr>802.1X</vt:lpstr>
      <vt:lpstr>802.1X</vt:lpstr>
      <vt:lpstr>802.1X</vt:lpstr>
      <vt:lpstr>802.1X</vt:lpstr>
      <vt:lpstr>802.1X</vt:lpstr>
      <vt:lpstr>RADIUS Federation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2021-03-04T17:20:29Z</dcterms:modified>
  <cp:category>pptx, curriculum, cyber</cp:category>
</cp:coreProperties>
</file>