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5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4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00E6F2-17B3-40EA-9630-E347FD80173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129A6640-8FC0-4A51-A970-0782AE31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6A1995-2073-430F-9FF7-9EAE5D804CEF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Wireless Security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Wireless Security types</a:t>
            </a:r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" b="4397"/>
          <a:stretch/>
        </p:blipFill>
        <p:spPr bwMode="auto">
          <a:xfrm>
            <a:off x="1131264" y="671951"/>
            <a:ext cx="6888217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900"/>
              <a:t>Configure authentication on access point or router</a:t>
            </a:r>
          </a:p>
          <a:p>
            <a:pPr>
              <a:lnSpc>
                <a:spcPct val="110000"/>
              </a:lnSpc>
            </a:pPr>
            <a:r>
              <a:rPr lang="en-US" sz="900"/>
              <a:t>Open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No password needed for access</a:t>
            </a:r>
          </a:p>
          <a:p>
            <a:pPr>
              <a:lnSpc>
                <a:spcPct val="110000"/>
              </a:lnSpc>
            </a:pPr>
            <a:r>
              <a:rPr lang="en-US" sz="900"/>
              <a:t>WPA Personal / WPA-PSK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WPA2 with </a:t>
            </a:r>
            <a:r>
              <a:rPr lang="en-US" sz="900" u="sng"/>
              <a:t>P</a:t>
            </a:r>
            <a:r>
              <a:rPr lang="en-US" sz="900"/>
              <a:t>re-</a:t>
            </a:r>
            <a:r>
              <a:rPr lang="en-US" sz="900" u="sng"/>
              <a:t>S</a:t>
            </a:r>
            <a:r>
              <a:rPr lang="en-US" sz="900"/>
              <a:t>hared </a:t>
            </a:r>
            <a:r>
              <a:rPr lang="en-US" sz="900" u="sng"/>
              <a:t>K</a:t>
            </a:r>
            <a:r>
              <a:rPr lang="en-US" sz="900"/>
              <a:t>ey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Same 256-bit key for all users</a:t>
            </a:r>
          </a:p>
          <a:p>
            <a:pPr>
              <a:lnSpc>
                <a:spcPct val="110000"/>
              </a:lnSpc>
            </a:pPr>
            <a:r>
              <a:rPr lang="en-US" sz="900"/>
              <a:t>WPA-Enterprise / 802.1X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Users authenticated via server</a:t>
            </a:r>
            <a:br>
              <a:rPr lang="en-US" sz="900"/>
            </a:br>
            <a:r>
              <a:rPr lang="en-US" sz="900"/>
              <a:t>(e.g. RADIUS and the like)</a:t>
            </a:r>
          </a:p>
          <a:p>
            <a:pPr>
              <a:lnSpc>
                <a:spcPct val="11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Captive Portal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B4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ptive portal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2" r="21944" b="1"/>
          <a:stretch/>
        </p:blipFill>
        <p:spPr bwMode="auto">
          <a:xfrm>
            <a:off x="729086" y="960214"/>
            <a:ext cx="4231386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Provides login page for users</a:t>
            </a:r>
          </a:p>
          <a:p>
            <a:pPr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Device not registered on network</a:t>
            </a:r>
          </a:p>
          <a:p>
            <a:pPr lvl="1"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Sent to captive portal landing page</a:t>
            </a:r>
          </a:p>
          <a:p>
            <a:pPr lvl="1"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Show Acceptable Use Policy, Terms of Service, Pricing</a:t>
            </a:r>
          </a:p>
          <a:p>
            <a:pPr lvl="1"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Sign in with username/password,</a:t>
            </a:r>
            <a:br>
              <a:rPr lang="en-US" sz="1500"/>
            </a:br>
            <a:r>
              <a:rPr lang="en-US" sz="1500"/>
              <a:t>point of contact name,</a:t>
            </a:r>
            <a:br>
              <a:rPr lang="en-US" sz="1500"/>
            </a:br>
            <a:r>
              <a:rPr lang="en-US" sz="1500"/>
              <a:t>hotel room name/number,</a:t>
            </a:r>
            <a:br>
              <a:rPr lang="en-US" sz="1500"/>
            </a:br>
            <a:r>
              <a:rPr lang="en-US" sz="1500"/>
              <a:t>customer payment/advertisement</a:t>
            </a:r>
          </a:p>
          <a:p>
            <a:pPr>
              <a:lnSpc>
                <a:spcPct val="110000"/>
              </a:lnSpc>
              <a:buClr>
                <a:srgbClr val="FB4800"/>
              </a:buClr>
            </a:pPr>
            <a:r>
              <a:rPr lang="en-US" sz="1500"/>
              <a:t>Once authenticated,</a:t>
            </a:r>
            <a:br>
              <a:rPr lang="en-US" sz="1500"/>
            </a:br>
            <a:r>
              <a:rPr lang="en-US" sz="1500"/>
              <a:t>network access granted</a:t>
            </a:r>
          </a:p>
        </p:txBody>
      </p:sp>
    </p:spTree>
    <p:extLst>
      <p:ext uri="{BB962C8B-B14F-4D97-AF65-F5344CB8AC3E}">
        <p14:creationId xmlns:p14="http://schemas.microsoft.com/office/powerpoint/2010/main" val="7923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563895"/>
            <a:ext cx="3831754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Using WPS</a:t>
            </a:r>
          </a:p>
        </p:txBody>
      </p:sp>
      <p:pic>
        <p:nvPicPr>
          <p:cNvPr id="1028" name="Picture 4" descr="Image result for wps wireless protected setu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5" r="22135" b="2"/>
          <a:stretch/>
        </p:blipFill>
        <p:spPr bwMode="auto">
          <a:xfrm>
            <a:off x="20" y="10"/>
            <a:ext cx="4498207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ps rou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6" r="37112" b="1"/>
          <a:stretch/>
        </p:blipFill>
        <p:spPr bwMode="auto">
          <a:xfrm>
            <a:off x="4632326" y="10"/>
            <a:ext cx="4511674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32" y="4571423"/>
            <a:ext cx="3906408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Wi-Fi Protected Setup</a:t>
            </a:r>
          </a:p>
          <a:p>
            <a:pPr>
              <a:lnSpc>
                <a:spcPct val="110000"/>
              </a:lnSpc>
            </a:pPr>
            <a:r>
              <a:rPr lang="en-US" sz="1300"/>
              <a:t>Provides easy setup for joining a device to a network</a:t>
            </a:r>
          </a:p>
          <a:p>
            <a:pPr>
              <a:lnSpc>
                <a:spcPct val="110000"/>
              </a:lnSpc>
            </a:pPr>
            <a:r>
              <a:rPr lang="en-US" sz="1300"/>
              <a:t>Different ways to connect: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Push a button on the access point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Enter a PIN on access point into device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Near-field communication (NFC) – bring the mobile device close to access point</a:t>
            </a:r>
          </a:p>
        </p:txBody>
      </p:sp>
    </p:spTree>
    <p:extLst>
      <p:ext uri="{BB962C8B-B14F-4D97-AF65-F5344CB8AC3E}">
        <p14:creationId xmlns:p14="http://schemas.microsoft.com/office/powerpoint/2010/main" val="162077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208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563895"/>
            <a:ext cx="3831754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Hacking WPS</a:t>
            </a:r>
          </a:p>
        </p:txBody>
      </p:sp>
      <p:pic>
        <p:nvPicPr>
          <p:cNvPr id="2052" name="Picture 4" descr="Image result for crosshai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" b="2440"/>
          <a:stretch/>
        </p:blipFill>
        <p:spPr bwMode="auto">
          <a:xfrm>
            <a:off x="20" y="10"/>
            <a:ext cx="4498207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ps wireless protected setu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1" r="20899" b="2"/>
          <a:stretch/>
        </p:blipFill>
        <p:spPr bwMode="auto">
          <a:xfrm>
            <a:off x="4632326" y="10"/>
            <a:ext cx="4511674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222" y="4357882"/>
            <a:ext cx="4746264" cy="245370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PIN is an eight-digit number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7+1, seven digits followed by a checksum digit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Seven digits = 10,000,000 possible combinations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8</a:t>
            </a:r>
            <a:r>
              <a:rPr lang="en-US" sz="1100" baseline="30000" dirty="0"/>
              <a:t>th</a:t>
            </a:r>
            <a:r>
              <a:rPr lang="en-US" sz="1100" dirty="0"/>
              <a:t> digit is computed based on first 7 digits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WPS validates the PIN in halves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First half: 4 digits (10,000 possibilities: 0000-9999)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Second half: 3 digits (1,000 possibilities: 000-999)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Total number of guesses is 11,000</a:t>
            </a:r>
            <a:br>
              <a:rPr lang="en-US" sz="1100" dirty="0"/>
            </a:br>
            <a:r>
              <a:rPr lang="en-US" sz="1100" dirty="0"/>
              <a:t>(</a:t>
            </a:r>
            <a:r>
              <a:rPr lang="en-US" sz="1100" u="sng" dirty="0"/>
              <a:t>much</a:t>
            </a:r>
            <a:r>
              <a:rPr lang="en-US" sz="1100" dirty="0"/>
              <a:t> less than the original 10,000,000 combinations!)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Automated process will cycle through all 11,000 possible combinations in under 4 hours.</a:t>
            </a:r>
          </a:p>
        </p:txBody>
      </p:sp>
    </p:spTree>
    <p:extLst>
      <p:ext uri="{BB962C8B-B14F-4D97-AF65-F5344CB8AC3E}">
        <p14:creationId xmlns:p14="http://schemas.microsoft.com/office/powerpoint/2010/main" val="352460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246B4F-CEC3-442B-92D8-BD098634F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5FBD374-0821-4540-A9E6-6DE9419C0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27E7C5F-F207-4F84-B0E4-B9A90080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3C59A31-3A05-4470-A4AB-B9FDE6AFF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003BBC92-CD5E-43E2-92E3-416F7222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5E9E24BF-C2A3-420A-B4A9-BCEEC2BF6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4E9C41A-D496-46F5-BA6B-9C0BDA51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2705B6A-ECD1-438B-87EB-5185A0435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60DF715-F99A-4519-818B-5C8496A16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5A62970-D2C4-4E38-BBD1-3F5865C35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EB000C85-44EE-4A15-8A65-5A82B5E54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BEA52102-0A7F-446C-A8D4-0BFBDC5B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204729B9-8342-4FAA-91AA-6C7916497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E7C0B72D-EF00-46D8-A0B2-C4A9616E2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A87EDA-7C11-4EEC-AF27-FFFD9D918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C73D59B-741F-4B2B-89C9-B9219C378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34FFCC5-A45C-439A-BF42-803BDAD6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7A826C44-2E68-42C7-8CB3-A73A9224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ECF0188-197C-4CC5-926D-417ECCDA2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48C91D9-D18F-4379-B47B-144B159C7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B68FF2F-116D-48CE-8915-5629872C6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E495B9FA-536B-48D1-8282-5F1E51D1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3604607-25F9-440B-AB2A-38B65645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98" name="Picture 2" descr="Image result for WPS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7754" b="2"/>
          <a:stretch/>
        </p:blipFill>
        <p:spPr bwMode="auto">
          <a:xfrm>
            <a:off x="20" y="-1"/>
            <a:ext cx="3934560" cy="6858000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65989F4E-E386-486E-9C22-DB9E5592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89D1164-9929-4921-BBBB-87401622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B075D074-74F5-4AF6-BD57-3FA04CA12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B10B3EF-C0DF-4ACD-86A9-A0CC0FE20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Protecting WPS 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856" y="803186"/>
            <a:ext cx="3990384" cy="5248622"/>
          </a:xfrm>
        </p:spPr>
        <p:txBody>
          <a:bodyPr>
            <a:normAutofit/>
          </a:bodyPr>
          <a:lstStyle/>
          <a:p>
            <a:r>
              <a:rPr lang="en-US" dirty="0"/>
              <a:t>Attacker only needs 11,000 possible guesses</a:t>
            </a:r>
          </a:p>
          <a:p>
            <a:pPr marL="225425" lvl="1" indent="0">
              <a:buNone/>
            </a:pPr>
            <a:r>
              <a:rPr lang="en-US" dirty="0"/>
              <a:t>(4 hours may seem like a long time, but a determined hacker can setup a device and walk away, come back later after it’s cracked it.)</a:t>
            </a:r>
          </a:p>
          <a:p>
            <a:r>
              <a:rPr lang="en-US" dirty="0"/>
              <a:t>Slow down the amount of time between entries</a:t>
            </a:r>
          </a:p>
          <a:p>
            <a:pPr lvl="1"/>
            <a:r>
              <a:rPr lang="en-US" dirty="0"/>
              <a:t>Not often a legitimate user will enter wrong PIN multiple times</a:t>
            </a:r>
          </a:p>
          <a:p>
            <a:pPr lvl="1"/>
            <a:r>
              <a:rPr lang="en-US" dirty="0"/>
              <a:t>More wrong guesses = increased delay between PIN entries</a:t>
            </a:r>
          </a:p>
          <a:p>
            <a:pPr lvl="1"/>
            <a:r>
              <a:rPr lang="en-US" dirty="0"/>
              <a:t>Make hack take from 4 hours to hundreds or thousands of hours</a:t>
            </a:r>
          </a:p>
          <a:p>
            <a:r>
              <a:rPr lang="en-US" dirty="0"/>
              <a:t>Intrusion Protection System should alert to too many bad PIN attempts</a:t>
            </a:r>
          </a:p>
        </p:txBody>
      </p:sp>
    </p:spTree>
    <p:extLst>
      <p:ext uri="{BB962C8B-B14F-4D97-AF65-F5344CB8AC3E}">
        <p14:creationId xmlns:p14="http://schemas.microsoft.com/office/powerpoint/2010/main" val="406060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ps 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4" y="3751792"/>
            <a:ext cx="3390217" cy="20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233" y="222643"/>
            <a:ext cx="4480560" cy="3332087"/>
          </a:xfrm>
        </p:spPr>
        <p:txBody>
          <a:bodyPr>
            <a:normAutofit/>
          </a:bodyPr>
          <a:lstStyle/>
          <a:p>
            <a:r>
              <a:rPr lang="en-US" dirty="0"/>
              <a:t>Pushbutton allows </a:t>
            </a:r>
            <a:r>
              <a:rPr lang="en-US" i="1" dirty="0"/>
              <a:t>any</a:t>
            </a:r>
            <a:r>
              <a:rPr lang="en-US" dirty="0"/>
              <a:t> device to join the network</a:t>
            </a:r>
          </a:p>
          <a:p>
            <a:pPr lvl="1"/>
            <a:r>
              <a:rPr lang="en-US" dirty="0"/>
              <a:t>Physically protect router or access point</a:t>
            </a:r>
          </a:p>
          <a:p>
            <a:pPr lvl="1"/>
            <a:r>
              <a:rPr lang="en-US" dirty="0"/>
              <a:t>Do not allow unauthorized users to press the button</a:t>
            </a:r>
          </a:p>
          <a:p>
            <a:pPr lvl="1"/>
            <a:r>
              <a:rPr lang="en-US" dirty="0"/>
              <a:t>Better: </a:t>
            </a:r>
            <a:r>
              <a:rPr lang="en-US" i="1" dirty="0"/>
              <a:t>Disable</a:t>
            </a:r>
            <a:r>
              <a:rPr lang="en-US" dirty="0"/>
              <a:t> the WPS pushbutton!</a:t>
            </a:r>
          </a:p>
          <a:p>
            <a:r>
              <a:rPr lang="en-US" dirty="0"/>
              <a:t>WPS PIN may be visible on the access point</a:t>
            </a:r>
          </a:p>
          <a:p>
            <a:pPr lvl="1"/>
            <a:r>
              <a:rPr lang="en-US" dirty="0"/>
              <a:t>DO NOT keep the default PIN</a:t>
            </a:r>
          </a:p>
          <a:p>
            <a:pPr lvl="1"/>
            <a:r>
              <a:rPr lang="en-US" dirty="0"/>
              <a:t>Hide the PIN, keep it out of sight</a:t>
            </a:r>
          </a:p>
        </p:txBody>
      </p:sp>
      <p:sp>
        <p:nvSpPr>
          <p:cNvPr id="4" name="Right Arrow 3"/>
          <p:cNvSpPr/>
          <p:nvPr/>
        </p:nvSpPr>
        <p:spPr>
          <a:xfrm rot="19470756">
            <a:off x="5183593" y="4580853"/>
            <a:ext cx="2546430" cy="1681050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WPS PIN</a:t>
            </a:r>
          </a:p>
        </p:txBody>
      </p:sp>
      <p:pic>
        <p:nvPicPr>
          <p:cNvPr id="8" name="Picture 4" descr="Image result for wps wireless protected set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11" y="4541640"/>
            <a:ext cx="2640623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92322" y="4641449"/>
            <a:ext cx="2509822" cy="289366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288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1920</TotalTime>
  <Words>396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Wireless Security types</vt:lpstr>
      <vt:lpstr>Captive Portal</vt:lpstr>
      <vt:lpstr>Using WPS</vt:lpstr>
      <vt:lpstr>Hacking WPS</vt:lpstr>
      <vt:lpstr>Protecting WPS PIN</vt:lpstr>
      <vt:lpstr>Protecting WPS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2021-03-04T17:22:56Z</dcterms:modified>
  <cp:category>pptx, curriculum, cyber</cp:category>
</cp:coreProperties>
</file>