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67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0A333-9AA0-46AD-9DCD-02061696FF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4C68F-A820-4EE3-B258-15620B0E5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Browser handles this automatically</a:t>
          </a:r>
        </a:p>
      </dgm:t>
    </dgm:pt>
    <dgm:pt modelId="{F0CB982E-1B9F-4886-A5BC-5CF1B2B38794}" type="parTrans" cxnId="{3D5D2F3F-FDCC-4198-88BC-F3F5F7E32DA1}">
      <dgm:prSet/>
      <dgm:spPr/>
      <dgm:t>
        <a:bodyPr/>
        <a:lstStyle/>
        <a:p>
          <a:endParaRPr lang="en-US"/>
        </a:p>
      </dgm:t>
    </dgm:pt>
    <dgm:pt modelId="{6EA15F42-4A70-4D77-98CC-19F541259FD1}" type="sibTrans" cxnId="{3D5D2F3F-FDCC-4198-88BC-F3F5F7E32DA1}">
      <dgm:prSet/>
      <dgm:spPr/>
      <dgm:t>
        <a:bodyPr/>
        <a:lstStyle/>
        <a:p>
          <a:endParaRPr lang="en-US"/>
        </a:p>
      </dgm:t>
    </dgm:pt>
    <dgm:pt modelId="{BBDF7F46-190C-4B67-9753-47D012C4E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Purchased web certificate</a:t>
          </a:r>
        </a:p>
      </dgm:t>
    </dgm:pt>
    <dgm:pt modelId="{96DCD453-6075-432B-B214-D134228889CB}" type="parTrans" cxnId="{46BCC85D-6613-4D4F-BD14-FF91FBA8E852}">
      <dgm:prSet/>
      <dgm:spPr/>
      <dgm:t>
        <a:bodyPr/>
        <a:lstStyle/>
        <a:p>
          <a:endParaRPr lang="en-US"/>
        </a:p>
      </dgm:t>
    </dgm:pt>
    <dgm:pt modelId="{4A076400-2113-4078-A0D1-1A70461D5EE0}" type="sibTrans" cxnId="{46BCC85D-6613-4D4F-BD14-FF91FBA8E852}">
      <dgm:prSet/>
      <dgm:spPr/>
      <dgm:t>
        <a:bodyPr/>
        <a:lstStyle/>
        <a:p>
          <a:endParaRPr lang="en-US"/>
        </a:p>
      </dgm:t>
    </dgm:pt>
    <dgm:pt modelId="{BB903545-D346-4AFC-B49D-E34D48BEB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Enters public trust through CA</a:t>
          </a:r>
        </a:p>
      </dgm:t>
    </dgm:pt>
    <dgm:pt modelId="{DFA7B9C1-28BC-4970-8547-08BBEBE8B253}" type="parTrans" cxnId="{7787DC76-A125-4EC0-97D8-5596E092430F}">
      <dgm:prSet/>
      <dgm:spPr/>
      <dgm:t>
        <a:bodyPr/>
        <a:lstStyle/>
        <a:p>
          <a:endParaRPr lang="en-US"/>
        </a:p>
      </dgm:t>
    </dgm:pt>
    <dgm:pt modelId="{86204D61-BA5C-4B66-81AB-075889C62BA2}" type="sibTrans" cxnId="{7787DC76-A125-4EC0-97D8-5596E092430F}">
      <dgm:prSet/>
      <dgm:spPr/>
      <dgm:t>
        <a:bodyPr/>
        <a:lstStyle/>
        <a:p>
          <a:endParaRPr lang="en-US"/>
        </a:p>
      </dgm:t>
    </dgm:pt>
    <dgm:pt modelId="{FCECA4A5-150F-4FA7-9D83-BAB3D5F1C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your own key and send to CA for signing</a:t>
          </a:r>
        </a:p>
      </dgm:t>
    </dgm:pt>
    <dgm:pt modelId="{3E66453C-7C42-4E02-AEF4-5D7EAA8E33EB}" type="parTrans" cxnId="{008DD565-6481-4E25-854D-430036C6EE40}">
      <dgm:prSet/>
      <dgm:spPr/>
      <dgm:t>
        <a:bodyPr/>
        <a:lstStyle/>
        <a:p>
          <a:endParaRPr lang="en-US"/>
        </a:p>
      </dgm:t>
    </dgm:pt>
    <dgm:pt modelId="{81ED2064-6F0F-436B-816F-795072A57020}" type="sibTrans" cxnId="{008DD565-6481-4E25-854D-430036C6EE40}">
      <dgm:prSet/>
      <dgm:spPr/>
      <dgm:t>
        <a:bodyPr/>
        <a:lstStyle/>
        <a:p>
          <a:endParaRPr lang="en-US"/>
        </a:p>
      </dgm:t>
    </dgm:pt>
    <dgm:pt modelId="{44F57A14-CA94-485F-8C9F-BEB94EAD9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Issues Certificate Signing Request (CSR)</a:t>
          </a:r>
        </a:p>
      </dgm:t>
    </dgm:pt>
    <dgm:pt modelId="{6E243754-46D6-41DA-BBA2-1C131407C4D3}" type="parTrans" cxnId="{9E3BD7AB-CD49-41DD-9ABF-F68051AAB4FA}">
      <dgm:prSet/>
      <dgm:spPr/>
      <dgm:t>
        <a:bodyPr/>
        <a:lstStyle/>
        <a:p>
          <a:endParaRPr lang="en-US"/>
        </a:p>
      </dgm:t>
    </dgm:pt>
    <dgm:pt modelId="{DB86CCC1-8C0B-482E-8DA6-D70F102EAFC0}" type="sibTrans" cxnId="{9E3BD7AB-CD49-41DD-9ABF-F68051AAB4FA}">
      <dgm:prSet/>
      <dgm:spPr/>
      <dgm:t>
        <a:bodyPr/>
        <a:lstStyle/>
        <a:p>
          <a:endParaRPr lang="en-US"/>
        </a:p>
      </dgm:t>
    </dgm:pt>
    <dgm:pt modelId="{425D3444-E3BA-426E-B2FB-F10B5AB8F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levels of trust and features</a:t>
          </a:r>
        </a:p>
      </dgm:t>
    </dgm:pt>
    <dgm:pt modelId="{D54EA347-509B-4875-BB52-53FB0A0C42C7}" type="parTrans" cxnId="{D56FB053-6A06-4D09-911B-98D5D5AEF8E7}">
      <dgm:prSet/>
      <dgm:spPr/>
      <dgm:t>
        <a:bodyPr/>
        <a:lstStyle/>
        <a:p>
          <a:endParaRPr lang="en-US"/>
        </a:p>
      </dgm:t>
    </dgm:pt>
    <dgm:pt modelId="{D2302DEA-D07F-4948-9E5B-63D84A8590F4}" type="sibTrans" cxnId="{D56FB053-6A06-4D09-911B-98D5D5AEF8E7}">
      <dgm:prSet/>
      <dgm:spPr/>
      <dgm:t>
        <a:bodyPr/>
        <a:lstStyle/>
        <a:p>
          <a:endParaRPr lang="en-US"/>
        </a:p>
      </dgm:t>
    </dgm:pt>
    <dgm:pt modelId="{6ADB0494-F462-418D-87C0-72166CD7F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 new “tag” to your web site</a:t>
          </a:r>
        </a:p>
      </dgm:t>
    </dgm:pt>
    <dgm:pt modelId="{20C50DB6-3EA3-45EA-9A54-9FA8D1CE82A2}" type="parTrans" cxnId="{76AB88D5-521A-4349-B37A-A83548C7FED4}">
      <dgm:prSet/>
      <dgm:spPr/>
      <dgm:t>
        <a:bodyPr/>
        <a:lstStyle/>
        <a:p>
          <a:endParaRPr lang="en-US"/>
        </a:p>
      </dgm:t>
    </dgm:pt>
    <dgm:pt modelId="{16BA8294-4DA7-45D3-9A5A-2DFCE7841A58}" type="sibTrans" cxnId="{76AB88D5-521A-4349-B37A-A83548C7FED4}">
      <dgm:prSet/>
      <dgm:spPr/>
      <dgm:t>
        <a:bodyPr/>
        <a:lstStyle/>
        <a:p>
          <a:endParaRPr lang="en-US"/>
        </a:p>
      </dgm:t>
    </dgm:pt>
    <dgm:pt modelId="{C774FFF3-61E8-412E-9FD8-A9DC6A839397}" type="pres">
      <dgm:prSet presAssocID="{A2F0A333-9AA0-46AD-9DCD-02061696FF96}" presName="root" presStyleCnt="0">
        <dgm:presLayoutVars>
          <dgm:dir/>
          <dgm:resizeHandles val="exact"/>
        </dgm:presLayoutVars>
      </dgm:prSet>
      <dgm:spPr/>
    </dgm:pt>
    <dgm:pt modelId="{4DB06A44-317F-462B-A2A8-9CF9E951C62B}" type="pres">
      <dgm:prSet presAssocID="{0D84C68F-A820-4EE3-B258-15620B0E599F}" presName="compNode" presStyleCnt="0"/>
      <dgm:spPr/>
    </dgm:pt>
    <dgm:pt modelId="{6629BB95-994B-4F5D-B624-1677FD28760A}" type="pres">
      <dgm:prSet presAssocID="{0D84C68F-A820-4EE3-B258-15620B0E599F}" presName="bgRect" presStyleLbl="bgShp" presStyleIdx="0" presStyleCnt="4"/>
      <dgm:spPr/>
    </dgm:pt>
    <dgm:pt modelId="{659E7675-5C3C-4A34-A841-A439A67D3DC3}" type="pres">
      <dgm:prSet presAssocID="{0D84C68F-A820-4EE3-B258-15620B0E59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BC45F0D-F59A-4139-84D7-488E31DC3EFD}" type="pres">
      <dgm:prSet presAssocID="{0D84C68F-A820-4EE3-B258-15620B0E599F}" presName="spaceRect" presStyleCnt="0"/>
      <dgm:spPr/>
    </dgm:pt>
    <dgm:pt modelId="{80764E16-0055-4A41-821B-041C06E8D846}" type="pres">
      <dgm:prSet presAssocID="{0D84C68F-A820-4EE3-B258-15620B0E599F}" presName="parTx" presStyleLbl="revTx" presStyleIdx="0" presStyleCnt="7">
        <dgm:presLayoutVars>
          <dgm:chMax val="0"/>
          <dgm:chPref val="0"/>
        </dgm:presLayoutVars>
      </dgm:prSet>
      <dgm:spPr/>
    </dgm:pt>
    <dgm:pt modelId="{84265FF7-E396-4322-A1E1-683DF3C0C1EA}" type="pres">
      <dgm:prSet presAssocID="{6EA15F42-4A70-4D77-98CC-19F541259FD1}" presName="sibTrans" presStyleCnt="0"/>
      <dgm:spPr/>
    </dgm:pt>
    <dgm:pt modelId="{3700682F-254A-4E3A-BEAE-99DC4F031987}" type="pres">
      <dgm:prSet presAssocID="{BBDF7F46-190C-4B67-9753-47D012C4E1CA}" presName="compNode" presStyleCnt="0"/>
      <dgm:spPr/>
    </dgm:pt>
    <dgm:pt modelId="{AC671C6B-5AE4-47BB-9DE3-C799ABDD3ED3}" type="pres">
      <dgm:prSet presAssocID="{BBDF7F46-190C-4B67-9753-47D012C4E1CA}" presName="bgRect" presStyleLbl="bgShp" presStyleIdx="1" presStyleCnt="4"/>
      <dgm:spPr/>
    </dgm:pt>
    <dgm:pt modelId="{2004FD9A-3754-45E1-AEFB-334025069C47}" type="pres">
      <dgm:prSet presAssocID="{BBDF7F46-190C-4B67-9753-47D012C4E1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941F200-E7BC-4C12-87C0-DCCA642ACDFC}" type="pres">
      <dgm:prSet presAssocID="{BBDF7F46-190C-4B67-9753-47D012C4E1CA}" presName="spaceRect" presStyleCnt="0"/>
      <dgm:spPr/>
    </dgm:pt>
    <dgm:pt modelId="{771AC62E-FC53-440F-82AE-349B3E4DB377}" type="pres">
      <dgm:prSet presAssocID="{BBDF7F46-190C-4B67-9753-47D012C4E1CA}" presName="parTx" presStyleLbl="revTx" presStyleIdx="1" presStyleCnt="7">
        <dgm:presLayoutVars>
          <dgm:chMax val="0"/>
          <dgm:chPref val="0"/>
        </dgm:presLayoutVars>
      </dgm:prSet>
      <dgm:spPr/>
    </dgm:pt>
    <dgm:pt modelId="{5C48E54F-12BD-4AE5-9E9B-892E46858741}" type="pres">
      <dgm:prSet presAssocID="{BBDF7F46-190C-4B67-9753-47D012C4E1CA}" presName="desTx" presStyleLbl="revTx" presStyleIdx="2" presStyleCnt="7">
        <dgm:presLayoutVars/>
      </dgm:prSet>
      <dgm:spPr/>
    </dgm:pt>
    <dgm:pt modelId="{4AEBCC68-15B9-4C0E-B645-7522072DA307}" type="pres">
      <dgm:prSet presAssocID="{4A076400-2113-4078-A0D1-1A70461D5EE0}" presName="sibTrans" presStyleCnt="0"/>
      <dgm:spPr/>
    </dgm:pt>
    <dgm:pt modelId="{49E2E1E3-938B-456E-B308-E1335C1B93D2}" type="pres">
      <dgm:prSet presAssocID="{FCECA4A5-150F-4FA7-9D83-BAB3D5F1CA35}" presName="compNode" presStyleCnt="0"/>
      <dgm:spPr/>
    </dgm:pt>
    <dgm:pt modelId="{C99A76F4-0190-41C1-8F32-0D2D3DA6BA7B}" type="pres">
      <dgm:prSet presAssocID="{FCECA4A5-150F-4FA7-9D83-BAB3D5F1CA35}" presName="bgRect" presStyleLbl="bgShp" presStyleIdx="2" presStyleCnt="4"/>
      <dgm:spPr/>
    </dgm:pt>
    <dgm:pt modelId="{32B5F7BF-D49B-4D86-B24B-4D97CFD18F33}" type="pres">
      <dgm:prSet presAssocID="{FCECA4A5-150F-4FA7-9D83-BAB3D5F1CA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766BA33-6294-472B-BDA7-84B4797929EA}" type="pres">
      <dgm:prSet presAssocID="{FCECA4A5-150F-4FA7-9D83-BAB3D5F1CA35}" presName="spaceRect" presStyleCnt="0"/>
      <dgm:spPr/>
    </dgm:pt>
    <dgm:pt modelId="{77AF2AAB-E0CB-4C94-A3F2-E85A5630CEB0}" type="pres">
      <dgm:prSet presAssocID="{FCECA4A5-150F-4FA7-9D83-BAB3D5F1CA35}" presName="parTx" presStyleLbl="revTx" presStyleIdx="3" presStyleCnt="7">
        <dgm:presLayoutVars>
          <dgm:chMax val="0"/>
          <dgm:chPref val="0"/>
        </dgm:presLayoutVars>
      </dgm:prSet>
      <dgm:spPr/>
    </dgm:pt>
    <dgm:pt modelId="{E9BA5D5A-3697-4B1E-AFDA-DE6FA5657F84}" type="pres">
      <dgm:prSet presAssocID="{FCECA4A5-150F-4FA7-9D83-BAB3D5F1CA35}" presName="desTx" presStyleLbl="revTx" presStyleIdx="4" presStyleCnt="7">
        <dgm:presLayoutVars/>
      </dgm:prSet>
      <dgm:spPr/>
    </dgm:pt>
    <dgm:pt modelId="{CCD75DE6-E80F-4B1D-BF51-2F91293A4BD4}" type="pres">
      <dgm:prSet presAssocID="{81ED2064-6F0F-436B-816F-795072A57020}" presName="sibTrans" presStyleCnt="0"/>
      <dgm:spPr/>
    </dgm:pt>
    <dgm:pt modelId="{EA5C4E38-592D-40F0-9C24-FB25F725CCBA}" type="pres">
      <dgm:prSet presAssocID="{425D3444-E3BA-426E-B2FB-F10B5AB8F353}" presName="compNode" presStyleCnt="0"/>
      <dgm:spPr/>
    </dgm:pt>
    <dgm:pt modelId="{2024AB52-B9C3-47E4-B37E-8E358D132F8A}" type="pres">
      <dgm:prSet presAssocID="{425D3444-E3BA-426E-B2FB-F10B5AB8F353}" presName="bgRect" presStyleLbl="bgShp" presStyleIdx="3" presStyleCnt="4"/>
      <dgm:spPr/>
    </dgm:pt>
    <dgm:pt modelId="{CF7651DD-31F2-4AD8-87AC-921F2849035F}" type="pres">
      <dgm:prSet presAssocID="{425D3444-E3BA-426E-B2FB-F10B5AB8F3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C2654E6-43D5-42EC-9559-E6FCED367E7A}" type="pres">
      <dgm:prSet presAssocID="{425D3444-E3BA-426E-B2FB-F10B5AB8F353}" presName="spaceRect" presStyleCnt="0"/>
      <dgm:spPr/>
    </dgm:pt>
    <dgm:pt modelId="{132B683D-E76E-4D35-9F3C-C4D696AF41C1}" type="pres">
      <dgm:prSet presAssocID="{425D3444-E3BA-426E-B2FB-F10B5AB8F353}" presName="parTx" presStyleLbl="revTx" presStyleIdx="5" presStyleCnt="7">
        <dgm:presLayoutVars>
          <dgm:chMax val="0"/>
          <dgm:chPref val="0"/>
        </dgm:presLayoutVars>
      </dgm:prSet>
      <dgm:spPr/>
    </dgm:pt>
    <dgm:pt modelId="{C7B34093-CD1B-4B90-8D5C-FC5C303320C6}" type="pres">
      <dgm:prSet presAssocID="{425D3444-E3BA-426E-B2FB-F10B5AB8F353}" presName="desTx" presStyleLbl="revTx" presStyleIdx="6" presStyleCnt="7">
        <dgm:presLayoutVars/>
      </dgm:prSet>
      <dgm:spPr/>
    </dgm:pt>
  </dgm:ptLst>
  <dgm:cxnLst>
    <dgm:cxn modelId="{19000C21-4421-430E-83F0-5465D214E527}" type="presOf" srcId="{FCECA4A5-150F-4FA7-9D83-BAB3D5F1CA35}" destId="{77AF2AAB-E0CB-4C94-A3F2-E85A5630CEB0}" srcOrd="0" destOrd="0" presId="urn:microsoft.com/office/officeart/2018/2/layout/IconVerticalSolidList"/>
    <dgm:cxn modelId="{E2683031-2871-4C44-A30B-2922F1B8B741}" type="presOf" srcId="{BB903545-D346-4AFC-B49D-E34D48BEB107}" destId="{5C48E54F-12BD-4AE5-9E9B-892E46858741}" srcOrd="0" destOrd="0" presId="urn:microsoft.com/office/officeart/2018/2/layout/IconVerticalSolidList"/>
    <dgm:cxn modelId="{3D5D2F3F-FDCC-4198-88BC-F3F5F7E32DA1}" srcId="{A2F0A333-9AA0-46AD-9DCD-02061696FF96}" destId="{0D84C68F-A820-4EE3-B258-15620B0E599F}" srcOrd="0" destOrd="0" parTransId="{F0CB982E-1B9F-4886-A5BC-5CF1B2B38794}" sibTransId="{6EA15F42-4A70-4D77-98CC-19F541259FD1}"/>
    <dgm:cxn modelId="{47A91742-FAEF-4E46-BE54-53A28BD4DDAE}" type="presOf" srcId="{425D3444-E3BA-426E-B2FB-F10B5AB8F353}" destId="{132B683D-E76E-4D35-9F3C-C4D696AF41C1}" srcOrd="0" destOrd="0" presId="urn:microsoft.com/office/officeart/2018/2/layout/IconVerticalSolidList"/>
    <dgm:cxn modelId="{D56FB053-6A06-4D09-911B-98D5D5AEF8E7}" srcId="{A2F0A333-9AA0-46AD-9DCD-02061696FF96}" destId="{425D3444-E3BA-426E-B2FB-F10B5AB8F353}" srcOrd="3" destOrd="0" parTransId="{D54EA347-509B-4875-BB52-53FB0A0C42C7}" sibTransId="{D2302DEA-D07F-4948-9E5B-63D84A8590F4}"/>
    <dgm:cxn modelId="{46BCC85D-6613-4D4F-BD14-FF91FBA8E852}" srcId="{A2F0A333-9AA0-46AD-9DCD-02061696FF96}" destId="{BBDF7F46-190C-4B67-9753-47D012C4E1CA}" srcOrd="1" destOrd="0" parTransId="{96DCD453-6075-432B-B214-D134228889CB}" sibTransId="{4A076400-2113-4078-A0D1-1A70461D5EE0}"/>
    <dgm:cxn modelId="{008DD565-6481-4E25-854D-430036C6EE40}" srcId="{A2F0A333-9AA0-46AD-9DCD-02061696FF96}" destId="{FCECA4A5-150F-4FA7-9D83-BAB3D5F1CA35}" srcOrd="2" destOrd="0" parTransId="{3E66453C-7C42-4E02-AEF4-5D7EAA8E33EB}" sibTransId="{81ED2064-6F0F-436B-816F-795072A57020}"/>
    <dgm:cxn modelId="{7787DC76-A125-4EC0-97D8-5596E092430F}" srcId="{BBDF7F46-190C-4B67-9753-47D012C4E1CA}" destId="{BB903545-D346-4AFC-B49D-E34D48BEB107}" srcOrd="0" destOrd="0" parTransId="{DFA7B9C1-28BC-4970-8547-08BBEBE8B253}" sibTransId="{86204D61-BA5C-4B66-81AB-075889C62BA2}"/>
    <dgm:cxn modelId="{BA6B8181-D005-410A-87BD-11A22CE1044A}" type="presOf" srcId="{6ADB0494-F462-418D-87C0-72166CD7F641}" destId="{C7B34093-CD1B-4B90-8D5C-FC5C303320C6}" srcOrd="0" destOrd="0" presId="urn:microsoft.com/office/officeart/2018/2/layout/IconVerticalSolidList"/>
    <dgm:cxn modelId="{62C2E094-0EB0-4226-9E70-50A2422AEC02}" type="presOf" srcId="{BBDF7F46-190C-4B67-9753-47D012C4E1CA}" destId="{771AC62E-FC53-440F-82AE-349B3E4DB377}" srcOrd="0" destOrd="0" presId="urn:microsoft.com/office/officeart/2018/2/layout/IconVerticalSolidList"/>
    <dgm:cxn modelId="{E6CEC799-27B1-4CE8-9803-C51119AFDA51}" type="presOf" srcId="{44F57A14-CA94-485F-8C9F-BEB94EAD9772}" destId="{E9BA5D5A-3697-4B1E-AFDA-DE6FA5657F84}" srcOrd="0" destOrd="0" presId="urn:microsoft.com/office/officeart/2018/2/layout/IconVerticalSolidList"/>
    <dgm:cxn modelId="{8ED1A4AB-6BCB-40FC-A513-39D1B13C80E7}" type="presOf" srcId="{0D84C68F-A820-4EE3-B258-15620B0E599F}" destId="{80764E16-0055-4A41-821B-041C06E8D846}" srcOrd="0" destOrd="0" presId="urn:microsoft.com/office/officeart/2018/2/layout/IconVerticalSolidList"/>
    <dgm:cxn modelId="{9E3BD7AB-CD49-41DD-9ABF-F68051AAB4FA}" srcId="{FCECA4A5-150F-4FA7-9D83-BAB3D5F1CA35}" destId="{44F57A14-CA94-485F-8C9F-BEB94EAD9772}" srcOrd="0" destOrd="0" parTransId="{6E243754-46D6-41DA-BBA2-1C131407C4D3}" sibTransId="{DB86CCC1-8C0B-482E-8DA6-D70F102EAFC0}"/>
    <dgm:cxn modelId="{CC57BBB1-1C10-41CF-824E-2E4BD2CE2DBE}" type="presOf" srcId="{A2F0A333-9AA0-46AD-9DCD-02061696FF96}" destId="{C774FFF3-61E8-412E-9FD8-A9DC6A839397}" srcOrd="0" destOrd="0" presId="urn:microsoft.com/office/officeart/2018/2/layout/IconVerticalSolidList"/>
    <dgm:cxn modelId="{76AB88D5-521A-4349-B37A-A83548C7FED4}" srcId="{425D3444-E3BA-426E-B2FB-F10B5AB8F353}" destId="{6ADB0494-F462-418D-87C0-72166CD7F641}" srcOrd="0" destOrd="0" parTransId="{20C50DB6-3EA3-45EA-9A54-9FA8D1CE82A2}" sibTransId="{16BA8294-4DA7-45D3-9A5A-2DFCE7841A58}"/>
    <dgm:cxn modelId="{1EEB440F-7BC1-4D78-9AC3-46C0364D0CDC}" type="presParOf" srcId="{C774FFF3-61E8-412E-9FD8-A9DC6A839397}" destId="{4DB06A44-317F-462B-A2A8-9CF9E951C62B}" srcOrd="0" destOrd="0" presId="urn:microsoft.com/office/officeart/2018/2/layout/IconVerticalSolidList"/>
    <dgm:cxn modelId="{92BDC1A5-5739-4AE9-8DB6-1DA6D9CAD426}" type="presParOf" srcId="{4DB06A44-317F-462B-A2A8-9CF9E951C62B}" destId="{6629BB95-994B-4F5D-B624-1677FD28760A}" srcOrd="0" destOrd="0" presId="urn:microsoft.com/office/officeart/2018/2/layout/IconVerticalSolidList"/>
    <dgm:cxn modelId="{07429E5D-90CF-4ACD-B8D8-119D32DF8E6B}" type="presParOf" srcId="{4DB06A44-317F-462B-A2A8-9CF9E951C62B}" destId="{659E7675-5C3C-4A34-A841-A439A67D3DC3}" srcOrd="1" destOrd="0" presId="urn:microsoft.com/office/officeart/2018/2/layout/IconVerticalSolidList"/>
    <dgm:cxn modelId="{EDC85245-FF35-45AC-A268-4E86757A9624}" type="presParOf" srcId="{4DB06A44-317F-462B-A2A8-9CF9E951C62B}" destId="{EBC45F0D-F59A-4139-84D7-488E31DC3EFD}" srcOrd="2" destOrd="0" presId="urn:microsoft.com/office/officeart/2018/2/layout/IconVerticalSolidList"/>
    <dgm:cxn modelId="{BC407E35-9F06-408D-A419-1F1264B5530A}" type="presParOf" srcId="{4DB06A44-317F-462B-A2A8-9CF9E951C62B}" destId="{80764E16-0055-4A41-821B-041C06E8D846}" srcOrd="3" destOrd="0" presId="urn:microsoft.com/office/officeart/2018/2/layout/IconVerticalSolidList"/>
    <dgm:cxn modelId="{149C259E-45FC-425D-9F83-AE493D04B28D}" type="presParOf" srcId="{C774FFF3-61E8-412E-9FD8-A9DC6A839397}" destId="{84265FF7-E396-4322-A1E1-683DF3C0C1EA}" srcOrd="1" destOrd="0" presId="urn:microsoft.com/office/officeart/2018/2/layout/IconVerticalSolidList"/>
    <dgm:cxn modelId="{46B8C33E-0730-497C-B6B9-F110F505A018}" type="presParOf" srcId="{C774FFF3-61E8-412E-9FD8-A9DC6A839397}" destId="{3700682F-254A-4E3A-BEAE-99DC4F031987}" srcOrd="2" destOrd="0" presId="urn:microsoft.com/office/officeart/2018/2/layout/IconVerticalSolidList"/>
    <dgm:cxn modelId="{DF89B4A3-3B77-4349-91F0-B890EFE12848}" type="presParOf" srcId="{3700682F-254A-4E3A-BEAE-99DC4F031987}" destId="{AC671C6B-5AE4-47BB-9DE3-C799ABDD3ED3}" srcOrd="0" destOrd="0" presId="urn:microsoft.com/office/officeart/2018/2/layout/IconVerticalSolidList"/>
    <dgm:cxn modelId="{33E80918-65D0-4D3E-B322-20867ADD8F1B}" type="presParOf" srcId="{3700682F-254A-4E3A-BEAE-99DC4F031987}" destId="{2004FD9A-3754-45E1-AEFB-334025069C47}" srcOrd="1" destOrd="0" presId="urn:microsoft.com/office/officeart/2018/2/layout/IconVerticalSolidList"/>
    <dgm:cxn modelId="{EFF0B435-8E89-4F45-BEBD-BFCE17A9FB73}" type="presParOf" srcId="{3700682F-254A-4E3A-BEAE-99DC4F031987}" destId="{0941F200-E7BC-4C12-87C0-DCCA642ACDFC}" srcOrd="2" destOrd="0" presId="urn:microsoft.com/office/officeart/2018/2/layout/IconVerticalSolidList"/>
    <dgm:cxn modelId="{863D34BA-8A22-4C22-B3D6-98FCBD36E357}" type="presParOf" srcId="{3700682F-254A-4E3A-BEAE-99DC4F031987}" destId="{771AC62E-FC53-440F-82AE-349B3E4DB377}" srcOrd="3" destOrd="0" presId="urn:microsoft.com/office/officeart/2018/2/layout/IconVerticalSolidList"/>
    <dgm:cxn modelId="{AF9F0FE2-E6C1-4063-BF2C-6C0018505108}" type="presParOf" srcId="{3700682F-254A-4E3A-BEAE-99DC4F031987}" destId="{5C48E54F-12BD-4AE5-9E9B-892E46858741}" srcOrd="4" destOrd="0" presId="urn:microsoft.com/office/officeart/2018/2/layout/IconVerticalSolidList"/>
    <dgm:cxn modelId="{489BFB41-0544-45A2-AF4B-E1CF9F9F4550}" type="presParOf" srcId="{C774FFF3-61E8-412E-9FD8-A9DC6A839397}" destId="{4AEBCC68-15B9-4C0E-B645-7522072DA307}" srcOrd="3" destOrd="0" presId="urn:microsoft.com/office/officeart/2018/2/layout/IconVerticalSolidList"/>
    <dgm:cxn modelId="{988CC73C-2271-4ABA-8754-46DD6D5C7E97}" type="presParOf" srcId="{C774FFF3-61E8-412E-9FD8-A9DC6A839397}" destId="{49E2E1E3-938B-456E-B308-E1335C1B93D2}" srcOrd="4" destOrd="0" presId="urn:microsoft.com/office/officeart/2018/2/layout/IconVerticalSolidList"/>
    <dgm:cxn modelId="{15B17B45-34E5-46EB-B7A7-9DF4FBDE7B35}" type="presParOf" srcId="{49E2E1E3-938B-456E-B308-E1335C1B93D2}" destId="{C99A76F4-0190-41C1-8F32-0D2D3DA6BA7B}" srcOrd="0" destOrd="0" presId="urn:microsoft.com/office/officeart/2018/2/layout/IconVerticalSolidList"/>
    <dgm:cxn modelId="{2B3B3485-AA96-4A0E-9BB0-9810F0F1ABFC}" type="presParOf" srcId="{49E2E1E3-938B-456E-B308-E1335C1B93D2}" destId="{32B5F7BF-D49B-4D86-B24B-4D97CFD18F33}" srcOrd="1" destOrd="0" presId="urn:microsoft.com/office/officeart/2018/2/layout/IconVerticalSolidList"/>
    <dgm:cxn modelId="{E7EB4A87-7C0B-4385-8D1D-E2AC49710F20}" type="presParOf" srcId="{49E2E1E3-938B-456E-B308-E1335C1B93D2}" destId="{C766BA33-6294-472B-BDA7-84B4797929EA}" srcOrd="2" destOrd="0" presId="urn:microsoft.com/office/officeart/2018/2/layout/IconVerticalSolidList"/>
    <dgm:cxn modelId="{91D234DD-AC18-41A6-86EA-429E6B9BA4BC}" type="presParOf" srcId="{49E2E1E3-938B-456E-B308-E1335C1B93D2}" destId="{77AF2AAB-E0CB-4C94-A3F2-E85A5630CEB0}" srcOrd="3" destOrd="0" presId="urn:microsoft.com/office/officeart/2018/2/layout/IconVerticalSolidList"/>
    <dgm:cxn modelId="{79053871-FBE1-416F-ACE2-95FD6005D4AE}" type="presParOf" srcId="{49E2E1E3-938B-456E-B308-E1335C1B93D2}" destId="{E9BA5D5A-3697-4B1E-AFDA-DE6FA5657F84}" srcOrd="4" destOrd="0" presId="urn:microsoft.com/office/officeart/2018/2/layout/IconVerticalSolidList"/>
    <dgm:cxn modelId="{977D0383-B93C-4941-9825-3B47AD37DE8E}" type="presParOf" srcId="{C774FFF3-61E8-412E-9FD8-A9DC6A839397}" destId="{CCD75DE6-E80F-4B1D-BF51-2F91293A4BD4}" srcOrd="5" destOrd="0" presId="urn:microsoft.com/office/officeart/2018/2/layout/IconVerticalSolidList"/>
    <dgm:cxn modelId="{A4626469-C604-425F-BC7A-3379E878D342}" type="presParOf" srcId="{C774FFF3-61E8-412E-9FD8-A9DC6A839397}" destId="{EA5C4E38-592D-40F0-9C24-FB25F725CCBA}" srcOrd="6" destOrd="0" presId="urn:microsoft.com/office/officeart/2018/2/layout/IconVerticalSolidList"/>
    <dgm:cxn modelId="{4F58388F-ECD7-4119-9439-547C5CFBB2F2}" type="presParOf" srcId="{EA5C4E38-592D-40F0-9C24-FB25F725CCBA}" destId="{2024AB52-B9C3-47E4-B37E-8E358D132F8A}" srcOrd="0" destOrd="0" presId="urn:microsoft.com/office/officeart/2018/2/layout/IconVerticalSolidList"/>
    <dgm:cxn modelId="{905AF1E3-5765-47D2-9571-00435E71477B}" type="presParOf" srcId="{EA5C4E38-592D-40F0-9C24-FB25F725CCBA}" destId="{CF7651DD-31F2-4AD8-87AC-921F2849035F}" srcOrd="1" destOrd="0" presId="urn:microsoft.com/office/officeart/2018/2/layout/IconVerticalSolidList"/>
    <dgm:cxn modelId="{D35437C5-A7EE-4AF1-A97B-7F40E39F2FB8}" type="presParOf" srcId="{EA5C4E38-592D-40F0-9C24-FB25F725CCBA}" destId="{7C2654E6-43D5-42EC-9559-E6FCED367E7A}" srcOrd="2" destOrd="0" presId="urn:microsoft.com/office/officeart/2018/2/layout/IconVerticalSolidList"/>
    <dgm:cxn modelId="{63553B30-504D-47A1-A0A4-8FD9F13C5FD9}" type="presParOf" srcId="{EA5C4E38-592D-40F0-9C24-FB25F725CCBA}" destId="{132B683D-E76E-4D35-9F3C-C4D696AF41C1}" srcOrd="3" destOrd="0" presId="urn:microsoft.com/office/officeart/2018/2/layout/IconVerticalSolidList"/>
    <dgm:cxn modelId="{30E56D32-196B-4D8F-A176-4BAE96EF30C7}" type="presParOf" srcId="{EA5C4E38-592D-40F0-9C24-FB25F725CCBA}" destId="{C7B34093-CD1B-4B90-8D5C-FC5C303320C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9BB95-994B-4F5D-B624-1677FD28760A}">
      <dsp:nvSpPr>
        <dsp:cNvPr id="0" name=""/>
        <dsp:cNvSpPr/>
      </dsp:nvSpPr>
      <dsp:spPr>
        <a:xfrm>
          <a:off x="0" y="1820"/>
          <a:ext cx="5793665" cy="92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7675-5C3C-4A34-A841-A439A67D3DC3}">
      <dsp:nvSpPr>
        <dsp:cNvPr id="0" name=""/>
        <dsp:cNvSpPr/>
      </dsp:nvSpPr>
      <dsp:spPr>
        <a:xfrm>
          <a:off x="279137" y="209443"/>
          <a:ext cx="507522" cy="507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64E16-0055-4A41-821B-041C06E8D846}">
      <dsp:nvSpPr>
        <dsp:cNvPr id="0" name=""/>
        <dsp:cNvSpPr/>
      </dsp:nvSpPr>
      <dsp:spPr>
        <a:xfrm>
          <a:off x="1065797" y="1820"/>
          <a:ext cx="4727867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Browser handles this automatically</a:t>
          </a:r>
        </a:p>
      </dsp:txBody>
      <dsp:txXfrm>
        <a:off x="1065797" y="1820"/>
        <a:ext cx="4727867" cy="922768"/>
      </dsp:txXfrm>
    </dsp:sp>
    <dsp:sp modelId="{AC671C6B-5AE4-47BB-9DE3-C799ABDD3ED3}">
      <dsp:nvSpPr>
        <dsp:cNvPr id="0" name=""/>
        <dsp:cNvSpPr/>
      </dsp:nvSpPr>
      <dsp:spPr>
        <a:xfrm>
          <a:off x="0" y="1155281"/>
          <a:ext cx="5793665" cy="92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4FD9A-3754-45E1-AEFB-334025069C47}">
      <dsp:nvSpPr>
        <dsp:cNvPr id="0" name=""/>
        <dsp:cNvSpPr/>
      </dsp:nvSpPr>
      <dsp:spPr>
        <a:xfrm>
          <a:off x="279137" y="1362904"/>
          <a:ext cx="507522" cy="507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C62E-FC53-440F-82AE-349B3E4DB377}">
      <dsp:nvSpPr>
        <dsp:cNvPr id="0" name=""/>
        <dsp:cNvSpPr/>
      </dsp:nvSpPr>
      <dsp:spPr>
        <a:xfrm>
          <a:off x="1065797" y="1155281"/>
          <a:ext cx="2607149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Purchased web certificate</a:t>
          </a:r>
        </a:p>
      </dsp:txBody>
      <dsp:txXfrm>
        <a:off x="1065797" y="1155281"/>
        <a:ext cx="2607149" cy="922768"/>
      </dsp:txXfrm>
    </dsp:sp>
    <dsp:sp modelId="{5C48E54F-12BD-4AE5-9E9B-892E46858741}">
      <dsp:nvSpPr>
        <dsp:cNvPr id="0" name=""/>
        <dsp:cNvSpPr/>
      </dsp:nvSpPr>
      <dsp:spPr>
        <a:xfrm>
          <a:off x="3672947" y="1155281"/>
          <a:ext cx="2120717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Enters public trust through CA</a:t>
          </a:r>
        </a:p>
      </dsp:txBody>
      <dsp:txXfrm>
        <a:off x="3672947" y="1155281"/>
        <a:ext cx="2120717" cy="922768"/>
      </dsp:txXfrm>
    </dsp:sp>
    <dsp:sp modelId="{C99A76F4-0190-41C1-8F32-0D2D3DA6BA7B}">
      <dsp:nvSpPr>
        <dsp:cNvPr id="0" name=""/>
        <dsp:cNvSpPr/>
      </dsp:nvSpPr>
      <dsp:spPr>
        <a:xfrm>
          <a:off x="0" y="2308742"/>
          <a:ext cx="5793665" cy="92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F7BF-D49B-4D86-B24B-4D97CFD18F33}">
      <dsp:nvSpPr>
        <dsp:cNvPr id="0" name=""/>
        <dsp:cNvSpPr/>
      </dsp:nvSpPr>
      <dsp:spPr>
        <a:xfrm>
          <a:off x="279137" y="2516365"/>
          <a:ext cx="507522" cy="5075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2AAB-E0CB-4C94-A3F2-E85A5630CEB0}">
      <dsp:nvSpPr>
        <dsp:cNvPr id="0" name=""/>
        <dsp:cNvSpPr/>
      </dsp:nvSpPr>
      <dsp:spPr>
        <a:xfrm>
          <a:off x="1065797" y="2308742"/>
          <a:ext cx="2607149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your own key and send to CA for signing</a:t>
          </a:r>
        </a:p>
      </dsp:txBody>
      <dsp:txXfrm>
        <a:off x="1065797" y="2308742"/>
        <a:ext cx="2607149" cy="922768"/>
      </dsp:txXfrm>
    </dsp:sp>
    <dsp:sp modelId="{E9BA5D5A-3697-4B1E-AFDA-DE6FA5657F84}">
      <dsp:nvSpPr>
        <dsp:cNvPr id="0" name=""/>
        <dsp:cNvSpPr/>
      </dsp:nvSpPr>
      <dsp:spPr>
        <a:xfrm>
          <a:off x="3672947" y="2308742"/>
          <a:ext cx="2120717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Issues Certificate Signing Request (CSR)</a:t>
          </a:r>
        </a:p>
      </dsp:txBody>
      <dsp:txXfrm>
        <a:off x="3672947" y="2308742"/>
        <a:ext cx="2120717" cy="922768"/>
      </dsp:txXfrm>
    </dsp:sp>
    <dsp:sp modelId="{2024AB52-B9C3-47E4-B37E-8E358D132F8A}">
      <dsp:nvSpPr>
        <dsp:cNvPr id="0" name=""/>
        <dsp:cNvSpPr/>
      </dsp:nvSpPr>
      <dsp:spPr>
        <a:xfrm>
          <a:off x="0" y="3462203"/>
          <a:ext cx="5793665" cy="92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651DD-31F2-4AD8-87AC-921F2849035F}">
      <dsp:nvSpPr>
        <dsp:cNvPr id="0" name=""/>
        <dsp:cNvSpPr/>
      </dsp:nvSpPr>
      <dsp:spPr>
        <a:xfrm>
          <a:off x="279137" y="3669826"/>
          <a:ext cx="507522" cy="5075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B683D-E76E-4D35-9F3C-C4D696AF41C1}">
      <dsp:nvSpPr>
        <dsp:cNvPr id="0" name=""/>
        <dsp:cNvSpPr/>
      </dsp:nvSpPr>
      <dsp:spPr>
        <a:xfrm>
          <a:off x="1065797" y="3462203"/>
          <a:ext cx="2607149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levels of trust and features</a:t>
          </a:r>
        </a:p>
      </dsp:txBody>
      <dsp:txXfrm>
        <a:off x="1065797" y="3462203"/>
        <a:ext cx="2607149" cy="922768"/>
      </dsp:txXfrm>
    </dsp:sp>
    <dsp:sp modelId="{C7B34093-CD1B-4B90-8D5C-FC5C303320C6}">
      <dsp:nvSpPr>
        <dsp:cNvPr id="0" name=""/>
        <dsp:cNvSpPr/>
      </dsp:nvSpPr>
      <dsp:spPr>
        <a:xfrm>
          <a:off x="3672947" y="3462203"/>
          <a:ext cx="2120717" cy="92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a new “tag” to your web site</a:t>
          </a:r>
        </a:p>
      </dsp:txBody>
      <dsp:txXfrm>
        <a:off x="3672947" y="3462203"/>
        <a:ext cx="2120717" cy="922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747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376206D-2C11-451E-8DEF-7170BDA99A9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ABB01B4E-B927-4858-92A8-5879E875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7C156D-CD34-4305-A359-3340E97222E5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PKI Components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Key Revocation</a:t>
            </a:r>
          </a:p>
        </p:txBody>
      </p:sp>
      <p:pic>
        <p:nvPicPr>
          <p:cNvPr id="2050" name="Picture 2" descr="Image result for heartbleed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1" r="-2" b="39192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888" y="384765"/>
            <a:ext cx="6809970" cy="5326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Certificate Revocation List (CRL)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CRL kept by Certificate Authority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Many different reasons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Changes all the time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April 2014 – Heartbleed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CVE-2014-0160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OpenSSL flaw put the private key of some web servers at risk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OpenSSL was patched </a:t>
            </a:r>
            <a:r>
              <a:rPr lang="en-US" sz="1800" i="1" dirty="0"/>
              <a:t>every</a:t>
            </a:r>
            <a:r>
              <a:rPr lang="en-US" sz="1800" dirty="0"/>
              <a:t> web server certificate replaced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Older certificates moved to the CRL</a:t>
            </a:r>
          </a:p>
        </p:txBody>
      </p:sp>
    </p:spTree>
    <p:extLst>
      <p:ext uri="{BB962C8B-B14F-4D97-AF65-F5344CB8AC3E}">
        <p14:creationId xmlns:p14="http://schemas.microsoft.com/office/powerpoint/2010/main" val="349167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CECA6D-996A-491F-9000-A1C6DDAB3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r="-2" b="12498"/>
          <a:stretch/>
        </p:blipFill>
        <p:spPr bwMode="auto">
          <a:xfrm flipH="1"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1B9E7F2-705C-4516-9EC3-E4E766F2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6070" y="0"/>
            <a:ext cx="5187930" cy="6858000"/>
          </a:xfrm>
          <a:prstGeom prst="rect">
            <a:avLst/>
          </a:prstGeom>
          <a:solidFill>
            <a:srgbClr val="00000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D407F9-E967-4A7C-ABD7-F02C785F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DF9C388-FC8A-45A4-A408-A212E6E13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7607279-0070-4A91-B096-F20D4BE7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9BF3ED43-9007-484E-9C1D-149764271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F1D4685-22BB-4258-9723-E205A6D0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ADA3DD5F-22A5-4E26-B496-48BA3C295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78CB988-737A-4B25-9D27-A302E2935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BD577E3-B807-4C27-827A-F67AF7717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5172FC1-C96D-49CF-94B5-C9F10E15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B866A937-A7D1-4172-990E-5DD1D71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D52ADC-C82E-4210-8CE1-6FB4D8823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A323351A-B9A8-4629-9C0A-6D19DE4B4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533B1E1-5874-4F6E-95E1-34DD4FB7A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DEBD598-B4EF-4F00-869C-7EC7C94F3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C4A09323-8C8A-4684-96DD-FA95EB29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67FB5D8A-E60A-498F-86EF-0E8859B39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A6F733EF-C4C3-4EDD-9243-0DBF15A7E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2138D957-6D1F-4B4C-97A4-3051A18F2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16A32565-55A7-4545-BD5E-54FED7D00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21579139-5196-420E-9427-874C3EFB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D1B2C7F4-5F3A-49F5-A1CF-88FA1DCF6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2CE0B70-3DD1-4A22-B05B-8A70A3372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B6439A-6986-4ED1-9F17-A87907F27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416F24-F780-43FB-BC89-F41CC5802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22">
              <a:extLst>
                <a:ext uri="{FF2B5EF4-FFF2-40B4-BE49-F238E27FC236}">
                  <a16:creationId xmlns:a16="http://schemas.microsoft.com/office/drawing/2014/main" id="{DCD7711F-E8FC-4082-92BC-F6FCB119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C39E810-7538-48FC-A39E-D8DD2EBCB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/>
              <a:t>Getting revocation details to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236" y="803186"/>
            <a:ext cx="3983004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OCSP (Online Certificate Status Protocol)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Browser checks revocation status of certificate</a:t>
            </a:r>
          </a:p>
          <a:p>
            <a:r>
              <a:rPr lang="en-US">
                <a:solidFill>
                  <a:srgbClr val="FFFFFE"/>
                </a:solidFill>
              </a:rPr>
              <a:t>Message sent to OCSP responder via HTTP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Uses existing web connections</a:t>
            </a:r>
          </a:p>
          <a:p>
            <a:r>
              <a:rPr lang="en-US">
                <a:solidFill>
                  <a:srgbClr val="FFFFFE"/>
                </a:solidFill>
              </a:rPr>
              <a:t>Not all browsers use OCSP</a:t>
            </a:r>
          </a:p>
        </p:txBody>
      </p:sp>
    </p:spTree>
    <p:extLst>
      <p:ext uri="{BB962C8B-B14F-4D97-AF65-F5344CB8AC3E}">
        <p14:creationId xmlns:p14="http://schemas.microsoft.com/office/powerpoint/2010/main" val="38592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Public Key Infrastructure (PKI)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Based on trust</a:t>
            </a:r>
          </a:p>
          <a:p>
            <a:pPr lvl="1"/>
            <a:r>
              <a:rPr lang="en-US" dirty="0"/>
              <a:t>Who can you trust?</a:t>
            </a:r>
          </a:p>
          <a:p>
            <a:pPr lvl="1"/>
            <a:r>
              <a:rPr lang="en-US" dirty="0"/>
              <a:t>“I trust him. He trusts her. Therefore </a:t>
            </a:r>
            <a:r>
              <a:rPr lang="en-US" u="sng" dirty="0"/>
              <a:t>I</a:t>
            </a:r>
            <a:r>
              <a:rPr lang="en-US" dirty="0"/>
              <a:t> will trust her.”</a:t>
            </a:r>
          </a:p>
          <a:p>
            <a:r>
              <a:rPr lang="en-US" dirty="0"/>
              <a:t>Who do you trust in PKI? The Certificate Authority (CA)</a:t>
            </a:r>
          </a:p>
          <a:p>
            <a:r>
              <a:rPr lang="en-US" dirty="0"/>
              <a:t>Digital certificates are files that contain verifiable information proving an entity is who they claim to be</a:t>
            </a:r>
          </a:p>
          <a:p>
            <a:pPr lvl="1"/>
            <a:r>
              <a:rPr lang="en-US" dirty="0"/>
              <a:t>How do you verify? With the CA!</a:t>
            </a:r>
          </a:p>
          <a:p>
            <a:pPr lvl="1"/>
            <a:r>
              <a:rPr lang="en-US" dirty="0"/>
              <a:t>CA is organization that says “this is who they claim to be”</a:t>
            </a:r>
          </a:p>
          <a:p>
            <a:pPr lvl="1"/>
            <a:r>
              <a:rPr lang="en-US" dirty="0"/>
              <a:t>CA business is only good as long as they can be trusted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Image result for key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4" r="9079" b="1"/>
          <a:stretch/>
        </p:blipFill>
        <p:spPr bwMode="auto">
          <a:xfrm>
            <a:off x="20" y="-1"/>
            <a:ext cx="5053418" cy="6858000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860" y="1699589"/>
            <a:ext cx="2755857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72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742" y="376238"/>
            <a:ext cx="3588116" cy="59559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Key generation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Create key for user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Certificate generation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Allocate key to user (Nobody else can use that key)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Distribution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Make key available to users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Storage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Store and protect against unauthorized use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Revocation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Manage compromised keys (“Hey, don’t trust any of these old keys!”)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Expiration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Certificate might have a defined end of life</a:t>
            </a:r>
          </a:p>
        </p:txBody>
      </p:sp>
    </p:spTree>
    <p:extLst>
      <p:ext uri="{BB962C8B-B14F-4D97-AF65-F5344CB8AC3E}">
        <p14:creationId xmlns:p14="http://schemas.microsoft.com/office/powerpoint/2010/main" val="326775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Certificate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-2" b="16301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/>
              <a:t>Public key certificate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Links public key with a digital signature</a:t>
            </a:r>
          </a:p>
          <a:p>
            <a:pPr>
              <a:lnSpc>
                <a:spcPct val="110000"/>
              </a:lnSpc>
            </a:pPr>
            <a:r>
              <a:rPr lang="en-US" sz="1500"/>
              <a:t>Unique digital signature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Can be validated by a Certificate Authority</a:t>
            </a:r>
          </a:p>
          <a:p>
            <a:pPr>
              <a:lnSpc>
                <a:spcPct val="110000"/>
              </a:lnSpc>
            </a:pPr>
            <a:r>
              <a:rPr lang="en-US" sz="1500"/>
              <a:t>Certificates can be created by users</a:t>
            </a:r>
          </a:p>
        </p:txBody>
      </p:sp>
    </p:spTree>
    <p:extLst>
      <p:ext uri="{BB962C8B-B14F-4D97-AF65-F5344CB8AC3E}">
        <p14:creationId xmlns:p14="http://schemas.microsoft.com/office/powerpoint/2010/main" val="338250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Digital certificate internals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55301"/>
              </p:ext>
            </p:extLst>
          </p:nvPr>
        </p:nvGraphicFramePr>
        <p:xfrm>
          <a:off x="482600" y="708174"/>
          <a:ext cx="8185545" cy="370208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3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88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latin typeface="Tw Cen MT" panose="020B0602020104020603" pitchFamily="34" charset="0"/>
                        </a:rPr>
                        <a:t>Field</a:t>
                      </a:r>
                    </a:p>
                  </a:txBody>
                  <a:tcPr marL="94925" marR="94925" marT="47463" marB="4746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latin typeface="Tw Cen MT" panose="020B0602020104020603" pitchFamily="34" charset="0"/>
                        </a:rPr>
                        <a:t>Contents</a:t>
                      </a:r>
                    </a:p>
                  </a:txBody>
                  <a:tcPr marL="94925" marR="94925" marT="47463" marB="47463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Version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The X.509 version supported (V1, V2,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V3)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Serial Number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A number uniquely identifying the certificate within the domain of its CA.</a:t>
                      </a: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Signature Algorithm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The algorithm used by the CA to sign the certificate</a:t>
                      </a: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Issuer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The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name of the CA, expressed as a Distinguished Name (DN)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Valid From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Date and time when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the certificate began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Valid To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Date and time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until the certificate expires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Subject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The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name of the certificate holder, expressed as a Distinguished Name (DN)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388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Public Key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Public key and algorithm used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by the certificate holder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96">
                <a:tc>
                  <a:txBody>
                    <a:bodyPr/>
                    <a:lstStyle/>
                    <a:p>
                      <a:r>
                        <a:rPr lang="en-US" sz="1500">
                          <a:latin typeface="Tw Cen MT" panose="020B0602020104020603" pitchFamily="34" charset="0"/>
                        </a:rPr>
                        <a:t>Extensions</a:t>
                      </a:r>
                    </a:p>
                  </a:txBody>
                  <a:tcPr marL="94925" marR="94925" marT="47463" marB="474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w Cen MT" panose="020B0602020104020603" pitchFamily="34" charset="0"/>
                        </a:rPr>
                        <a:t>V3 certificates can be defined with extended attributes such as friendly subject</a:t>
                      </a:r>
                      <a:r>
                        <a:rPr lang="en-US" sz="1200" baseline="0" dirty="0">
                          <a:latin typeface="Tw Cen MT" panose="020B0602020104020603" pitchFamily="34" charset="0"/>
                        </a:rPr>
                        <a:t> or issuer names, contact email addresses, and intended key usage.</a:t>
                      </a:r>
                      <a:endParaRPr lang="en-US" sz="1200" dirty="0">
                        <a:latin typeface="Tw Cen MT" panose="020B0602020104020603" pitchFamily="34" charset="0"/>
                      </a:endParaRPr>
                    </a:p>
                  </a:txBody>
                  <a:tcPr marL="94925" marR="94925" marT="47463" marB="47463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1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66760" cy="957431"/>
          </a:xfrm>
        </p:spPr>
        <p:txBody>
          <a:bodyPr/>
          <a:lstStyle/>
          <a:p>
            <a:r>
              <a:rPr lang="en-US" dirty="0"/>
              <a:t>Optional fields for added benefit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716343"/>
              </p:ext>
            </p:extLst>
          </p:nvPr>
        </p:nvGraphicFramePr>
        <p:xfrm>
          <a:off x="1448657" y="2318410"/>
          <a:ext cx="6954273" cy="37829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1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w Cen MT" panose="020B0602020104020603" pitchFamily="34" charset="0"/>
                        </a:rPr>
                        <a:t>Extension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w Cen MT" panose="020B0602020104020603" pitchFamily="34" charset="0"/>
                        </a:rPr>
                        <a:t>Description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Digital signature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to digitally sign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 documents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Non repudiation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by a non-repudiation service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Key</a:t>
                      </a:r>
                      <a:r>
                        <a:rPr lang="en-US" sz="1400" baseline="0" dirty="0">
                          <a:latin typeface="Tw Cen MT" panose="020B0602020104020603" pitchFamily="34" charset="0"/>
                        </a:rPr>
                        <a:t> encipherment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User for key exchange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Data </a:t>
                      </a:r>
                      <a:r>
                        <a:rPr lang="en-US" sz="1400" dirty="0" err="1">
                          <a:latin typeface="Tw Cen MT" panose="020B0602020104020603" pitchFamily="34" charset="0"/>
                        </a:rPr>
                        <a:t>encipherment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to make data confidential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Key agreement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for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Diffie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-Hellman key agreement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Certificate signing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w Cen MT" panose="020B0602020104020603" pitchFamily="34" charset="0"/>
                        </a:rPr>
                        <a:t>Used by CA for certificate signing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CRL signing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w Cen MT" panose="020B0602020104020603" pitchFamily="34" charset="0"/>
                        </a:rPr>
                        <a:t>Used to sign Certificate Revocation List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Encipher only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for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Diffie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-Hellman key agreement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w Cen MT" panose="020B0602020104020603" pitchFamily="34" charset="0"/>
                        </a:rPr>
                        <a:t>Decipher only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Used for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Diffie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-Hellman key agreement</a:t>
                      </a:r>
                      <a:endParaRPr lang="en-US" sz="1400" dirty="0">
                        <a:latin typeface="Tw Cen MT" panose="020B06020201040206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0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6" y="1364165"/>
            <a:ext cx="2730320" cy="343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Commercial certificate authorities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7780F6CD-0A13-4DDB-8881-9083CCB7EE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757153"/>
          <a:ext cx="5793665" cy="438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40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Private certificate authorities</a:t>
            </a:r>
          </a:p>
        </p:txBody>
      </p:sp>
      <p:pic>
        <p:nvPicPr>
          <p:cNvPr id="3074" name="Picture 2" descr="Image result for hand sha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 b="10900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r>
              <a:rPr lang="en-US" dirty="0"/>
              <a:t>Be your own CA</a:t>
            </a:r>
          </a:p>
          <a:p>
            <a:pPr lvl="1"/>
            <a:r>
              <a:rPr lang="en-US" dirty="0"/>
              <a:t>Creates certificates and trust in-house</a:t>
            </a:r>
          </a:p>
          <a:p>
            <a:r>
              <a:rPr lang="en-US" dirty="0"/>
              <a:t>Needed in many organizations</a:t>
            </a:r>
          </a:p>
          <a:p>
            <a:pPr lvl="1"/>
            <a:r>
              <a:rPr lang="en-US" dirty="0"/>
              <a:t>Many internal servers and privacy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1053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871" y="20262"/>
            <a:ext cx="3851901" cy="3913171"/>
          </a:xfrm>
        </p:spPr>
        <p:txBody>
          <a:bodyPr/>
          <a:lstStyle/>
          <a:p>
            <a:r>
              <a:rPr lang="en-US" dirty="0"/>
              <a:t>Single CA</a:t>
            </a:r>
          </a:p>
          <a:p>
            <a:pPr lvl="1"/>
            <a:r>
              <a:rPr lang="en-US" dirty="0"/>
              <a:t>Users receive certificates from one authority</a:t>
            </a:r>
          </a:p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Single CA issues certificates to intermediate CAs</a:t>
            </a:r>
          </a:p>
          <a:p>
            <a:pPr lvl="1"/>
            <a:r>
              <a:rPr lang="en-US" dirty="0"/>
              <a:t>Easier to revoke an intermediate CA than root CA</a:t>
            </a:r>
          </a:p>
        </p:txBody>
      </p:sp>
      <p:cxnSp>
        <p:nvCxnSpPr>
          <p:cNvPr id="5" name="Straight Connector 4"/>
          <p:cNvCxnSpPr>
            <a:stCxn id="15" idx="0"/>
          </p:cNvCxnSpPr>
          <p:nvPr/>
        </p:nvCxnSpPr>
        <p:spPr>
          <a:xfrm flipV="1">
            <a:off x="6618938" y="4481320"/>
            <a:ext cx="0" cy="508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0"/>
          </p:cNvCxnSpPr>
          <p:nvPr/>
        </p:nvCxnSpPr>
        <p:spPr>
          <a:xfrm flipV="1">
            <a:off x="7569092" y="4403834"/>
            <a:ext cx="8911" cy="586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7" idx="0"/>
          </p:cNvCxnSpPr>
          <p:nvPr/>
        </p:nvCxnSpPr>
        <p:spPr>
          <a:xfrm flipV="1">
            <a:off x="8422427" y="4392977"/>
            <a:ext cx="0" cy="59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77320" y="3586154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548231" y="3586154"/>
            <a:ext cx="0" cy="895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713076" y="3586252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2" y="3065976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7" y="4049287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2" y="4049289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7" y="4049288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58" y="4990085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2" y="4990085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7" y="4990085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729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2016</TotalTime>
  <Words>570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Public Key Infrastructure (PKI)</vt:lpstr>
      <vt:lpstr>Key management</vt:lpstr>
      <vt:lpstr>Certificate</vt:lpstr>
      <vt:lpstr>Digital certificate internals</vt:lpstr>
      <vt:lpstr>Extensions</vt:lpstr>
      <vt:lpstr>Commercial certificate authorities</vt:lpstr>
      <vt:lpstr>Private certificate authorities</vt:lpstr>
      <vt:lpstr>PKI Trust Relationships</vt:lpstr>
      <vt:lpstr>Key Revocation</vt:lpstr>
      <vt:lpstr>Getting revocation details to the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66</cp:revision>
  <dcterms:created xsi:type="dcterms:W3CDTF">2019-04-17T19:12:48Z</dcterms:created>
  <dcterms:modified xsi:type="dcterms:W3CDTF">2021-03-04T17:25:18Z</dcterms:modified>
  <cp:category>pptx, curriculum, cyber</cp:category>
</cp:coreProperties>
</file>