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68" r:id="rId2"/>
    <p:sldId id="257" r:id="rId3"/>
    <p:sldId id="258" r:id="rId4"/>
    <p:sldId id="259" r:id="rId5"/>
    <p:sldId id="260" r:id="rId6"/>
    <p:sldId id="267" r:id="rId7"/>
    <p:sldId id="263" r:id="rId8"/>
    <p:sldId id="261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1156" autoAdjust="0"/>
  </p:normalViewPr>
  <p:slideViewPr>
    <p:cSldViewPr snapToGrid="0">
      <p:cViewPr varScale="1">
        <p:scale>
          <a:sx n="116" d="100"/>
          <a:sy n="116" d="100"/>
        </p:scale>
        <p:origin x="19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052E9B9-CDEE-43F8-AAE6-FEBAB05B8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A238547-2524-4BEC-AADD-7CE22603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7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E9B9-CDEE-43F8-AAE6-FEBAB05B8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8547-2524-4BEC-AADD-7CE22603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052E9B9-CDEE-43F8-AAE6-FEBAB05B8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A238547-2524-4BEC-AADD-7CE22603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469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E9B9-CDEE-43F8-AAE6-FEBAB05B8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8547-2524-4BEC-AADD-7CE22603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052E9B9-CDEE-43F8-AAE6-FEBAB05B8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A238547-2524-4BEC-AADD-7CE22603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052E9B9-CDEE-43F8-AAE6-FEBAB05B8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A238547-2524-4BEC-AADD-7CE22603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0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052E9B9-CDEE-43F8-AAE6-FEBAB05B8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A238547-2524-4BEC-AADD-7CE22603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E9B9-CDEE-43F8-AAE6-FEBAB05B8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8547-2524-4BEC-AADD-7CE22603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052E9B9-CDEE-43F8-AAE6-FEBAB05B8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A238547-2524-4BEC-AADD-7CE22603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E9B9-CDEE-43F8-AAE6-FEBAB05B8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8547-2524-4BEC-AADD-7CE22603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052E9B9-CDEE-43F8-AAE6-FEBAB05B853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A238547-2524-4BEC-AADD-7CE22603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4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F48544B-0CAD-475F-9E62-B22398D10AEA}"/>
              </a:ext>
            </a:extLst>
          </p:cNvPr>
          <p:cNvSpPr/>
          <p:nvPr/>
        </p:nvSpPr>
        <p:spPr>
          <a:xfrm>
            <a:off x="1503537" y="1263404"/>
            <a:ext cx="6179439" cy="31150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spc="-150">
                <a:latin typeface="+mj-lt"/>
                <a:ea typeface="+mj-ea"/>
                <a:cs typeface="+mj-cs"/>
              </a:rPr>
              <a:t>PKI Concepts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6867" y="3320139"/>
            <a:ext cx="225580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Key escrow</a:t>
            </a:r>
          </a:p>
        </p:txBody>
      </p:sp>
      <p:pic>
        <p:nvPicPr>
          <p:cNvPr id="1026" name="Picture 2" descr="BARSKA 100 unit capacity Steel Key Cabi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2" b="22918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/>
              <a:t>Outside organization holds decryption keys</a:t>
            </a:r>
          </a:p>
          <a:p>
            <a:pPr>
              <a:lnSpc>
                <a:spcPct val="110000"/>
              </a:lnSpc>
            </a:pPr>
            <a:r>
              <a:rPr lang="en-US" sz="1200"/>
              <a:t>Offloads risk of key security and storage to third party</a:t>
            </a:r>
          </a:p>
          <a:p>
            <a:pPr>
              <a:lnSpc>
                <a:spcPct val="110000"/>
              </a:lnSpc>
            </a:pPr>
            <a:r>
              <a:rPr lang="en-US" sz="1200"/>
              <a:t>Important to define how to</a:t>
            </a:r>
            <a:br>
              <a:rPr lang="en-US" sz="1200"/>
            </a:br>
            <a:r>
              <a:rPr lang="en-US" sz="1200"/>
              <a:t>gain access to keys when</a:t>
            </a:r>
            <a:br>
              <a:rPr lang="en-US" sz="1200"/>
            </a:br>
            <a:r>
              <a:rPr lang="en-US" sz="1200"/>
              <a:t>necessary</a:t>
            </a:r>
          </a:p>
        </p:txBody>
      </p:sp>
    </p:spTree>
    <p:extLst>
      <p:ext uri="{BB962C8B-B14F-4D97-AF65-F5344CB8AC3E}">
        <p14:creationId xmlns:p14="http://schemas.microsoft.com/office/powerpoint/2010/main" val="70567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0845" y="4432543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Certificate chaining</a:t>
            </a:r>
          </a:p>
        </p:txBody>
      </p:sp>
      <p:pic>
        <p:nvPicPr>
          <p:cNvPr id="4" name="Picture 2" descr="Graphical user interface, text, application&#10;&#10;Description automatically generat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8" r="1" b="37089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352" y="4833762"/>
            <a:ext cx="5530452" cy="17703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Chain of trust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Lists all certs between server and root CA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Any certificate between</a:t>
            </a:r>
            <a:br>
              <a:rPr lang="en-US" sz="1400" dirty="0"/>
            </a:br>
            <a:r>
              <a:rPr lang="en-US" sz="1400" dirty="0"/>
              <a:t>SSL and root is a </a:t>
            </a:r>
            <a:r>
              <a:rPr lang="en-US" sz="1400" i="1" dirty="0"/>
              <a:t>chain certificate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If chain is unclear,</a:t>
            </a:r>
            <a:br>
              <a:rPr lang="en-US" sz="1400" dirty="0"/>
            </a:br>
            <a:r>
              <a:rPr lang="en-US" sz="1400" dirty="0"/>
              <a:t>user may get security warning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Chain starts with SSL certificate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Traces back to root CA</a:t>
            </a:r>
          </a:p>
        </p:txBody>
      </p:sp>
    </p:spTree>
    <p:extLst>
      <p:ext uri="{BB962C8B-B14F-4D97-AF65-F5344CB8AC3E}">
        <p14:creationId xmlns:p14="http://schemas.microsoft.com/office/powerpoint/2010/main" val="188461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13" idx="0"/>
          </p:cNvCxnSpPr>
          <p:nvPr/>
        </p:nvCxnSpPr>
        <p:spPr>
          <a:xfrm flipV="1">
            <a:off x="4713147" y="5329055"/>
            <a:ext cx="0" cy="508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0"/>
          </p:cNvCxnSpPr>
          <p:nvPr/>
        </p:nvCxnSpPr>
        <p:spPr>
          <a:xfrm flipV="1">
            <a:off x="5663301" y="5251569"/>
            <a:ext cx="8911" cy="5862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0"/>
          </p:cNvCxnSpPr>
          <p:nvPr/>
        </p:nvCxnSpPr>
        <p:spPr>
          <a:xfrm flipV="1">
            <a:off x="6516636" y="5240712"/>
            <a:ext cx="0" cy="59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871529" y="4433889"/>
            <a:ext cx="645459" cy="806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642440" y="4433889"/>
            <a:ext cx="0" cy="895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807285" y="4433987"/>
            <a:ext cx="645459" cy="806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and offline 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2375" y="660601"/>
            <a:ext cx="5595879" cy="2248348"/>
          </a:xfrm>
        </p:spPr>
        <p:txBody>
          <a:bodyPr>
            <a:normAutofit/>
          </a:bodyPr>
          <a:lstStyle/>
          <a:p>
            <a:r>
              <a:rPr lang="en-US" dirty="0"/>
              <a:t>Offline CA</a:t>
            </a:r>
          </a:p>
          <a:p>
            <a:pPr lvl="1"/>
            <a:r>
              <a:rPr lang="en-US" dirty="0"/>
              <a:t>Disconnect root CA to isolate and protect it</a:t>
            </a:r>
          </a:p>
          <a:p>
            <a:pPr lvl="1"/>
            <a:r>
              <a:rPr lang="en-US" dirty="0"/>
              <a:t>No certificates issued by compromised CA can be trusted</a:t>
            </a:r>
          </a:p>
          <a:p>
            <a:pPr lvl="1"/>
            <a:r>
              <a:rPr lang="en-US" dirty="0"/>
              <a:t>Isolation prevents malicious attacks</a:t>
            </a:r>
          </a:p>
          <a:p>
            <a:pPr lvl="1"/>
            <a:r>
              <a:rPr lang="en-US" dirty="0"/>
              <a:t>Load is carried by subordinate CAs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21" y="3913711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86" y="4897022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21" y="4897024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56" y="4897023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467" y="5837820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21" y="5837820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56" y="5837820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275908B-DB12-448E-BB28-EEF9109D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taple attac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5" r="28710"/>
          <a:stretch/>
        </p:blipFill>
        <p:spPr bwMode="auto">
          <a:xfrm>
            <a:off x="20" y="227"/>
            <a:ext cx="91437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7817EE6-E8A2-47DB-A2A5-B29A73AFC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7236" y="0"/>
            <a:ext cx="4576763" cy="685800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6781405-5A6A-4C3A-BD95-B204EE04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77AB4B2-F02C-4DD7-80E3-6B90007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D1BCAFC-D239-4C93-950C-E3563B91D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D138769D-C64C-4316-9EFB-5087B17D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14D781CD-9207-40CF-AFB2-5F590A319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A4C20FA6-02F3-4B9E-BC2E-EF84B79C4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E18794B-E4CC-4531-8318-C360F4DC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C1A613A-560C-43FC-A8D2-14D4E22DA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F1E49780-92DB-4284-A256-C52904AF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779B7B4-C3CF-41CD-9091-D5ECA112E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47147151-E013-4967-90A8-784C1C442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63559EC-D5D8-4D5A-BD6B-A6833F315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43D25C4B-B69A-4C31-BCD9-B49288BEB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547D2034-1660-46A9-8A88-81B47753E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4B70E7B6-CC9C-487F-B87F-AAC94368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44D0B3F-5CD6-4C74-9474-CE5B0DFF2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0ADBAD08-2FA6-4951-A635-1C248DAB3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5CCE5554-F9A8-4EF1-B49D-ACA76AE8E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2A306EB9-C3A7-4678-90B1-54547C46D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CFD63CAB-BED9-4720-8600-9D19DB5B9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C4550DFD-117D-4AF9-9CDD-9F6F268C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85874B45-D021-4E50-B5FE-8D3D84EE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82325B8-6EBB-48D6-93D5-EBCB308B0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5617" y="1699589"/>
            <a:ext cx="2756393" cy="3470421"/>
            <a:chOff x="697168" y="1816768"/>
            <a:chExt cx="3675191" cy="34704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E125ED-26E1-41DF-9BC1-78C8444FF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168" y="1816768"/>
              <a:ext cx="3675191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22">
              <a:extLst>
                <a:ext uri="{FF2B5EF4-FFF2-40B4-BE49-F238E27FC236}">
                  <a16:creationId xmlns:a16="http://schemas.microsoft.com/office/drawing/2014/main" id="{C5322F88-4D81-46B3-909E-B81C35878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C2B6A9F-6B65-4E20-B2D1-6B0F76F9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965" y="2358391"/>
            <a:ext cx="2624234" cy="2453676"/>
          </a:xfrm>
        </p:spPr>
        <p:txBody>
          <a:bodyPr>
            <a:normAutofit/>
          </a:bodyPr>
          <a:lstStyle/>
          <a:p>
            <a:r>
              <a:rPr lang="en-US" dirty="0"/>
              <a:t>OCSP Stapling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148" y="803186"/>
            <a:ext cx="3374092" cy="5248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Online Certificate Status Protocol</a:t>
            </a:r>
          </a:p>
          <a:p>
            <a:r>
              <a:rPr lang="en-US">
                <a:solidFill>
                  <a:srgbClr val="FFFFFE"/>
                </a:solidFill>
              </a:rPr>
              <a:t>CA must respond to all client OCSP requests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Can overload a CA with extra traffic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Solution: Certificate owner stores OCSP response</a:t>
            </a:r>
          </a:p>
          <a:p>
            <a:r>
              <a:rPr lang="en-US">
                <a:solidFill>
                  <a:srgbClr val="FFFFFE"/>
                </a:solidFill>
              </a:rPr>
              <a:t>OCSP status is “stapled” to the SSL/TLS handshake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Signed by the CA to ensure authenticity and timeliness</a:t>
            </a:r>
          </a:p>
        </p:txBody>
      </p:sp>
    </p:spTree>
    <p:extLst>
      <p:ext uri="{BB962C8B-B14F-4D97-AF65-F5344CB8AC3E}">
        <p14:creationId xmlns:p14="http://schemas.microsoft.com/office/powerpoint/2010/main" val="3523474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275908B-DB12-448E-BB28-EEF9109D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-pin 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 r="-2" b="17461"/>
          <a:stretch/>
        </p:blipFill>
        <p:spPr bwMode="auto">
          <a:xfrm>
            <a:off x="20" y="227"/>
            <a:ext cx="91437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7817EE6-E8A2-47DB-A2A5-B29A73AFC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7236" y="0"/>
            <a:ext cx="4576763" cy="685800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6781405-5A6A-4C3A-BD95-B204EE04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77AB4B2-F02C-4DD7-80E3-6B90007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D1BCAFC-D239-4C93-950C-E3563B91D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D138769D-C64C-4316-9EFB-5087B17D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14D781CD-9207-40CF-AFB2-5F590A319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A4C20FA6-02F3-4B9E-BC2E-EF84B79C4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E18794B-E4CC-4531-8318-C360F4DC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C1A613A-560C-43FC-A8D2-14D4E22DA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F1E49780-92DB-4284-A256-C52904AF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779B7B4-C3CF-41CD-9091-D5ECA112E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47147151-E013-4967-90A8-784C1C442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63559EC-D5D8-4D5A-BD6B-A6833F315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43D25C4B-B69A-4C31-BCD9-B49288BEB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547D2034-1660-46A9-8A88-81B47753E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4B70E7B6-CC9C-487F-B87F-AAC94368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44D0B3F-5CD6-4C74-9474-CE5B0DFF2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0ADBAD08-2FA6-4951-A635-1C248DAB3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5CCE5554-F9A8-4EF1-B49D-ACA76AE8E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2A306EB9-C3A7-4678-90B1-54547C46D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CFD63CAB-BED9-4720-8600-9D19DB5B9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C4550DFD-117D-4AF9-9CDD-9F6F268C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85874B45-D021-4E50-B5FE-8D3D84EE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82325B8-6EBB-48D6-93D5-EBCB308B0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5617" y="1699589"/>
            <a:ext cx="2756393" cy="3470421"/>
            <a:chOff x="697168" y="1816768"/>
            <a:chExt cx="3675191" cy="34704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E125ED-26E1-41DF-9BC1-78C8444FF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168" y="1816768"/>
              <a:ext cx="3675191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22">
              <a:extLst>
                <a:ext uri="{FF2B5EF4-FFF2-40B4-BE49-F238E27FC236}">
                  <a16:creationId xmlns:a16="http://schemas.microsoft.com/office/drawing/2014/main" id="{C5322F88-4D81-46B3-909E-B81C35878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C2B6A9F-6B65-4E20-B2D1-6B0F76F9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965" y="2358391"/>
            <a:ext cx="2624234" cy="2453676"/>
          </a:xfrm>
        </p:spPr>
        <p:txBody>
          <a:bodyPr>
            <a:normAutofit/>
          </a:bodyPr>
          <a:lstStyle/>
          <a:p>
            <a:r>
              <a:rPr lang="en-US" dirty="0"/>
              <a:t>Pinning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148" y="803186"/>
            <a:ext cx="3374092" cy="5248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Sending/receiving keys generates traffic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Store the key in a list</a:t>
            </a:r>
          </a:p>
          <a:p>
            <a:r>
              <a:rPr lang="en-US">
                <a:solidFill>
                  <a:srgbClr val="FFFFFE"/>
                </a:solidFill>
              </a:rPr>
              <a:t> “Pin” the expected public key to an application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Built into the app’s code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Downloaded and stored on first launch</a:t>
            </a:r>
          </a:p>
          <a:p>
            <a:r>
              <a:rPr lang="en-US">
                <a:solidFill>
                  <a:srgbClr val="FFFFFE"/>
                </a:solidFill>
              </a:rPr>
              <a:t>If keys do not match, application can decide</a:t>
            </a:r>
            <a:br>
              <a:rPr lang="en-US">
                <a:solidFill>
                  <a:srgbClr val="FFFFFE"/>
                </a:solidFill>
              </a:rPr>
            </a:br>
            <a:r>
              <a:rPr lang="en-US">
                <a:solidFill>
                  <a:srgbClr val="FFFFFE"/>
                </a:solidFill>
              </a:rPr>
              <a:t>how to respond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Show alert message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Stop running</a:t>
            </a:r>
          </a:p>
          <a:p>
            <a:r>
              <a:rPr lang="en-US">
                <a:solidFill>
                  <a:srgbClr val="FFFFFE"/>
                </a:solidFill>
              </a:rPr>
              <a:t>Rarely used after 2017</a:t>
            </a:r>
          </a:p>
        </p:txBody>
      </p:sp>
    </p:spTree>
    <p:extLst>
      <p:ext uri="{BB962C8B-B14F-4D97-AF65-F5344CB8AC3E}">
        <p14:creationId xmlns:p14="http://schemas.microsoft.com/office/powerpoint/2010/main" val="1565175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 trust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CA</a:t>
            </a:r>
          </a:p>
          <a:p>
            <a:pPr lvl="1"/>
            <a:r>
              <a:rPr lang="en-US" dirty="0"/>
              <a:t>Everyone receives their certificates from one authority</a:t>
            </a:r>
          </a:p>
        </p:txBody>
      </p:sp>
      <p:cxnSp>
        <p:nvCxnSpPr>
          <p:cNvPr id="7" name="Straight Connector 6"/>
          <p:cNvCxnSpPr>
            <a:stCxn id="14" idx="0"/>
          </p:cNvCxnSpPr>
          <p:nvPr/>
        </p:nvCxnSpPr>
        <p:spPr>
          <a:xfrm flipV="1">
            <a:off x="3621846" y="4473584"/>
            <a:ext cx="803841" cy="1403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5" idx="0"/>
          </p:cNvCxnSpPr>
          <p:nvPr/>
        </p:nvCxnSpPr>
        <p:spPr>
          <a:xfrm flipH="1" flipV="1">
            <a:off x="4551139" y="4473583"/>
            <a:ext cx="20861" cy="1403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6" idx="0"/>
          </p:cNvCxnSpPr>
          <p:nvPr/>
        </p:nvCxnSpPr>
        <p:spPr>
          <a:xfrm flipH="1" flipV="1">
            <a:off x="4715985" y="4473682"/>
            <a:ext cx="709350" cy="1403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20" y="3953405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66" y="5877514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20" y="5877514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55" y="5877514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69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 trust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CA</a:t>
            </a:r>
          </a:p>
          <a:p>
            <a:pPr lvl="1"/>
            <a:r>
              <a:rPr lang="en-US" dirty="0"/>
              <a:t>Everyone receives their certificates from one authority</a:t>
            </a:r>
          </a:p>
          <a:p>
            <a:r>
              <a:rPr lang="en-US" dirty="0"/>
              <a:t>Hierarchical</a:t>
            </a:r>
          </a:p>
          <a:p>
            <a:pPr lvl="1"/>
            <a:r>
              <a:rPr lang="en-US" dirty="0"/>
              <a:t>Single CA issues certs to intermediate CAs</a:t>
            </a:r>
          </a:p>
        </p:txBody>
      </p:sp>
      <p:cxnSp>
        <p:nvCxnSpPr>
          <p:cNvPr id="4" name="Straight Connector 3"/>
          <p:cNvCxnSpPr>
            <a:stCxn id="14" idx="0"/>
          </p:cNvCxnSpPr>
          <p:nvPr/>
        </p:nvCxnSpPr>
        <p:spPr>
          <a:xfrm flipV="1">
            <a:off x="3621846" y="5368749"/>
            <a:ext cx="0" cy="508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5" idx="0"/>
          </p:cNvCxnSpPr>
          <p:nvPr/>
        </p:nvCxnSpPr>
        <p:spPr>
          <a:xfrm flipV="1">
            <a:off x="4572000" y="5291263"/>
            <a:ext cx="8911" cy="5862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6" idx="0"/>
          </p:cNvCxnSpPr>
          <p:nvPr/>
        </p:nvCxnSpPr>
        <p:spPr>
          <a:xfrm flipV="1">
            <a:off x="5425335" y="5280406"/>
            <a:ext cx="0" cy="59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780228" y="4473583"/>
            <a:ext cx="645459" cy="806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551139" y="4473583"/>
            <a:ext cx="0" cy="895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715984" y="4473681"/>
            <a:ext cx="645459" cy="806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20" y="3953405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85" y="4936716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20" y="4936718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55" y="4936717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66" y="5877514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20" y="5877514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55" y="5877514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77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 trust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274" y="167548"/>
            <a:ext cx="4091410" cy="3812102"/>
          </a:xfrm>
        </p:spPr>
        <p:txBody>
          <a:bodyPr/>
          <a:lstStyle/>
          <a:p>
            <a:r>
              <a:rPr lang="en-US" dirty="0"/>
              <a:t>Mesh</a:t>
            </a:r>
          </a:p>
          <a:p>
            <a:pPr lvl="1"/>
            <a:r>
              <a:rPr lang="en-US" dirty="0"/>
              <a:t>CAs cross check one another</a:t>
            </a:r>
          </a:p>
          <a:p>
            <a:pPr lvl="1"/>
            <a:r>
              <a:rPr lang="en-US" dirty="0"/>
              <a:t>Becomes messy and burdensome</a:t>
            </a:r>
            <a:br>
              <a:rPr lang="en-US" dirty="0"/>
            </a:br>
            <a:r>
              <a:rPr lang="en-US" dirty="0"/>
              <a:t>as CAs get added</a:t>
            </a:r>
          </a:p>
        </p:txBody>
      </p:sp>
      <p:cxnSp>
        <p:nvCxnSpPr>
          <p:cNvPr id="4" name="Straight Connector 3"/>
          <p:cNvCxnSpPr>
            <a:stCxn id="14" idx="0"/>
            <a:endCxn id="11" idx="2"/>
          </p:cNvCxnSpPr>
          <p:nvPr/>
        </p:nvCxnSpPr>
        <p:spPr>
          <a:xfrm flipV="1">
            <a:off x="3609802" y="4972839"/>
            <a:ext cx="0" cy="1212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5" idx="0"/>
            <a:endCxn id="12" idx="2"/>
          </p:cNvCxnSpPr>
          <p:nvPr/>
        </p:nvCxnSpPr>
        <p:spPr>
          <a:xfrm flipV="1">
            <a:off x="4559956" y="5748035"/>
            <a:ext cx="0" cy="437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6" idx="0"/>
            <a:endCxn id="13" idx="2"/>
          </p:cNvCxnSpPr>
          <p:nvPr/>
        </p:nvCxnSpPr>
        <p:spPr>
          <a:xfrm flipV="1">
            <a:off x="5413291" y="4974378"/>
            <a:ext cx="6137" cy="1210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0"/>
            <a:endCxn id="10" idx="1"/>
          </p:cNvCxnSpPr>
          <p:nvPr/>
        </p:nvCxnSpPr>
        <p:spPr>
          <a:xfrm flipV="1">
            <a:off x="3609802" y="3776991"/>
            <a:ext cx="649592" cy="486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2" idx="0"/>
            <a:endCxn id="10" idx="2"/>
          </p:cNvCxnSpPr>
          <p:nvPr/>
        </p:nvCxnSpPr>
        <p:spPr>
          <a:xfrm flipV="1">
            <a:off x="4559956" y="4131536"/>
            <a:ext cx="7118" cy="907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0"/>
            <a:endCxn id="10" idx="3"/>
          </p:cNvCxnSpPr>
          <p:nvPr/>
        </p:nvCxnSpPr>
        <p:spPr>
          <a:xfrm flipH="1" flipV="1">
            <a:off x="4874754" y="3776991"/>
            <a:ext cx="544674" cy="488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94" y="3422446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22" y="4263749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76" y="5038945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48" y="4265288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22" y="6185194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76" y="6185194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11" y="6185194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>
            <a:stCxn id="11" idx="2"/>
            <a:endCxn id="12" idx="1"/>
          </p:cNvCxnSpPr>
          <p:nvPr/>
        </p:nvCxnSpPr>
        <p:spPr>
          <a:xfrm>
            <a:off x="3609802" y="4972839"/>
            <a:ext cx="642474" cy="420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  <a:endCxn id="13" idx="2"/>
          </p:cNvCxnSpPr>
          <p:nvPr/>
        </p:nvCxnSpPr>
        <p:spPr>
          <a:xfrm flipV="1">
            <a:off x="4867636" y="4974378"/>
            <a:ext cx="551792" cy="419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3"/>
            <a:endCxn id="13" idx="1"/>
          </p:cNvCxnSpPr>
          <p:nvPr/>
        </p:nvCxnSpPr>
        <p:spPr>
          <a:xfrm>
            <a:off x="3917482" y="4618294"/>
            <a:ext cx="1194266" cy="1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03" y="2855812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62" y="5309294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Connector 63"/>
          <p:cNvCxnSpPr>
            <a:stCxn id="63" idx="3"/>
            <a:endCxn id="10" idx="2"/>
          </p:cNvCxnSpPr>
          <p:nvPr/>
        </p:nvCxnSpPr>
        <p:spPr>
          <a:xfrm flipV="1">
            <a:off x="3302122" y="4131536"/>
            <a:ext cx="1264952" cy="1532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0"/>
            <a:endCxn id="13" idx="1"/>
          </p:cNvCxnSpPr>
          <p:nvPr/>
        </p:nvCxnSpPr>
        <p:spPr>
          <a:xfrm flipV="1">
            <a:off x="2994442" y="4619833"/>
            <a:ext cx="2117306" cy="689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3"/>
            <a:endCxn id="12" idx="1"/>
          </p:cNvCxnSpPr>
          <p:nvPr/>
        </p:nvCxnSpPr>
        <p:spPr>
          <a:xfrm flipV="1">
            <a:off x="3302122" y="5393490"/>
            <a:ext cx="950154" cy="270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0"/>
            <a:endCxn id="11" idx="1"/>
          </p:cNvCxnSpPr>
          <p:nvPr/>
        </p:nvCxnSpPr>
        <p:spPr>
          <a:xfrm flipV="1">
            <a:off x="2994442" y="4618294"/>
            <a:ext cx="307680" cy="69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3"/>
            <a:endCxn id="62" idx="1"/>
          </p:cNvCxnSpPr>
          <p:nvPr/>
        </p:nvCxnSpPr>
        <p:spPr>
          <a:xfrm flipV="1">
            <a:off x="3302122" y="3210357"/>
            <a:ext cx="3035581" cy="2453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3" idx="3"/>
            <a:endCxn id="62" idx="2"/>
          </p:cNvCxnSpPr>
          <p:nvPr/>
        </p:nvCxnSpPr>
        <p:spPr>
          <a:xfrm flipV="1">
            <a:off x="5727108" y="3564902"/>
            <a:ext cx="918275" cy="1054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0"/>
            <a:endCxn id="62" idx="0"/>
          </p:cNvCxnSpPr>
          <p:nvPr/>
        </p:nvCxnSpPr>
        <p:spPr>
          <a:xfrm flipV="1">
            <a:off x="4567074" y="2855812"/>
            <a:ext cx="2078309" cy="566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1" idx="3"/>
            <a:endCxn id="62" idx="1"/>
          </p:cNvCxnSpPr>
          <p:nvPr/>
        </p:nvCxnSpPr>
        <p:spPr>
          <a:xfrm flipV="1">
            <a:off x="3917482" y="3210357"/>
            <a:ext cx="2420221" cy="1407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2" idx="2"/>
          </p:cNvCxnSpPr>
          <p:nvPr/>
        </p:nvCxnSpPr>
        <p:spPr>
          <a:xfrm flipH="1">
            <a:off x="6337703" y="3564902"/>
            <a:ext cx="307680" cy="1020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606229" y="4585240"/>
            <a:ext cx="731474" cy="724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2" idx="3"/>
          </p:cNvCxnSpPr>
          <p:nvPr/>
        </p:nvCxnSpPr>
        <p:spPr>
          <a:xfrm flipH="1">
            <a:off x="4867636" y="5309294"/>
            <a:ext cx="738592" cy="84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607605">
            <a:off x="5333545" y="3591159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YUCK!</a:t>
            </a:r>
          </a:p>
        </p:txBody>
      </p:sp>
    </p:spTree>
    <p:extLst>
      <p:ext uri="{BB962C8B-B14F-4D97-AF65-F5344CB8AC3E}">
        <p14:creationId xmlns:p14="http://schemas.microsoft.com/office/powerpoint/2010/main" val="11336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 trust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2469" y="363921"/>
            <a:ext cx="3354486" cy="3356645"/>
          </a:xfrm>
        </p:spPr>
        <p:txBody>
          <a:bodyPr/>
          <a:lstStyle/>
          <a:p>
            <a:r>
              <a:rPr lang="en-US" dirty="0"/>
              <a:t>Web-of-trust</a:t>
            </a:r>
          </a:p>
          <a:p>
            <a:pPr lvl="1"/>
            <a:r>
              <a:rPr lang="en-US" dirty="0"/>
              <a:t>Alternative to PKI</a:t>
            </a:r>
          </a:p>
          <a:p>
            <a:pPr lvl="1"/>
            <a:r>
              <a:rPr lang="en-US" dirty="0"/>
              <a:t>Everyone is trusted “CA”</a:t>
            </a:r>
          </a:p>
          <a:p>
            <a:pPr lvl="2"/>
            <a:r>
              <a:rPr lang="en-US" dirty="0"/>
              <a:t>All members trust and check each other</a:t>
            </a:r>
          </a:p>
          <a:p>
            <a:pPr lvl="1"/>
            <a:r>
              <a:rPr lang="en-US" dirty="0"/>
              <a:t>Some technologies use this</a:t>
            </a:r>
          </a:p>
          <a:p>
            <a:pPr lvl="2"/>
            <a:r>
              <a:rPr lang="en-US" dirty="0" err="1"/>
              <a:t>Blockchain</a:t>
            </a:r>
            <a:endParaRPr lang="en-US" dirty="0"/>
          </a:p>
          <a:p>
            <a:pPr lvl="2"/>
            <a:r>
              <a:rPr lang="en-US" dirty="0"/>
              <a:t>PGP</a:t>
            </a:r>
          </a:p>
        </p:txBody>
      </p:sp>
      <p:pic>
        <p:nvPicPr>
          <p:cNvPr id="4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511" y="5560390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54" y="3193451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511" y="4123538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65" y="3200498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80" y="4123538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65" y="4837454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4" idx="0"/>
            <a:endCxn id="7" idx="2"/>
          </p:cNvCxnSpPr>
          <p:nvPr/>
        </p:nvCxnSpPr>
        <p:spPr>
          <a:xfrm flipV="1">
            <a:off x="5041191" y="4738898"/>
            <a:ext cx="0" cy="821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10" idx="2"/>
          </p:cNvCxnSpPr>
          <p:nvPr/>
        </p:nvCxnSpPr>
        <p:spPr>
          <a:xfrm flipV="1">
            <a:off x="5348871" y="5452814"/>
            <a:ext cx="642474" cy="415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8" idx="2"/>
          </p:cNvCxnSpPr>
          <p:nvPr/>
        </p:nvCxnSpPr>
        <p:spPr>
          <a:xfrm flipV="1">
            <a:off x="5348871" y="3815858"/>
            <a:ext cx="642474" cy="615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0" idx="1"/>
          </p:cNvCxnSpPr>
          <p:nvPr/>
        </p:nvCxnSpPr>
        <p:spPr>
          <a:xfrm>
            <a:off x="5041191" y="4738898"/>
            <a:ext cx="642474" cy="406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9" idx="2"/>
          </p:cNvCxnSpPr>
          <p:nvPr/>
        </p:nvCxnSpPr>
        <p:spPr>
          <a:xfrm flipV="1">
            <a:off x="6299025" y="4738898"/>
            <a:ext cx="853335" cy="406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9" idx="1"/>
          </p:cNvCxnSpPr>
          <p:nvPr/>
        </p:nvCxnSpPr>
        <p:spPr>
          <a:xfrm>
            <a:off x="5991345" y="3815858"/>
            <a:ext cx="853335" cy="615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5" idx="1"/>
          </p:cNvCxnSpPr>
          <p:nvPr/>
        </p:nvCxnSpPr>
        <p:spPr>
          <a:xfrm flipV="1">
            <a:off x="6299025" y="3501131"/>
            <a:ext cx="1502329" cy="70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5" idx="2"/>
          </p:cNvCxnSpPr>
          <p:nvPr/>
        </p:nvCxnSpPr>
        <p:spPr>
          <a:xfrm flipV="1">
            <a:off x="7460040" y="3808811"/>
            <a:ext cx="648994" cy="622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0"/>
            <a:endCxn id="8" idx="2"/>
          </p:cNvCxnSpPr>
          <p:nvPr/>
        </p:nvCxnSpPr>
        <p:spPr>
          <a:xfrm flipV="1">
            <a:off x="5991345" y="3815858"/>
            <a:ext cx="0" cy="1021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3"/>
            <a:endCxn id="9" idx="1"/>
          </p:cNvCxnSpPr>
          <p:nvPr/>
        </p:nvCxnSpPr>
        <p:spPr>
          <a:xfrm>
            <a:off x="5348871" y="4431218"/>
            <a:ext cx="14958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537" y="2360116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>
            <a:stCxn id="5" idx="1"/>
            <a:endCxn id="62" idx="2"/>
          </p:cNvCxnSpPr>
          <p:nvPr/>
        </p:nvCxnSpPr>
        <p:spPr>
          <a:xfrm flipH="1" flipV="1">
            <a:off x="7191217" y="2975476"/>
            <a:ext cx="610137" cy="525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2" idx="2"/>
            <a:endCxn id="8" idx="3"/>
          </p:cNvCxnSpPr>
          <p:nvPr/>
        </p:nvCxnSpPr>
        <p:spPr>
          <a:xfrm flipH="1">
            <a:off x="6299025" y="2975476"/>
            <a:ext cx="892192" cy="532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2"/>
            <a:endCxn id="9" idx="0"/>
          </p:cNvCxnSpPr>
          <p:nvPr/>
        </p:nvCxnSpPr>
        <p:spPr>
          <a:xfrm flipH="1">
            <a:off x="7152360" y="2975476"/>
            <a:ext cx="38857" cy="11480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409" y="5561603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Straight Connector 100"/>
          <p:cNvCxnSpPr>
            <a:stCxn id="100" idx="1"/>
            <a:endCxn id="5" idx="2"/>
          </p:cNvCxnSpPr>
          <p:nvPr/>
        </p:nvCxnSpPr>
        <p:spPr>
          <a:xfrm flipV="1">
            <a:off x="8083409" y="3808811"/>
            <a:ext cx="25625" cy="2060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" idx="3"/>
            <a:endCxn id="100" idx="1"/>
          </p:cNvCxnSpPr>
          <p:nvPr/>
        </p:nvCxnSpPr>
        <p:spPr>
          <a:xfrm>
            <a:off x="5348871" y="5868070"/>
            <a:ext cx="2734538" cy="1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" idx="2"/>
            <a:endCxn id="100" idx="1"/>
          </p:cNvCxnSpPr>
          <p:nvPr/>
        </p:nvCxnSpPr>
        <p:spPr>
          <a:xfrm>
            <a:off x="7152360" y="4738898"/>
            <a:ext cx="931049" cy="1130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" idx="3"/>
            <a:endCxn id="100" idx="1"/>
          </p:cNvCxnSpPr>
          <p:nvPr/>
        </p:nvCxnSpPr>
        <p:spPr>
          <a:xfrm>
            <a:off x="6299025" y="5145134"/>
            <a:ext cx="1784384" cy="724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C:\Users\Tommy\Downloads\User-Group-256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70" y="4891848"/>
            <a:ext cx="615360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Connector 128"/>
          <p:cNvCxnSpPr>
            <a:stCxn id="128" idx="3"/>
            <a:endCxn id="7" idx="2"/>
          </p:cNvCxnSpPr>
          <p:nvPr/>
        </p:nvCxnSpPr>
        <p:spPr>
          <a:xfrm flipV="1">
            <a:off x="4317930" y="4738898"/>
            <a:ext cx="723261" cy="460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4" idx="0"/>
            <a:endCxn id="128" idx="3"/>
          </p:cNvCxnSpPr>
          <p:nvPr/>
        </p:nvCxnSpPr>
        <p:spPr>
          <a:xfrm flipH="1" flipV="1">
            <a:off x="4317930" y="5199528"/>
            <a:ext cx="723261" cy="360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 trust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853" y="1010903"/>
            <a:ext cx="4091410" cy="3066237"/>
          </a:xfrm>
        </p:spPr>
        <p:txBody>
          <a:bodyPr/>
          <a:lstStyle/>
          <a:p>
            <a:r>
              <a:rPr lang="en-US" dirty="0"/>
              <a:t>Mutual Authentication</a:t>
            </a:r>
          </a:p>
          <a:p>
            <a:pPr lvl="1"/>
            <a:r>
              <a:rPr lang="en-US" dirty="0"/>
              <a:t>Server authenticates to the client and the client authenticates to the server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24" y="3544322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79" y="3544322"/>
            <a:ext cx="615360" cy="70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88384" y="3898867"/>
            <a:ext cx="178359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5088384" y="3898867"/>
            <a:ext cx="178359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5088384" y="3898867"/>
            <a:ext cx="178359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1976</TotalTime>
  <Words>311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Tw Cen MT</vt:lpstr>
      <vt:lpstr>Wingdings</vt:lpstr>
      <vt:lpstr>Atlas</vt:lpstr>
      <vt:lpstr>PowerPoint Presentation</vt:lpstr>
      <vt:lpstr>Online and offline CAs</vt:lpstr>
      <vt:lpstr>OCSP Stapling</vt:lpstr>
      <vt:lpstr>Pinning</vt:lpstr>
      <vt:lpstr>PKI trust relationships</vt:lpstr>
      <vt:lpstr>PKI trust relationships</vt:lpstr>
      <vt:lpstr>PKI trust relationships</vt:lpstr>
      <vt:lpstr>PKI trust relationships</vt:lpstr>
      <vt:lpstr>PKI trust relationships</vt:lpstr>
      <vt:lpstr>Key escrow</vt:lpstr>
      <vt:lpstr>Certificate chaining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2021-03-04T17:28:07Z</dcterms:modified>
  <cp:category>pptx, curriculum, cyber</cp:category>
</cp:coreProperties>
</file>