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400" r:id="rId2"/>
    <p:sldId id="366" r:id="rId3"/>
    <p:sldId id="367" r:id="rId4"/>
    <p:sldId id="399" r:id="rId5"/>
    <p:sldId id="376" r:id="rId6"/>
    <p:sldId id="381" r:id="rId7"/>
    <p:sldId id="377" r:id="rId8"/>
    <p:sldId id="378" r:id="rId9"/>
    <p:sldId id="391" r:id="rId10"/>
    <p:sldId id="392" r:id="rId11"/>
    <p:sldId id="379" r:id="rId12"/>
    <p:sldId id="394" r:id="rId13"/>
    <p:sldId id="393" r:id="rId14"/>
    <p:sldId id="396" r:id="rId15"/>
    <p:sldId id="395" r:id="rId16"/>
    <p:sldId id="389" r:id="rId17"/>
    <p:sldId id="398" r:id="rId18"/>
    <p:sldId id="3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3810" autoAdjust="0"/>
  </p:normalViewPr>
  <p:slideViewPr>
    <p:cSldViewPr snapToGrid="0">
      <p:cViewPr varScale="1">
        <p:scale>
          <a:sx n="120" d="100"/>
          <a:sy n="120" d="100"/>
        </p:scale>
        <p:origin x="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F3FF2-53DD-4F6C-BBB9-7A3FABA6E800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AFBA-1CFE-49A7-8F6A-7A88072DA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remove an empty folder owned by root: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rmdir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AFBA-1CFE-49A7-8F6A-7A88072DA4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1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744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5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DDF9-901C-4110-9400-0B5A44A161B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C44B-2AA0-4A7C-9A28-D791BB9F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39895"/>
            <a:ext cx="9143999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93BF8-D58F-42C2-8B19-7DE3356F6F5B}"/>
              </a:ext>
            </a:extLst>
          </p:cNvPr>
          <p:cNvSpPr/>
          <p:nvPr/>
        </p:nvSpPr>
        <p:spPr>
          <a:xfrm>
            <a:off x="607500" y="4080386"/>
            <a:ext cx="7929000" cy="138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Intro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854" y="643464"/>
            <a:ext cx="5818353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s://upload.wikimedia.org/wikipedia/commons/a/af/Tux.png">
            <a:extLst>
              <a:ext uri="{FF2B5EF4-FFF2-40B4-BE49-F238E27FC236}">
                <a16:creationId xmlns:a16="http://schemas.microsoft.com/office/drawing/2014/main" id="{2864975B-90B2-40B4-94BD-DE97CB2D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549" y="884810"/>
            <a:ext cx="1958007" cy="2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518776"/>
              </p:ext>
            </p:extLst>
          </p:nvPr>
        </p:nvGraphicFramePr>
        <p:xfrm>
          <a:off x="628650" y="2126626"/>
          <a:ext cx="8433157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pwd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</a:t>
                      </a:r>
                      <a:r>
                        <a:rPr lang="en-US" dirty="0"/>
                        <a:t>rint </a:t>
                      </a:r>
                      <a:r>
                        <a:rPr lang="en-US" u="sng" dirty="0"/>
                        <a:t>w</a:t>
                      </a:r>
                      <a:r>
                        <a:rPr lang="en-US" dirty="0"/>
                        <a:t>orking </a:t>
                      </a:r>
                      <a:r>
                        <a:rPr lang="en-US" u="sng" dirty="0"/>
                        <a:t>d</a:t>
                      </a:r>
                      <a:r>
                        <a:rPr lang="en-US" dirty="0"/>
                        <a:t>irectory</a:t>
                      </a:r>
                      <a:r>
                        <a:rPr lang="en-US" baseline="0" dirty="0"/>
                        <a:t> (full name of current directory)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i="0" dirty="0" err="1">
                          <a:latin typeface="Courier" panose="02060409020205020404" pitchFamily="49" charset="0"/>
                        </a:rPr>
                        <a:t>whoami</a:t>
                      </a:r>
                      <a:endParaRPr lang="en-US" i="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current username (if not already shown)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date</a:t>
                      </a:r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system time and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cal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simple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i="0" dirty="0" err="1">
                          <a:latin typeface="Courier" panose="02060409020205020404" pitchFamily="49" charset="0"/>
                        </a:rPr>
                        <a:t>wc</a:t>
                      </a:r>
                      <a:r>
                        <a:rPr lang="en-US" i="0" dirty="0">
                          <a:latin typeface="Courier" panose="02060409020205020404" pitchFamily="49" charset="0"/>
                        </a:rPr>
                        <a:t> </a:t>
                      </a:r>
                      <a:r>
                        <a:rPr lang="en-US" i="1" dirty="0">
                          <a:latin typeface="Courier" panose="02060409020205020404" pitchFamily="49" charset="0"/>
                        </a:rPr>
                        <a:t>file</a:t>
                      </a:r>
                      <a:endParaRPr lang="en-US" i="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number</a:t>
                      </a:r>
                      <a:r>
                        <a:rPr lang="en-US" baseline="0" dirty="0"/>
                        <a:t> of lines, words, and letters in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mv </a:t>
                      </a:r>
                      <a:r>
                        <a:rPr lang="en-US" i="1" dirty="0">
                          <a:latin typeface="Courier" panose="02060409020205020404" pitchFamily="49" charset="0"/>
                        </a:rPr>
                        <a:t>file </a:t>
                      </a:r>
                      <a:r>
                        <a:rPr lang="en-US" i="1" dirty="0" err="1">
                          <a:latin typeface="Courier" panose="02060409020205020404" pitchFamily="49" charset="0"/>
                        </a:rPr>
                        <a:t>dest</a:t>
                      </a:r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file to destination (or </a:t>
                      </a:r>
                      <a:r>
                        <a:rPr lang="en-US" baseline="0" dirty="0"/>
                        <a:t>new filename)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cp</a:t>
                      </a:r>
                      <a:r>
                        <a:rPr lang="en-US" dirty="0">
                          <a:latin typeface="Courier" panose="02060409020205020404" pitchFamily="49" charset="0"/>
                        </a:rPr>
                        <a:t> </a:t>
                      </a:r>
                      <a:r>
                        <a:rPr lang="en-US" i="1" dirty="0">
                          <a:latin typeface="Courier" panose="02060409020205020404" pitchFamily="49" charset="0"/>
                        </a:rPr>
                        <a:t>file </a:t>
                      </a:r>
                      <a:r>
                        <a:rPr lang="en-US" i="1" dirty="0" err="1">
                          <a:latin typeface="Courier" panose="02060409020205020404" pitchFamily="49" charset="0"/>
                        </a:rPr>
                        <a:t>dest</a:t>
                      </a:r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to destination (or new filename)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r>
                        <a:rPr lang="en-US" sz="1800" i="0" kern="1200" dirty="0" err="1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21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urier" panose="02060409020205020404" pitchFamily="49" charset="0"/>
                        </a:rPr>
                        <a:t>man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</a:t>
                      </a:r>
                      <a:r>
                        <a:rPr lang="en-US" u="sng" dirty="0"/>
                        <a:t>man</a:t>
                      </a:r>
                      <a:r>
                        <a:rPr lang="en-US" dirty="0"/>
                        <a:t>ual (more info)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about command</a:t>
                      </a:r>
                      <a:r>
                        <a:rPr lang="en-US" baseline="0" dirty="0"/>
                        <a:t> (Q to Quit)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5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F79D1-1A5B-458D-91F8-2C34C2CA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23972"/>
              </p:ext>
            </p:extLst>
          </p:nvPr>
        </p:nvGraphicFramePr>
        <p:xfrm>
          <a:off x="628650" y="2445602"/>
          <a:ext cx="8268770" cy="3456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>
                          <a:latin typeface="Courier" panose="02060409020205020404" pitchFamily="49" charset="0"/>
                        </a:rPr>
                        <a:t>hostname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uname</a:t>
                      </a:r>
                      <a:r>
                        <a:rPr lang="en-US" dirty="0">
                          <a:latin typeface="Courier" panose="02060409020205020404" pitchFamily="49" charset="0"/>
                        </a:rPr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details (kernel</a:t>
                      </a:r>
                      <a:r>
                        <a:rPr lang="en-US" baseline="0" dirty="0"/>
                        <a:t> information)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cat /proc/</a:t>
                      </a:r>
                      <a:r>
                        <a:rPr lang="en-US" dirty="0" err="1">
                          <a:latin typeface="Courier" panose="02060409020205020404" pitchFamily="49" charset="0"/>
                        </a:rPr>
                        <a:t>cpuinfo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r>
                        <a:rPr lang="en-US" baseline="0" dirty="0"/>
                        <a:t> information about CPU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cat /proc/</a:t>
                      </a:r>
                      <a:r>
                        <a:rPr lang="en-US" dirty="0" err="1">
                          <a:latin typeface="Courier" panose="02060409020205020404" pitchFamily="49" charset="0"/>
                        </a:rPr>
                        <a:t>meminfo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information about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“tree-like</a:t>
                      </a:r>
                      <a:r>
                        <a:rPr lang="en-US" baseline="0" dirty="0"/>
                        <a:t> structure of current directory and subdirectories. (CTRL+C to quit)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95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F79D1-1A5B-458D-91F8-2C34C2CA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50496"/>
              </p:ext>
            </p:extLst>
          </p:nvPr>
        </p:nvGraphicFramePr>
        <p:xfrm>
          <a:off x="628650" y="1690689"/>
          <a:ext cx="8515351" cy="400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7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498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400" dirty="0">
                          <a:latin typeface="Courier" panose="02060409020205020404" pitchFamily="49" charset="0"/>
                        </a:rPr>
                        <a:t>more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contents</a:t>
                      </a:r>
                      <a:r>
                        <a:rPr lang="en-US" sz="1400" baseline="0" dirty="0"/>
                        <a:t> of file one screen-full at a time</a:t>
                      </a:r>
                    </a:p>
                    <a:p>
                      <a:r>
                        <a:rPr lang="en-US" sz="1400" baseline="0" dirty="0"/>
                        <a:t>Press SPACE to see next screen-full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less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 like more (“less is more”) but allows </a:t>
                      </a:r>
                      <a:r>
                        <a:rPr lang="en-US" sz="1400" baseline="0" dirty="0"/>
                        <a:t>arrow keys to scroll up and down</a:t>
                      </a:r>
                      <a:br>
                        <a:rPr lang="en-US" sz="1400" baseline="0" dirty="0"/>
                      </a:br>
                      <a:r>
                        <a:rPr lang="en-US" sz="1400" baseline="0" dirty="0"/>
                        <a:t>(Q to Quit)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head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first 10 lines of </a:t>
                      </a:r>
                      <a:r>
                        <a:rPr lang="en-US" sz="1400" i="1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head –n</a:t>
                      </a:r>
                      <a:r>
                        <a:rPr lang="en-US" sz="1400" baseline="0" dirty="0">
                          <a:latin typeface="Courier" panose="02060409020205020404" pitchFamily="49" charset="0"/>
                        </a:rPr>
                        <a:t> 2 </a:t>
                      </a:r>
                      <a:r>
                        <a:rPr lang="en-US" sz="1400" i="1" baseline="0" dirty="0">
                          <a:latin typeface="Courier" panose="02060409020205020404" pitchFamily="49" charset="0"/>
                        </a:rPr>
                        <a:t>file</a:t>
                      </a:r>
                      <a:endParaRPr lang="en-US" sz="14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only first</a:t>
                      </a:r>
                      <a:r>
                        <a:rPr lang="en-US" sz="1400" baseline="0" dirty="0"/>
                        <a:t> 2 lines of </a:t>
                      </a:r>
                      <a:r>
                        <a:rPr lang="en-US" sz="1400" i="1" baseline="0" dirty="0"/>
                        <a:t>file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tail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</a:t>
                      </a:r>
                      <a:endParaRPr lang="en-US" sz="14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last 10 lines of</a:t>
                      </a:r>
                      <a:r>
                        <a:rPr lang="en-US" sz="1400" baseline="0" dirty="0"/>
                        <a:t> file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tail –n 6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only last 6 lines of </a:t>
                      </a:r>
                      <a:r>
                        <a:rPr lang="en-US" sz="1400" i="1" baseline="0" dirty="0"/>
                        <a:t>file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anose="02060409020205020404" pitchFamily="49" charset="0"/>
                        </a:rPr>
                        <a:t>sort</a:t>
                      </a:r>
                      <a:r>
                        <a:rPr lang="en-US" sz="1400" baseline="0" dirty="0">
                          <a:latin typeface="Courier" panose="02060409020205020404" pitchFamily="49" charset="0"/>
                        </a:rPr>
                        <a:t> </a:t>
                      </a:r>
                      <a:r>
                        <a:rPr lang="en-US" sz="1400" i="1" baseline="0" dirty="0">
                          <a:latin typeface="Courier" panose="02060409020205020404" pitchFamily="49" charset="0"/>
                        </a:rPr>
                        <a:t>file</a:t>
                      </a:r>
                      <a:endParaRPr lang="en-US" sz="1400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Sort the contents of </a:t>
                      </a:r>
                      <a:r>
                        <a:rPr lang="en-US" sz="1400" i="1" dirty="0"/>
                        <a:t>file</a:t>
                      </a:r>
                      <a:r>
                        <a:rPr lang="en-US" sz="1400" dirty="0"/>
                        <a:t> and print to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Courier" panose="02060409020205020404" pitchFamily="49" charset="0"/>
                        </a:rPr>
                        <a:t>diff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file1</a:t>
                      </a:r>
                      <a:r>
                        <a:rPr lang="en-US" sz="1400" i="1" baseline="0" dirty="0">
                          <a:latin typeface="Courier" panose="02060409020205020404" pitchFamily="49" charset="0"/>
                        </a:rPr>
                        <a:t> file2</a:t>
                      </a:r>
                      <a:endParaRPr lang="en-US" sz="1400" i="1" dirty="0">
                        <a:latin typeface="Courier" panose="02060409020205020404" pitchFamily="49" charset="0"/>
                      </a:endParaRPr>
                    </a:p>
                    <a:p>
                      <a:endParaRPr lang="en-US" sz="14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Highlight differences between </a:t>
                      </a:r>
                      <a:r>
                        <a:rPr lang="en-US" sz="1400" i="1" dirty="0"/>
                        <a:t>file1 and 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anose="02060409020205020404" pitchFamily="49" charset="0"/>
                        </a:rPr>
                        <a:t>grep </a:t>
                      </a:r>
                      <a:r>
                        <a:rPr lang="en-US" sz="1400" i="1" dirty="0">
                          <a:latin typeface="Courier" panose="02060409020205020404" pitchFamily="49" charset="0"/>
                        </a:rPr>
                        <a:t>term</a:t>
                      </a:r>
                      <a:r>
                        <a:rPr lang="en-US" sz="1400" i="1" baseline="0" dirty="0">
                          <a:latin typeface="Courier" panose="02060409020205020404" pitchFamily="49" charset="0"/>
                        </a:rPr>
                        <a:t> file</a:t>
                      </a:r>
                      <a:endParaRPr lang="en-US" sz="1400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keyword </a:t>
                      </a:r>
                      <a:r>
                        <a:rPr lang="en-US" sz="1400" i="1" dirty="0"/>
                        <a:t>term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i="1" dirty="0"/>
                        <a:t>file</a:t>
                      </a:r>
                      <a:r>
                        <a:rPr lang="en-US" sz="1400" dirty="0"/>
                        <a:t>, print lines</a:t>
                      </a:r>
                      <a:r>
                        <a:rPr lang="en-US" sz="1400" baseline="0" dirty="0"/>
                        <a:t> that match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1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Text Editors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582878"/>
              </p:ext>
            </p:extLst>
          </p:nvPr>
        </p:nvGraphicFramePr>
        <p:xfrm>
          <a:off x="628650" y="1924609"/>
          <a:ext cx="8515350" cy="5541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anose="02060409020205020404" pitchFamily="49" charset="0"/>
                        </a:rPr>
                        <a:t>nano</a:t>
                      </a:r>
                      <a:endParaRPr lang="en-US" sz="20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Simple word command</a:t>
                      </a:r>
                      <a:r>
                        <a:rPr lang="en-US" sz="2000" baseline="0" dirty="0"/>
                        <a:t> line editor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sz="2000" i="0" dirty="0" err="1">
                          <a:latin typeface="Courier" panose="02060409020205020404" pitchFamily="49" charset="0"/>
                        </a:rPr>
                        <a:t>emacs</a:t>
                      </a:r>
                      <a:endParaRPr lang="en-US" sz="2000" i="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Customizable editor</a:t>
                      </a:r>
                      <a:endParaRPr lang="en-US" sz="2000" baseline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Support for all most programming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anose="02060409020205020404" pitchFamily="49" charset="0"/>
                        </a:rPr>
                        <a:t>vi</a:t>
                      </a:r>
                      <a:endParaRPr lang="en-US" sz="2000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Lightweight, powerful editor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POSIX-standard</a:t>
                      </a:r>
                      <a:r>
                        <a:rPr lang="en-US" sz="2000" baseline="0" dirty="0"/>
                        <a:t> (included on all Unix systems)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Steep learning curve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sz="200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en-US" sz="2000" i="0" dirty="0" err="1">
                          <a:latin typeface="Courier" panose="02060409020205020404" pitchFamily="49" charset="0"/>
                        </a:rPr>
                        <a:t>sed</a:t>
                      </a:r>
                      <a:endParaRPr lang="en-US" sz="2000" i="0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Simple</a:t>
                      </a:r>
                      <a:r>
                        <a:rPr lang="en-US" sz="2000" baseline="0" dirty="0"/>
                        <a:t> “stream editor” for command line file edits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Most experienced users will simply use a text editor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Useful for automating an edit process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US" i="1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5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Linux Networking Tools</a:t>
            </a:r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96092"/>
              </p:ext>
            </p:extLst>
          </p:nvPr>
        </p:nvGraphicFramePr>
        <p:xfrm>
          <a:off x="614362" y="2686024"/>
          <a:ext cx="7915277" cy="3036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632">
                <a:tc>
                  <a:txBody>
                    <a:bodyPr/>
                    <a:lstStyle/>
                    <a:p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ifconfig</a:t>
                      </a:r>
                      <a:endParaRPr lang="en-US" sz="140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 u="sng" baseline="0"/>
                        <a:t>i</a:t>
                      </a:r>
                      <a:r>
                        <a:rPr lang="en-US" sz="1400" baseline="0"/>
                        <a:t>nter</a:t>
                      </a:r>
                      <a:r>
                        <a:rPr lang="en-US" sz="1400" u="sng" baseline="0"/>
                        <a:t>f</a:t>
                      </a:r>
                      <a:r>
                        <a:rPr lang="en-US" sz="1400" baseline="0"/>
                        <a:t>ace </a:t>
                      </a:r>
                      <a:r>
                        <a:rPr lang="en-US" sz="1400" u="sng" baseline="0"/>
                        <a:t>config</a:t>
                      </a:r>
                      <a:r>
                        <a:rPr lang="en-US" sz="1400" baseline="0"/>
                        <a:t>uration tool</a:t>
                      </a:r>
                      <a:br>
                        <a:rPr lang="en-US" sz="1400" baseline="0"/>
                      </a:br>
                      <a:r>
                        <a:rPr lang="en-US" sz="1400" baseline="0"/>
                        <a:t>Used to determine IP address, MAC address and state of network link</a:t>
                      </a:r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2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ping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addr</a:t>
                      </a:r>
                      <a:endParaRPr lang="en-US" sz="140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Tool used to test</a:t>
                      </a:r>
                      <a:r>
                        <a:rPr lang="en-US" sz="1400" baseline="0"/>
                        <a:t> latency in a network connection to address </a:t>
                      </a:r>
                      <a:r>
                        <a:rPr lang="en-US" sz="1400" i="1" baseline="0" err="1"/>
                        <a:t>addr</a:t>
                      </a:r>
                      <a:r>
                        <a:rPr lang="en-US" sz="1400" i="0" baseline="0"/>
                        <a:t> (IP address or hostname)</a:t>
                      </a:r>
                      <a:endParaRPr lang="en-US" sz="1400" i="1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0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traceroute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addr</a:t>
                      </a:r>
                      <a:endParaRPr lang="en-US" sz="140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Print</a:t>
                      </a:r>
                      <a:r>
                        <a:rPr lang="en-US" sz="1400" baseline="0"/>
                        <a:t> the route packets take to address </a:t>
                      </a:r>
                      <a:r>
                        <a:rPr lang="en-US" sz="1400" i="1" baseline="0" err="1"/>
                        <a:t>addr</a:t>
                      </a:r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08">
                <a:tc>
                  <a:txBody>
                    <a:bodyPr/>
                    <a:lstStyle/>
                    <a:p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nslookup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Query DNS server for information</a:t>
                      </a:r>
                      <a:r>
                        <a:rPr lang="en-US" sz="1400" baseline="0"/>
                        <a:t> about domain</a:t>
                      </a:r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08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dig 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domain</a:t>
                      </a:r>
                      <a:endParaRPr lang="en-US" sz="1400" i="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In-depth</a:t>
                      </a:r>
                      <a:r>
                        <a:rPr lang="en-US" sz="1400" baseline="0"/>
                        <a:t> query of DNS server about domain</a:t>
                      </a:r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20">
                <a:tc>
                  <a:txBody>
                    <a:bodyPr/>
                    <a:lstStyle/>
                    <a:p>
                      <a:r>
                        <a:rPr lang="en-US" sz="1400" i="0" kern="120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dig</a:t>
                      </a:r>
                      <a:r>
                        <a:rPr lang="en-US" sz="1400" i="1" kern="1200" baseline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 domain </a:t>
                      </a:r>
                      <a:r>
                        <a:rPr lang="en-US" sz="1400" i="0" kern="1200" baseline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ANY</a:t>
                      </a:r>
                      <a:endParaRPr lang="en-US" sz="1400" i="0" kern="1200">
                        <a:solidFill>
                          <a:schemeClr val="tx1"/>
                        </a:solidFill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354" marR="64354" marT="32177" marB="3217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</a:t>
                      </a:r>
                      <a:r>
                        <a:rPr lang="en-US" sz="1400" i="1"/>
                        <a:t>all</a:t>
                      </a:r>
                      <a:r>
                        <a:rPr lang="en-US" sz="1400" i="0"/>
                        <a:t> DNS information about domain</a:t>
                      </a:r>
                      <a:br>
                        <a:rPr lang="en-US" sz="1400" i="0"/>
                      </a:br>
                      <a:r>
                        <a:rPr lang="en-US" sz="1400" i="0"/>
                        <a:t>(including mail, aliases, and other IPs)</a:t>
                      </a:r>
                      <a:endParaRPr lang="en-US" sz="1400"/>
                    </a:p>
                  </a:txBody>
                  <a:tcPr marL="64354" marR="64354" marT="32177" marB="321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2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 one thing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Most Linux commands only do one thing, </a:t>
            </a:r>
            <a:br>
              <a:rPr lang="en-US" sz="1500"/>
            </a:br>
            <a:r>
              <a:rPr lang="en-US" sz="1500"/>
              <a:t>     but they do that one thing in many ways.</a:t>
            </a:r>
          </a:p>
          <a:p>
            <a:pPr>
              <a:lnSpc>
                <a:spcPct val="90000"/>
              </a:lnSpc>
            </a:pPr>
            <a:r>
              <a:rPr lang="en-US" sz="1500"/>
              <a:t>String commands together using the ‘pipe’ operator: |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500"/>
              <a:t>Search for term “</a:t>
            </a:r>
            <a:r>
              <a:rPr lang="en-US" sz="1500">
                <a:latin typeface="Courier" panose="02060409020205020404" pitchFamily="49" charset="0"/>
              </a:rPr>
              <a:t>failed</a:t>
            </a:r>
            <a:r>
              <a:rPr lang="en-US" sz="1500"/>
              <a:t>” in log file then “pipe” the output into the </a:t>
            </a:r>
            <a:r>
              <a:rPr lang="en-US" sz="1500">
                <a:latin typeface="Courier" panose="02060409020205020404" pitchFamily="49" charset="0"/>
              </a:rPr>
              <a:t>sort</a:t>
            </a:r>
            <a:r>
              <a:rPr lang="en-US" sz="1500"/>
              <a:t> command for sorted output: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latin typeface="Courier" panose="02060409020205020404" pitchFamily="49" charset="0"/>
              </a:rPr>
              <a:t>	grep failed login-attempts.log | sort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500"/>
              <a:t>Show </a:t>
            </a:r>
            <a:r>
              <a:rPr lang="en-US" sz="1500">
                <a:latin typeface="Courier" panose="02060409020205020404" pitchFamily="49" charset="0"/>
              </a:rPr>
              <a:t>tree</a:t>
            </a:r>
            <a:r>
              <a:rPr lang="en-US" sz="1500"/>
              <a:t> structure of home directory but display using ‘</a:t>
            </a:r>
            <a:r>
              <a:rPr lang="en-US" sz="1500">
                <a:latin typeface="Courier" panose="02060409020205020404" pitchFamily="49" charset="0"/>
              </a:rPr>
              <a:t>less</a:t>
            </a:r>
            <a:r>
              <a:rPr lang="en-US" sz="1500"/>
              <a:t>’ to allow scrolling up and down (Q to Quit)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</a:t>
            </a:r>
            <a:r>
              <a:rPr lang="en-US" sz="1500">
                <a:latin typeface="Courier" panose="02060409020205020404" pitchFamily="49" charset="0"/>
              </a:rPr>
              <a:t>tree /home | less</a:t>
            </a:r>
          </a:p>
        </p:txBody>
      </p:sp>
    </p:spTree>
    <p:extLst>
      <p:ext uri="{BB962C8B-B14F-4D97-AF65-F5344CB8AC3E}">
        <p14:creationId xmlns:p14="http://schemas.microsoft.com/office/powerpoint/2010/main" val="319402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CDD9-0BDE-48C7-9753-4DA62E2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anose="02060409020205020404" pitchFamily="49" charset="0"/>
              </a:rPr>
              <a:t>sudo</a:t>
            </a:r>
            <a:endParaRPr lang="en-US" dirty="0">
              <a:latin typeface="Courier" panose="020604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6545-7A4C-49EB-AA63-D4763689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some actions reserved for a system administrator, you must have ability to act as the </a:t>
            </a:r>
            <a:r>
              <a:rPr lang="en-US" sz="2800" dirty="0">
                <a:latin typeface="Courier" panose="02060409020205020404" pitchFamily="49" charset="0"/>
              </a:rPr>
              <a:t>root</a:t>
            </a:r>
            <a:r>
              <a:rPr lang="en-US" dirty="0"/>
              <a:t> user.</a:t>
            </a:r>
          </a:p>
          <a:p>
            <a:r>
              <a:rPr lang="en-US" dirty="0"/>
              <a:t>The command </a:t>
            </a:r>
            <a:r>
              <a:rPr lang="en-US" sz="2800" dirty="0" err="1">
                <a:latin typeface="Courier" panose="02060409020205020404" pitchFamily="49" charset="0"/>
              </a:rPr>
              <a:t>sudo</a:t>
            </a:r>
            <a:r>
              <a:rPr lang="en-US" dirty="0"/>
              <a:t> instructs a command to </a:t>
            </a:r>
            <a:r>
              <a:rPr lang="en-US" u="sng" dirty="0"/>
              <a:t>do</a:t>
            </a:r>
            <a:r>
              <a:rPr lang="en-US" dirty="0"/>
              <a:t> the command as the “</a:t>
            </a:r>
            <a:r>
              <a:rPr lang="en-US" u="sng" dirty="0"/>
              <a:t>s</a:t>
            </a:r>
            <a:r>
              <a:rPr lang="en-US" dirty="0"/>
              <a:t>uper </a:t>
            </a:r>
            <a:r>
              <a:rPr lang="en-US" u="sng" dirty="0"/>
              <a:t>u</a:t>
            </a:r>
            <a:r>
              <a:rPr lang="en-US" dirty="0"/>
              <a:t>ser” (aka root)</a:t>
            </a:r>
          </a:p>
        </p:txBody>
      </p:sp>
    </p:spTree>
    <p:extLst>
      <p:ext uri="{BB962C8B-B14F-4D97-AF65-F5344CB8AC3E}">
        <p14:creationId xmlns:p14="http://schemas.microsoft.com/office/powerpoint/2010/main" val="165393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Try this:</a:t>
            </a:r>
            <a:br>
              <a:rPr lang="en-US"/>
            </a:br>
            <a:r>
              <a:rPr lang="en-US">
                <a:latin typeface="Courier" panose="02060409020205020404" pitchFamily="49" charset="0"/>
              </a:rPr>
              <a:t>cd</a:t>
            </a:r>
            <a:br>
              <a:rPr lang="en-US">
                <a:latin typeface="Courier" panose="02060409020205020404" pitchFamily="49" charset="0"/>
              </a:rPr>
            </a:br>
            <a:r>
              <a:rPr lang="en-US" err="1">
                <a:latin typeface="Courier" panose="02060409020205020404" pitchFamily="49" charset="0"/>
              </a:rPr>
              <a:t>mkdir</a:t>
            </a:r>
            <a:r>
              <a:rPr lang="en-US">
                <a:latin typeface="Courier" panose="02060409020205020404" pitchFamily="49" charset="0"/>
              </a:rPr>
              <a:t> example</a:t>
            </a:r>
            <a:br>
              <a:rPr lang="en-US">
                <a:latin typeface="Courier" panose="02060409020205020404" pitchFamily="49" charset="0"/>
              </a:rPr>
            </a:br>
            <a:r>
              <a:rPr lang="en-US">
                <a:latin typeface="Courier" panose="02060409020205020404" pitchFamily="49" charset="0"/>
              </a:rPr>
              <a:t>ls –al</a:t>
            </a:r>
          </a:p>
          <a:p>
            <a:r>
              <a:rPr lang="en-US"/>
              <a:t>Who </a:t>
            </a:r>
            <a:r>
              <a:rPr lang="en-US" u="sng"/>
              <a:t>owns</a:t>
            </a:r>
            <a:r>
              <a:rPr lang="en-US"/>
              <a:t> the folder “</a:t>
            </a:r>
            <a:r>
              <a:rPr lang="en-US" i="1"/>
              <a:t>example</a:t>
            </a:r>
            <a:r>
              <a:rPr lang="en-US"/>
              <a:t>” you just created?</a:t>
            </a:r>
          </a:p>
          <a:p>
            <a:r>
              <a:rPr lang="en-US"/>
              <a:t>Delete that folder.</a:t>
            </a:r>
          </a:p>
          <a:p>
            <a:r>
              <a:rPr lang="en-US"/>
              <a:t>Try this:</a:t>
            </a:r>
            <a:br>
              <a:rPr lang="en-US"/>
            </a:br>
            <a:r>
              <a:rPr lang="en-US" err="1">
                <a:latin typeface="Courier" panose="02060409020205020404" pitchFamily="49" charset="0"/>
              </a:rPr>
              <a:t>sudo</a:t>
            </a:r>
            <a:r>
              <a:rPr lang="en-US">
                <a:latin typeface="Courier" panose="02060409020205020404" pitchFamily="49" charset="0"/>
              </a:rPr>
              <a:t> </a:t>
            </a:r>
            <a:r>
              <a:rPr lang="en-US" err="1">
                <a:latin typeface="Courier" panose="02060409020205020404" pitchFamily="49" charset="0"/>
              </a:rPr>
              <a:t>mkdir</a:t>
            </a:r>
            <a:r>
              <a:rPr lang="en-US">
                <a:latin typeface="Courier" panose="02060409020205020404" pitchFamily="49" charset="0"/>
              </a:rPr>
              <a:t> example</a:t>
            </a:r>
            <a:br>
              <a:rPr lang="en-US">
                <a:latin typeface="Courier" panose="02060409020205020404" pitchFamily="49" charset="0"/>
              </a:rPr>
            </a:br>
            <a:r>
              <a:rPr lang="en-US">
                <a:latin typeface="Courier" panose="02060409020205020404" pitchFamily="49" charset="0"/>
              </a:rPr>
              <a:t>ls –al</a:t>
            </a:r>
          </a:p>
          <a:p>
            <a:r>
              <a:rPr lang="en-US"/>
              <a:t>Who </a:t>
            </a:r>
            <a:r>
              <a:rPr lang="en-US" u="sng"/>
              <a:t>owns</a:t>
            </a:r>
            <a:r>
              <a:rPr lang="en-US"/>
              <a:t> </a:t>
            </a:r>
            <a:r>
              <a:rPr lang="en-US" i="1"/>
              <a:t>that</a:t>
            </a:r>
            <a:r>
              <a:rPr lang="en-US"/>
              <a:t> folder? Now try to delete it…</a:t>
            </a:r>
            <a:endParaRPr lang="en-US">
              <a:latin typeface="Courier" panose="020604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7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anose="02060409020205020404" pitchFamily="49" charset="0"/>
              </a:rPr>
              <a:t>sudo</a:t>
            </a:r>
            <a:endParaRPr lang="en-US" dirty="0"/>
          </a:p>
        </p:txBody>
      </p:sp>
      <p:pic>
        <p:nvPicPr>
          <p:cNvPr id="1026" name="Picture 2" descr="Sandwi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91" y="2316649"/>
            <a:ext cx="4929425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9EA9E-28AF-44CE-8411-0D44CDD1A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"/>
          <a:stretch/>
        </p:blipFill>
        <p:spPr>
          <a:xfrm>
            <a:off x="1487132" y="5183317"/>
            <a:ext cx="6187783" cy="671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9D5994-CB01-4960-939D-AA88EAF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75CF-94FD-4C27-98F2-EA76AC20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Unix-like operating system distributed free of charge under the GNU License</a:t>
            </a:r>
          </a:p>
          <a:p>
            <a:r>
              <a:rPr lang="en-US" dirty="0"/>
              <a:t>Available in several “distributions” to serve different purposes. (bundles of included software)</a:t>
            </a:r>
          </a:p>
          <a:p>
            <a:r>
              <a:rPr lang="en-US" dirty="0"/>
              <a:t>Originally written by Linus Torvalds.</a:t>
            </a:r>
            <a:br>
              <a:rPr lang="en-US" dirty="0"/>
            </a:br>
            <a:r>
              <a:rPr lang="en-US" dirty="0"/>
              <a:t>Now almost 10,000 developers including major technology companies like Intel and IBM.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1CF31-1E65-475E-A32E-23DD2A90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Where is Linux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34D93-2B79-4928-90BA-0FD1F423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Majority of internet servers run Linux</a:t>
            </a:r>
          </a:p>
          <a:p>
            <a:pPr marL="571500" lvl="1">
              <a:lnSpc>
                <a:spcPct val="90000"/>
              </a:lnSpc>
            </a:pPr>
            <a:r>
              <a:rPr lang="en-US" sz="1300"/>
              <a:t>67% of the world’s web-servers run Linux (2016)</a:t>
            </a:r>
          </a:p>
          <a:p>
            <a:pPr>
              <a:lnSpc>
                <a:spcPct val="90000"/>
              </a:lnSpc>
            </a:pPr>
            <a:r>
              <a:rPr lang="en-US" sz="1300"/>
              <a:t>Used in Research/High-Performance Computing</a:t>
            </a:r>
          </a:p>
          <a:p>
            <a:pPr marL="571500" lvl="1">
              <a:lnSpc>
                <a:spcPct val="90000"/>
              </a:lnSpc>
            </a:pPr>
            <a:r>
              <a:rPr lang="en-US" sz="1300"/>
              <a:t>Google, Amazon, NSA, 100% of TOP500 Super-computers</a:t>
            </a:r>
          </a:p>
          <a:p>
            <a:pPr>
              <a:lnSpc>
                <a:spcPct val="90000"/>
              </a:lnSpc>
            </a:pPr>
            <a:r>
              <a:rPr lang="en-US" sz="1300"/>
              <a:t>Mobile devices</a:t>
            </a:r>
          </a:p>
          <a:p>
            <a:pPr marL="571500" lvl="1">
              <a:lnSpc>
                <a:spcPct val="90000"/>
              </a:lnSpc>
            </a:pPr>
            <a:r>
              <a:rPr lang="en-US" sz="1300"/>
              <a:t>Android phones</a:t>
            </a:r>
          </a:p>
          <a:p>
            <a:pPr marL="571500" lvl="1">
              <a:lnSpc>
                <a:spcPct val="90000"/>
              </a:lnSpc>
            </a:pPr>
            <a:r>
              <a:rPr lang="en-US" sz="1300"/>
              <a:t>Amazon Kindle</a:t>
            </a:r>
          </a:p>
          <a:p>
            <a:pPr>
              <a:lnSpc>
                <a:spcPct val="90000"/>
              </a:lnSpc>
            </a:pPr>
            <a:r>
              <a:rPr lang="en-US" sz="1300"/>
              <a:t>IoT devices</a:t>
            </a:r>
          </a:p>
          <a:p>
            <a:pPr marL="571500" lvl="1">
              <a:lnSpc>
                <a:spcPct val="90000"/>
              </a:lnSpc>
            </a:pPr>
            <a:r>
              <a:rPr lang="en-US" sz="1300"/>
              <a:t>Smart TV, Roku box, etc</a:t>
            </a:r>
          </a:p>
        </p:txBody>
      </p:sp>
      <p:pic>
        <p:nvPicPr>
          <p:cNvPr id="2050" name="Picture 2" descr="https://www.datacenterknowledge.com/sites/datacenterknowledge.com/files/styles/article_featured_standard/public/amazon-racks.jpg?itok=MFFsvU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6388" y="3047086"/>
            <a:ext cx="4708012" cy="244816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5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Why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US" sz="1700"/>
              <a:t>Numerous Cybersecurity tools for Linux</a:t>
            </a:r>
          </a:p>
          <a:p>
            <a:pPr lvl="1"/>
            <a:r>
              <a:rPr lang="en-US" sz="1700"/>
              <a:t>Majority of tools are free!</a:t>
            </a:r>
          </a:p>
          <a:p>
            <a:r>
              <a:rPr lang="en-US" sz="1700"/>
              <a:t>Linux allows you complete control of the system</a:t>
            </a:r>
          </a:p>
          <a:p>
            <a:pPr lvl="1"/>
            <a:r>
              <a:rPr lang="en-US" sz="1700"/>
              <a:t>Puts user in driver’s seat, trusts you know what you want</a:t>
            </a:r>
          </a:p>
          <a:p>
            <a:r>
              <a:rPr lang="en-US" sz="1700"/>
              <a:t>Linux can be made more secure</a:t>
            </a:r>
          </a:p>
          <a:p>
            <a:pPr lvl="1"/>
            <a:r>
              <a:rPr lang="en-US" sz="1700"/>
              <a:t>Open Source code means it is free to explore, review, modify, secure, copy/reuse</a:t>
            </a:r>
          </a:p>
          <a:p>
            <a:pPr lvl="1"/>
            <a:r>
              <a:rPr lang="en-US" sz="1700"/>
              <a:t>Linux is entirely customizable</a:t>
            </a:r>
            <a:br>
              <a:rPr lang="en-US" sz="1700"/>
            </a:br>
            <a:r>
              <a:rPr lang="en-US" sz="1700"/>
              <a:t>You can shut down processes that might be a security risk</a:t>
            </a:r>
          </a:p>
          <a:p>
            <a:pPr lvl="1"/>
            <a:r>
              <a:rPr lang="en-US" sz="1700"/>
              <a:t>Windows and Mac have processes you cannot disable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901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AFA88-24D0-40AA-87F9-55DA3701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Linux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9243-C8A3-4A33-B046-32F0E3E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r>
              <a:rPr lang="en-US" sz="1400"/>
              <a:t>Interface to the underlying operating system</a:t>
            </a:r>
          </a:p>
          <a:p>
            <a:pPr marL="800100" lvl="1" indent="-457200"/>
            <a:r>
              <a:rPr lang="en-US" sz="1400"/>
              <a:t>Built-in commands</a:t>
            </a:r>
          </a:p>
          <a:p>
            <a:pPr marL="800100" lvl="1" indent="-457200"/>
            <a:r>
              <a:rPr lang="en-US" sz="1400"/>
              <a:t>Environment variables</a:t>
            </a:r>
          </a:p>
          <a:p>
            <a:pPr marL="800100" lvl="1" indent="-457200"/>
            <a:r>
              <a:rPr lang="en-US" sz="1400"/>
              <a:t>Programming control structures</a:t>
            </a:r>
          </a:p>
          <a:p>
            <a:r>
              <a:rPr lang="en-US" sz="1400"/>
              <a:t>Linux supports different shells (interfaces)</a:t>
            </a:r>
          </a:p>
          <a:p>
            <a:pPr marL="800100" lvl="1" indent="-457200"/>
            <a:r>
              <a:rPr lang="en-US" sz="1400"/>
              <a:t>Most common is perhaps </a:t>
            </a:r>
            <a:r>
              <a:rPr lang="en-US" sz="1400" i="1"/>
              <a:t>bash</a:t>
            </a:r>
          </a:p>
          <a:p>
            <a:pPr marL="800100" lvl="1" indent="-457200"/>
            <a:r>
              <a:rPr lang="en-US" sz="1400"/>
              <a:t>Also </a:t>
            </a:r>
            <a:r>
              <a:rPr lang="en-US" sz="1400" i="1"/>
              <a:t>sh</a:t>
            </a:r>
            <a:r>
              <a:rPr lang="en-US" sz="1400"/>
              <a:t>, </a:t>
            </a:r>
            <a:r>
              <a:rPr lang="en-US" sz="1400" i="1"/>
              <a:t>zsh</a:t>
            </a:r>
            <a:r>
              <a:rPr lang="en-US" sz="1400"/>
              <a:t>, </a:t>
            </a:r>
            <a:r>
              <a:rPr lang="en-US" sz="1400" i="1"/>
              <a:t>csh</a:t>
            </a:r>
            <a:r>
              <a:rPr lang="en-US" sz="1400"/>
              <a:t>, </a:t>
            </a:r>
            <a:r>
              <a:rPr lang="en-US" sz="1400" i="1"/>
              <a:t>ksh</a:t>
            </a:r>
            <a:r>
              <a:rPr lang="en-US" sz="1400"/>
              <a:t>, etc.</a:t>
            </a:r>
          </a:p>
        </p:txBody>
      </p:sp>
      <p:pic>
        <p:nvPicPr>
          <p:cNvPr id="16386" name="Picture 2" descr="ls and ls -l command">
            <a:extLst>
              <a:ext uri="{FF2B5EF4-FFF2-40B4-BE49-F238E27FC236}">
                <a16:creationId xmlns:a16="http://schemas.microsoft.com/office/drawing/2014/main" id="{6463B6CB-0D36-432E-8125-1A8F563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6388" y="3164786"/>
            <a:ext cx="4708012" cy="221276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9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A91D0-38D1-48DA-A8B9-333ADE69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Linux: The Filesystem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4832E-A0B1-40B4-A605-0D28B031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r>
              <a:rPr lang="en-US" sz="1400"/>
              <a:t>The structure resembles an upside-down tree</a:t>
            </a:r>
          </a:p>
          <a:p>
            <a:r>
              <a:rPr lang="en-US" sz="1400"/>
              <a:t>Directories (a.k.a. folders) are collections of files and other directories.</a:t>
            </a:r>
          </a:p>
          <a:p>
            <a:r>
              <a:rPr lang="en-US" sz="1400"/>
              <a:t>Every directory has a parent except for the root directory.</a:t>
            </a:r>
          </a:p>
          <a:p>
            <a:r>
              <a:rPr lang="en-US" sz="1400"/>
              <a:t>Many directories have subdirectories.</a:t>
            </a:r>
          </a:p>
        </p:txBody>
      </p:sp>
      <p:pic>
        <p:nvPicPr>
          <p:cNvPr id="6" name="Picture 2" descr="Image result for linux directory structure">
            <a:extLst>
              <a:ext uri="{FF2B5EF4-FFF2-40B4-BE49-F238E27FC236}">
                <a16:creationId xmlns:a16="http://schemas.microsoft.com/office/drawing/2014/main" id="{B410391F-A834-4ADD-A0B3-D69F5BA0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6388" y="3158901"/>
            <a:ext cx="4708012" cy="222453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D2EDDE-38F6-4534-B87A-A8E45D010ADD}"/>
              </a:ext>
            </a:extLst>
          </p:cNvPr>
          <p:cNvSpPr/>
          <p:nvPr/>
        </p:nvSpPr>
        <p:spPr>
          <a:xfrm>
            <a:off x="958601" y="2428164"/>
            <a:ext cx="7858125" cy="488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46DC0-EF34-4381-A3DD-8EA0A1121A40}"/>
              </a:ext>
            </a:extLst>
          </p:cNvPr>
          <p:cNvSpPr/>
          <p:nvPr/>
        </p:nvSpPr>
        <p:spPr>
          <a:xfrm>
            <a:off x="983434" y="2452203"/>
            <a:ext cx="7808459" cy="440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C944BC-5EBD-4FA9-AC84-894DD7A8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Line Prompt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DD837E-3B39-4688-B0FA-5D2F6450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5" y="1907818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~ is shorthand for your home 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8E22D-F4D7-4AAB-AD8D-A7AD0432BF63}"/>
              </a:ext>
            </a:extLst>
          </p:cNvPr>
          <p:cNvSpPr txBox="1"/>
          <p:nvPr/>
        </p:nvSpPr>
        <p:spPr>
          <a:xfrm>
            <a:off x="983435" y="24995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~]$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9C34370-1288-4EA1-921A-71B1115B33D2}"/>
              </a:ext>
            </a:extLst>
          </p:cNvPr>
          <p:cNvSpPr/>
          <p:nvPr/>
        </p:nvSpPr>
        <p:spPr>
          <a:xfrm rot="3679069">
            <a:off x="1093395" y="2151343"/>
            <a:ext cx="742950" cy="238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71201C-9C50-4A1D-833C-1869B49012CF}"/>
              </a:ext>
            </a:extLst>
          </p:cNvPr>
          <p:cNvSpPr/>
          <p:nvPr/>
        </p:nvSpPr>
        <p:spPr>
          <a:xfrm rot="17592854">
            <a:off x="2032211" y="3070121"/>
            <a:ext cx="742950" cy="238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F940A4-9DD6-40A8-9721-D025D1E22535}"/>
              </a:ext>
            </a:extLst>
          </p:cNvPr>
          <p:cNvSpPr/>
          <p:nvPr/>
        </p:nvSpPr>
        <p:spPr>
          <a:xfrm rot="7204641">
            <a:off x="3334746" y="2157296"/>
            <a:ext cx="742950" cy="238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3FE46B-E034-4CA3-81A4-1EB0CBF12999}"/>
              </a:ext>
            </a:extLst>
          </p:cNvPr>
          <p:cNvSpPr/>
          <p:nvPr/>
        </p:nvSpPr>
        <p:spPr>
          <a:xfrm rot="14059808">
            <a:off x="3790238" y="3003741"/>
            <a:ext cx="742950" cy="238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331BC-5D74-4E13-BD95-9BE2861C0135}"/>
              </a:ext>
            </a:extLst>
          </p:cNvPr>
          <p:cNvSpPr txBox="1"/>
          <p:nvPr/>
        </p:nvSpPr>
        <p:spPr>
          <a:xfrm>
            <a:off x="628650" y="1525468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761C7-8C41-40A5-B97E-B6CA700EC507}"/>
              </a:ext>
            </a:extLst>
          </p:cNvPr>
          <p:cNvSpPr txBox="1"/>
          <p:nvPr/>
        </p:nvSpPr>
        <p:spPr>
          <a:xfrm>
            <a:off x="2694854" y="1558884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80999-6DB6-4D28-96EC-15543E0932B6}"/>
              </a:ext>
            </a:extLst>
          </p:cNvPr>
          <p:cNvSpPr txBox="1"/>
          <p:nvPr/>
        </p:nvSpPr>
        <p:spPr>
          <a:xfrm>
            <a:off x="1214729" y="3547982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C58A-38F3-4007-A32B-6DE735364781}"/>
              </a:ext>
            </a:extLst>
          </p:cNvPr>
          <p:cNvSpPr txBox="1"/>
          <p:nvPr/>
        </p:nvSpPr>
        <p:spPr>
          <a:xfrm>
            <a:off x="4126653" y="345534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65D3D-DDDE-4FFC-BF65-332AC6EA45F6}"/>
              </a:ext>
            </a:extLst>
          </p:cNvPr>
          <p:cNvSpPr/>
          <p:nvPr/>
        </p:nvSpPr>
        <p:spPr>
          <a:xfrm>
            <a:off x="3896195" y="2578597"/>
            <a:ext cx="147050" cy="21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0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78223-480F-4CC0-B3C4-36DBA6AE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1325563"/>
          </a:xfrm>
        </p:spPr>
        <p:txBody>
          <a:bodyPr/>
          <a:lstStyle/>
          <a:p>
            <a:r>
              <a:rPr lang="en-US" dirty="0"/>
              <a:t>Linux Commands &amp;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20C28F-89E7-4E0C-9232-7CDA1315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78380"/>
            <a:ext cx="7886700" cy="33011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Command - program that does one thing</a:t>
            </a:r>
          </a:p>
          <a:p>
            <a:r>
              <a:rPr lang="en-US" sz="2800" dirty="0"/>
              <a:t>Argument - provides the input/output the command 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57084-5AAE-4163-B116-8030B2890F65}"/>
              </a:ext>
            </a:extLst>
          </p:cNvPr>
          <p:cNvSpPr txBox="1"/>
          <p:nvPr/>
        </p:nvSpPr>
        <p:spPr>
          <a:xfrm>
            <a:off x="628650" y="1792530"/>
            <a:ext cx="78084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username@hostname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~]$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--option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06638"/>
              </p:ext>
            </p:extLst>
          </p:nvPr>
        </p:nvGraphicFramePr>
        <p:xfrm>
          <a:off x="628650" y="1871450"/>
          <a:ext cx="8361239" cy="498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79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</a:t>
                      </a:r>
                      <a:r>
                        <a:rPr lang="en-US" dirty="0"/>
                        <a:t>i</a:t>
                      </a:r>
                      <a:r>
                        <a:rPr lang="en-US" u="sng" dirty="0"/>
                        <a:t>s</a:t>
                      </a:r>
                      <a:r>
                        <a:rPr lang="en-US" dirty="0"/>
                        <a:t>t files</a:t>
                      </a:r>
                      <a:r>
                        <a:rPr lang="en-US" baseline="0" dirty="0"/>
                        <a:t> in current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ourier" panose="02060409020205020404" pitchFamily="49" charset="0"/>
                        </a:rPr>
                        <a:t>ls -al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</a:t>
                      </a:r>
                      <a:r>
                        <a:rPr lang="en-US" dirty="0"/>
                        <a:t>i</a:t>
                      </a:r>
                      <a:r>
                        <a:rPr lang="en-US" u="sng" dirty="0"/>
                        <a:t>s</a:t>
                      </a:r>
                      <a:r>
                        <a:rPr lang="en-US" dirty="0"/>
                        <a:t>t files</a:t>
                      </a:r>
                      <a:r>
                        <a:rPr lang="en-US" baseline="0" dirty="0"/>
                        <a:t> in current directory</a:t>
                      </a:r>
                    </a:p>
                    <a:p>
                      <a:r>
                        <a:rPr lang="en-US" baseline="0" dirty="0"/>
                        <a:t>show </a:t>
                      </a:r>
                      <a:r>
                        <a:rPr lang="en-US" u="sng" baseline="0" dirty="0"/>
                        <a:t>a</a:t>
                      </a:r>
                      <a:r>
                        <a:rPr lang="en-US" baseline="0" dirty="0"/>
                        <a:t>ll files and display details in </a:t>
                      </a:r>
                      <a:r>
                        <a:rPr lang="en-US" u="sng" baseline="0" dirty="0"/>
                        <a:t>l</a:t>
                      </a:r>
                      <a:r>
                        <a:rPr lang="en-US" baseline="0" dirty="0"/>
                        <a:t>ong format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cd </a:t>
                      </a:r>
                      <a:r>
                        <a:rPr lang="en-US" i="1" dirty="0">
                          <a:latin typeface="Courier" panose="02060409020205020404" pitchFamily="49" charset="0"/>
                        </a:rPr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hange </a:t>
                      </a:r>
                      <a:r>
                        <a:rPr lang="en-US" u="sng" dirty="0"/>
                        <a:t>D</a:t>
                      </a:r>
                      <a:r>
                        <a:rPr lang="en-US" dirty="0"/>
                        <a:t>irectory followed</a:t>
                      </a:r>
                      <a:r>
                        <a:rPr lang="en-US" baseline="0" dirty="0"/>
                        <a:t> target name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cd</a:t>
                      </a:r>
                      <a:r>
                        <a:rPr lang="en-US" baseline="0" dirty="0"/>
                        <a:t> with no target will go back to “home” directory)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anose="02060409020205020404" pitchFamily="49" charset="0"/>
                        </a:rPr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“up” one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mkdir</a:t>
                      </a:r>
                      <a:r>
                        <a:rPr lang="en-US" dirty="0">
                          <a:latin typeface="Courier" panose="02060409020205020404" pitchFamily="49" charset="0"/>
                        </a:rPr>
                        <a:t> </a:t>
                      </a:r>
                      <a:r>
                        <a:rPr lang="en-US" i="1" dirty="0">
                          <a:latin typeface="Courier" panose="02060409020205020404" pitchFamily="49" charset="0"/>
                        </a:rPr>
                        <a:t>name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</a:t>
                      </a:r>
                      <a:r>
                        <a:rPr lang="en-US" dirty="0"/>
                        <a:t>ake </a:t>
                      </a:r>
                      <a:r>
                        <a:rPr lang="en-US" u="sng" dirty="0"/>
                        <a:t>D</a:t>
                      </a:r>
                      <a:r>
                        <a:rPr lang="en-US" dirty="0"/>
                        <a:t>irectory followed by new directory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anose="02060409020205020404" pitchFamily="49" charset="0"/>
                        </a:rPr>
                        <a:t>rmdir</a:t>
                      </a:r>
                      <a:r>
                        <a:rPr lang="en-US" baseline="0" dirty="0">
                          <a:latin typeface="Courier" panose="02060409020205020404" pitchFamily="49" charset="0"/>
                        </a:rPr>
                        <a:t> </a:t>
                      </a:r>
                      <a:r>
                        <a:rPr lang="en-US" i="1" baseline="0" dirty="0">
                          <a:latin typeface="Courier" panose="02060409020205020404" pitchFamily="49" charset="0"/>
                        </a:rPr>
                        <a:t>name</a:t>
                      </a:r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dirty="0"/>
                        <a:t>emove </a:t>
                      </a:r>
                      <a:r>
                        <a:rPr lang="en-US" u="sng" dirty="0"/>
                        <a:t>D</a:t>
                      </a:r>
                      <a:r>
                        <a:rPr lang="en-US" dirty="0"/>
                        <a:t>irectory, followed by target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contents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file</a:t>
                      </a:r>
                      <a:r>
                        <a:rPr lang="en-US" baseline="0" dirty="0"/>
                        <a:t> to screen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(literally “concatenate” file’s contents to screen)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CTRL+C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typically stop or exit most any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19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{28BE8F8D-126C-A24D-BB38-396AD6F2595F}tf10001121</Template>
  <TotalTime>504</TotalTime>
  <Words>1034</Words>
  <Application>Microsoft Macintosh PowerPoint</Application>
  <PresentationFormat>On-screen Show (4:3)</PresentationFormat>
  <Paragraphs>169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Courier</vt:lpstr>
      <vt:lpstr>Courier New</vt:lpstr>
      <vt:lpstr>Wingdings</vt:lpstr>
      <vt:lpstr>Wingdings 2</vt:lpstr>
      <vt:lpstr>Quotable</vt:lpstr>
      <vt:lpstr>PowerPoint Presentation</vt:lpstr>
      <vt:lpstr>Linux</vt:lpstr>
      <vt:lpstr>Where is Linux used?</vt:lpstr>
      <vt:lpstr>Why Linux?</vt:lpstr>
      <vt:lpstr>Linux Command Line</vt:lpstr>
      <vt:lpstr>Linux: The Filesystem</vt:lpstr>
      <vt:lpstr>Linux Command Line Prompt</vt:lpstr>
      <vt:lpstr>Linux Commands &amp; Arguments</vt:lpstr>
      <vt:lpstr>Linux Commands</vt:lpstr>
      <vt:lpstr>Linux Commands</vt:lpstr>
      <vt:lpstr>Linux Commands</vt:lpstr>
      <vt:lpstr>Linux Commands</vt:lpstr>
      <vt:lpstr>Linux Text Editors</vt:lpstr>
      <vt:lpstr>Linux Networking Tools</vt:lpstr>
      <vt:lpstr>Do one thing well</vt:lpstr>
      <vt:lpstr>sudo</vt:lpstr>
      <vt:lpstr>PowerPoint Presentation</vt:lpstr>
      <vt:lpstr>sudo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Floyd</dc:creator>
  <cp:lastModifiedBy>Richard Greene</cp:lastModifiedBy>
  <cp:revision>86</cp:revision>
  <dcterms:created xsi:type="dcterms:W3CDTF">2019-04-17T19:12:48Z</dcterms:created>
  <dcterms:modified xsi:type="dcterms:W3CDTF">2021-03-04T17:35:28Z</dcterms:modified>
</cp:coreProperties>
</file>