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9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7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90D5-2AF1-4E11-AB59-F61E2BEBB52B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7FA353-6344-426A-8390-85BABB04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FB3C-2572-41C4-88CA-87427A51C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34825-4F1B-4684-89F4-77078B5BA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Ransomware and Crypto-malware</a:t>
            </a:r>
          </a:p>
        </p:txBody>
      </p:sp>
    </p:spTree>
    <p:extLst>
      <p:ext uri="{BB962C8B-B14F-4D97-AF65-F5344CB8AC3E}">
        <p14:creationId xmlns:p14="http://schemas.microsoft.com/office/powerpoint/2010/main" val="3703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Valuable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Personal data</a:t>
            </a:r>
          </a:p>
          <a:p>
            <a:pPr lvl="1"/>
            <a:r>
              <a:rPr lang="en-US" dirty="0"/>
              <a:t>Personally Identifiable Information (PII)</a:t>
            </a:r>
          </a:p>
          <a:p>
            <a:pPr lvl="1"/>
            <a:r>
              <a:rPr lang="en-US" dirty="0"/>
              <a:t>Family pictures, videos</a:t>
            </a:r>
          </a:p>
          <a:p>
            <a:pPr lvl="1"/>
            <a:r>
              <a:rPr lang="en-US" dirty="0"/>
              <a:t>Important documents</a:t>
            </a:r>
          </a:p>
          <a:p>
            <a:r>
              <a:rPr lang="en-US" dirty="0"/>
              <a:t>Organization data</a:t>
            </a:r>
          </a:p>
          <a:p>
            <a:pPr lvl="1"/>
            <a:r>
              <a:rPr lang="en-US" dirty="0"/>
              <a:t>Employee PII</a:t>
            </a:r>
          </a:p>
          <a:p>
            <a:pPr lvl="1"/>
            <a:r>
              <a:rPr lang="en-US" dirty="0"/>
              <a:t>Company financial information</a:t>
            </a:r>
          </a:p>
          <a:p>
            <a:pPr lvl="1"/>
            <a:r>
              <a:rPr lang="en-US" dirty="0"/>
              <a:t>Private company information</a:t>
            </a:r>
          </a:p>
          <a:p>
            <a:r>
              <a:rPr lang="en-US" dirty="0"/>
              <a:t>What’s it worth?</a:t>
            </a:r>
          </a:p>
          <a:p>
            <a:pPr lvl="1"/>
            <a:r>
              <a:rPr lang="en-US" dirty="0"/>
              <a:t>There’s a price for everything</a:t>
            </a:r>
          </a:p>
          <a:p>
            <a:pPr lvl="1"/>
            <a:r>
              <a:rPr lang="en-US" dirty="0"/>
              <a:t>To others or to you (to get back)</a:t>
            </a:r>
          </a:p>
        </p:txBody>
      </p:sp>
      <p:pic>
        <p:nvPicPr>
          <p:cNvPr id="1026" name="Picture 2" descr="Image result for personal information im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8200" r="43651"/>
          <a:stretch/>
        </p:blipFill>
        <p:spPr bwMode="auto">
          <a:xfrm>
            <a:off x="5787342" y="2617361"/>
            <a:ext cx="3235056" cy="31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ansomwa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r="8412"/>
          <a:stretch/>
        </p:blipFill>
        <p:spPr bwMode="auto">
          <a:xfrm>
            <a:off x="5583217" y="2456329"/>
            <a:ext cx="3324113" cy="30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274"/>
            <a:ext cx="4814719" cy="4800600"/>
          </a:xfrm>
        </p:spPr>
        <p:txBody>
          <a:bodyPr/>
          <a:lstStyle/>
          <a:p>
            <a:r>
              <a:rPr lang="en-US" dirty="0"/>
              <a:t>Hackers want money</a:t>
            </a:r>
          </a:p>
          <a:p>
            <a:pPr lvl="1"/>
            <a:r>
              <a:rPr lang="en-US" dirty="0"/>
              <a:t>Steal control of your computer to get it</a:t>
            </a:r>
          </a:p>
          <a:p>
            <a:r>
              <a:rPr lang="en-US" dirty="0"/>
              <a:t>May be phony ransom</a:t>
            </a:r>
          </a:p>
          <a:p>
            <a:pPr lvl="1"/>
            <a:r>
              <a:rPr lang="en-US" dirty="0"/>
              <a:t>Locks may be “by the police” or “federal government”</a:t>
            </a:r>
          </a:p>
          <a:p>
            <a:r>
              <a:rPr lang="en-US" dirty="0"/>
              <a:t>Paying the ransom may be avoidable</a:t>
            </a:r>
          </a:p>
          <a:p>
            <a:pPr lvl="1"/>
            <a:r>
              <a:rPr lang="en-US" dirty="0"/>
              <a:t>Some security professionals may be able to remove it</a:t>
            </a:r>
          </a:p>
        </p:txBody>
      </p:sp>
    </p:spTree>
    <p:extLst>
      <p:ext uri="{BB962C8B-B14F-4D97-AF65-F5344CB8AC3E}">
        <p14:creationId xmlns:p14="http://schemas.microsoft.com/office/powerpoint/2010/main" val="49696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Crypto-malware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2274"/>
            <a:ext cx="6582378" cy="4800600"/>
          </a:xfrm>
        </p:spPr>
        <p:txBody>
          <a:bodyPr>
            <a:normAutofit/>
          </a:bodyPr>
          <a:lstStyle/>
          <a:p>
            <a:r>
              <a:rPr lang="en-US" dirty="0"/>
              <a:t>Ransomware</a:t>
            </a:r>
          </a:p>
          <a:p>
            <a:pPr lvl="1"/>
            <a:r>
              <a:rPr lang="en-US" dirty="0"/>
              <a:t>Your files remain locked until you pay up</a:t>
            </a:r>
          </a:p>
          <a:p>
            <a:r>
              <a:rPr lang="en-US" dirty="0"/>
              <a:t>Malware encrypts your files</a:t>
            </a:r>
          </a:p>
          <a:p>
            <a:pPr lvl="1"/>
            <a:r>
              <a:rPr lang="en-US" dirty="0"/>
              <a:t>Pictures, documents, music, etc.</a:t>
            </a:r>
          </a:p>
          <a:p>
            <a:pPr lvl="1"/>
            <a:r>
              <a:rPr lang="en-US" dirty="0"/>
              <a:t>Your OS remains available</a:t>
            </a:r>
          </a:p>
          <a:p>
            <a:pPr lvl="1"/>
            <a:r>
              <a:rPr lang="en-US" dirty="0"/>
              <a:t>They want you operable enough</a:t>
            </a:r>
            <a:br>
              <a:rPr lang="en-US" dirty="0"/>
            </a:br>
            <a:r>
              <a:rPr lang="en-US" dirty="0"/>
              <a:t>to pay up, just not productive</a:t>
            </a:r>
          </a:p>
          <a:p>
            <a:r>
              <a:rPr lang="en-US" dirty="0"/>
              <a:t>Must pay to get unlock key</a:t>
            </a:r>
          </a:p>
          <a:p>
            <a:pPr lvl="1"/>
            <a:r>
              <a:rPr lang="en-US" dirty="0"/>
              <a:t>Untraceable payment system</a:t>
            </a:r>
            <a:br>
              <a:rPr lang="en-US" dirty="0"/>
            </a:br>
            <a:r>
              <a:rPr lang="en-US" dirty="0"/>
              <a:t>(usually Bitcoin)</a:t>
            </a:r>
          </a:p>
          <a:p>
            <a:pPr lvl="1"/>
            <a:r>
              <a:rPr lang="en-US" dirty="0"/>
              <a:t>Malicious use of public-key cryptography</a:t>
            </a:r>
          </a:p>
        </p:txBody>
      </p:sp>
      <p:pic>
        <p:nvPicPr>
          <p:cNvPr id="5" name="Picture 2" descr="Image result for ransom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368" y="122319"/>
            <a:ext cx="3023089" cy="24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4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/>
              <a:t>Protecting Against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backup</a:t>
            </a:r>
          </a:p>
          <a:p>
            <a:pPr lvl="1"/>
            <a:r>
              <a:rPr lang="en-US" dirty="0"/>
              <a:t>Offline backups are best</a:t>
            </a:r>
          </a:p>
          <a:p>
            <a:r>
              <a:rPr lang="en-US" dirty="0"/>
              <a:t>Stay up to date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Anti-virus/anti-malware</a:t>
            </a:r>
          </a:p>
          <a:p>
            <a:pPr lvl="1"/>
            <a:r>
              <a:rPr lang="en-US" i="1" dirty="0"/>
              <a:t>Patch all the things!</a:t>
            </a:r>
          </a:p>
        </p:txBody>
      </p:sp>
      <p:pic>
        <p:nvPicPr>
          <p:cNvPr id="4098" name="Picture 2" descr="Image result for ransom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7"/>
          <a:stretch/>
        </p:blipFill>
        <p:spPr bwMode="auto">
          <a:xfrm>
            <a:off x="4676172" y="2666439"/>
            <a:ext cx="4376606" cy="322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252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1935</TotalTime>
  <Words>177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Data is Valuable</vt:lpstr>
      <vt:lpstr>Ransomware</vt:lpstr>
      <vt:lpstr>Crypto-malware</vt:lpstr>
      <vt:lpstr>Protecting Against Ransomware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2021-01-22T19:12:22Z</dcterms:modified>
  <cp:category>pptx, curriculum, cyber</cp:category>
</cp:coreProperties>
</file>