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66" r:id="rId2"/>
    <p:sldId id="257" r:id="rId3"/>
    <p:sldId id="262" r:id="rId4"/>
    <p:sldId id="263" r:id="rId5"/>
    <p:sldId id="258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0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9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A591031-82A6-414A-B624-703A94EBCD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F9B3-6AA5-40ED-BAD6-EB171134DD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1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B9B-810E-40FA-B57D-8C9107C91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B4DBE-0D74-4A88-90D1-F80BD5627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</p:spTree>
    <p:extLst>
      <p:ext uri="{BB962C8B-B14F-4D97-AF65-F5344CB8AC3E}">
        <p14:creationId xmlns:p14="http://schemas.microsoft.com/office/powerpoint/2010/main" val="160931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mmy\Downloads\IMG_20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5" r="9269" b="28043"/>
          <a:stretch/>
        </p:blipFill>
        <p:spPr bwMode="auto">
          <a:xfrm>
            <a:off x="5631894" y="208344"/>
            <a:ext cx="3217866" cy="297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social engineering</a:t>
            </a:r>
          </a:p>
          <a:p>
            <a:pPr lvl="1"/>
            <a:r>
              <a:rPr lang="en-US" dirty="0"/>
              <a:t>Often delivered by spam</a:t>
            </a:r>
            <a:br>
              <a:rPr lang="en-US" dirty="0"/>
            </a:br>
            <a:r>
              <a:rPr lang="en-US" dirty="0"/>
              <a:t>or via direct message</a:t>
            </a:r>
          </a:p>
          <a:p>
            <a:pPr lvl="1"/>
            <a:r>
              <a:rPr lang="en-US" dirty="0"/>
              <a:t>Can be convincing at times</a:t>
            </a:r>
            <a:br>
              <a:rPr lang="en-US" dirty="0"/>
            </a:br>
            <a:r>
              <a:rPr lang="en-US" dirty="0"/>
              <a:t>…or not</a:t>
            </a:r>
          </a:p>
          <a:p>
            <a:r>
              <a:rPr lang="en-US" dirty="0"/>
              <a:t>Don’t be fooled</a:t>
            </a:r>
          </a:p>
          <a:p>
            <a:pPr lvl="1"/>
            <a:r>
              <a:rPr lang="en-US" dirty="0"/>
              <a:t>Check the URL</a:t>
            </a:r>
          </a:p>
          <a:p>
            <a:r>
              <a:rPr lang="en-US" dirty="0"/>
              <a:t>Something is usually odd</a:t>
            </a:r>
          </a:p>
          <a:p>
            <a:pPr lvl="1"/>
            <a:r>
              <a:rPr lang="en-US" dirty="0"/>
              <a:t>Spelling, fonts, graphics, feeling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mmy\Desktop\Cybersecurity\phis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6" y="500321"/>
            <a:ext cx="84963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4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roboc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97" y="145164"/>
            <a:ext cx="4374864" cy="22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phishing</a:t>
            </a:r>
          </a:p>
          <a:p>
            <a:r>
              <a:rPr lang="en-US" dirty="0"/>
              <a:t>Sometimes digital voice,</a:t>
            </a:r>
            <a:br>
              <a:rPr lang="en-US" dirty="0"/>
            </a:br>
            <a:r>
              <a:rPr lang="en-US" dirty="0"/>
              <a:t>sometimes real human</a:t>
            </a:r>
          </a:p>
          <a:p>
            <a:pPr lvl="1"/>
            <a:r>
              <a:rPr lang="en-US" dirty="0"/>
              <a:t>“Hello! You’ve won a free cruise!”</a:t>
            </a:r>
          </a:p>
          <a:p>
            <a:pPr lvl="1"/>
            <a:r>
              <a:rPr lang="en-US" dirty="0"/>
              <a:t>“This is the Federal Revenue Service calling. There is a fine against your name.”</a:t>
            </a:r>
          </a:p>
          <a:p>
            <a:pPr lvl="1"/>
            <a:r>
              <a:rPr lang="en-US" dirty="0"/>
              <a:t>“This is the police. You have a warrant for your arrest if you do not pay immediately.”</a:t>
            </a:r>
            <a:br>
              <a:rPr lang="en-US" dirty="0"/>
            </a:br>
            <a:r>
              <a:rPr lang="en-US" dirty="0"/>
              <a:t>“Yes, you can pay with Apple or Starbucks gift cards.”</a:t>
            </a:r>
          </a:p>
        </p:txBody>
      </p:sp>
    </p:spTree>
    <p:extLst>
      <p:ext uri="{BB962C8B-B14F-4D97-AF65-F5344CB8AC3E}">
        <p14:creationId xmlns:p14="http://schemas.microsoft.com/office/powerpoint/2010/main" val="138650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21D5-6547-4DEB-95D9-7F090249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623-4D1B-4F02-A1D2-218B7F85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Phishing a specific target directly</a:t>
            </a:r>
          </a:p>
          <a:p>
            <a:pPr lvl="1"/>
            <a:r>
              <a:rPr lang="en-US" dirty="0"/>
              <a:t>Focused attack versus wide “net”</a:t>
            </a:r>
          </a:p>
          <a:p>
            <a:r>
              <a:rPr lang="en-US" dirty="0"/>
              <a:t>Uses inside information</a:t>
            </a:r>
            <a:br>
              <a:rPr lang="en-US" dirty="0"/>
            </a:br>
            <a:r>
              <a:rPr lang="en-US" i="1" dirty="0"/>
              <a:t>“Carlos in Accounting said…”</a:t>
            </a:r>
            <a:br>
              <a:rPr lang="en-US" i="1" dirty="0"/>
            </a:br>
            <a:r>
              <a:rPr lang="en-US" i="1" dirty="0"/>
              <a:t>“Janet in IT told me…”</a:t>
            </a:r>
            <a:br>
              <a:rPr lang="en-US" i="1" dirty="0"/>
            </a:br>
            <a:r>
              <a:rPr lang="en-US" i="1" dirty="0"/>
              <a:t>“That new project we have in Franklin…”</a:t>
            </a:r>
          </a:p>
          <a:p>
            <a:r>
              <a:rPr lang="en-US" dirty="0"/>
              <a:t>Directed attack is more believable</a:t>
            </a:r>
          </a:p>
          <a:p>
            <a:pPr lvl="1"/>
            <a:r>
              <a:rPr lang="en-US" dirty="0"/>
              <a:t>Spear phishing executives like CEO known as “whaling”</a:t>
            </a:r>
          </a:p>
        </p:txBody>
      </p:sp>
    </p:spTree>
    <p:extLst>
      <p:ext uri="{BB962C8B-B14F-4D97-AF65-F5344CB8AC3E}">
        <p14:creationId xmlns:p14="http://schemas.microsoft.com/office/powerpoint/2010/main" val="166024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Spear Phishing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2011 – Epsilon</a:t>
            </a:r>
          </a:p>
          <a:p>
            <a:pPr lvl="1"/>
            <a:r>
              <a:rPr lang="en-US" dirty="0"/>
              <a:t>Less than 3,000 email addresses attacked</a:t>
            </a:r>
          </a:p>
          <a:p>
            <a:pPr lvl="1"/>
            <a:r>
              <a:rPr lang="en-US" dirty="0"/>
              <a:t>100% of email operation staff</a:t>
            </a:r>
          </a:p>
          <a:p>
            <a:pPr lvl="1"/>
            <a:r>
              <a:rPr lang="en-US" dirty="0"/>
              <a:t>Downloaded anti-virus disabler, </a:t>
            </a:r>
            <a:r>
              <a:rPr lang="en-US" dirty="0" err="1"/>
              <a:t>keylogger</a:t>
            </a:r>
            <a:r>
              <a:rPr lang="en-US" dirty="0"/>
              <a:t>, and remote admin tool</a:t>
            </a:r>
          </a:p>
          <a:p>
            <a:r>
              <a:rPr lang="en-US" dirty="0"/>
              <a:t>April 2011 – Oak Ridge National Laboratory</a:t>
            </a:r>
          </a:p>
          <a:p>
            <a:pPr lvl="1"/>
            <a:r>
              <a:rPr lang="en-US" dirty="0"/>
              <a:t>Email from the “Human Resources Department”</a:t>
            </a:r>
          </a:p>
          <a:p>
            <a:pPr lvl="1"/>
            <a:r>
              <a:rPr lang="en-US" dirty="0"/>
              <a:t>530 employees targeted, 57 people clicked, 2 were infected</a:t>
            </a:r>
          </a:p>
          <a:p>
            <a:pPr lvl="1"/>
            <a:r>
              <a:rPr lang="en-US" dirty="0"/>
              <a:t>Data downloaded and servers infected with malware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7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ohn Podesta official WH portrait (cropp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443" y="229082"/>
            <a:ext cx="2095500" cy="2790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7B9BE-1316-47B8-B335-28B0370D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Phish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B656-0E56-48B9-A7AF-38974D8D1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4455"/>
            <a:ext cx="7886700" cy="4056191"/>
          </a:xfrm>
        </p:spPr>
        <p:txBody>
          <a:bodyPr>
            <a:normAutofit/>
          </a:bodyPr>
          <a:lstStyle/>
          <a:p>
            <a:r>
              <a:rPr lang="en-US" dirty="0"/>
              <a:t>March 19, 2016</a:t>
            </a:r>
          </a:p>
          <a:p>
            <a:r>
              <a:rPr lang="en-US" dirty="0"/>
              <a:t>Target: John Podesta</a:t>
            </a:r>
          </a:p>
          <a:p>
            <a:pPr lvl="1"/>
            <a:r>
              <a:rPr lang="en-US" dirty="0"/>
              <a:t>Chief of Staff for Bill Clinton (‘98-’01)</a:t>
            </a:r>
          </a:p>
          <a:p>
            <a:pPr lvl="1"/>
            <a:r>
              <a:rPr lang="en-US" dirty="0"/>
              <a:t>Counselor to the President for Barak Obama </a:t>
            </a:r>
            <a:br>
              <a:rPr lang="en-US" dirty="0"/>
            </a:br>
            <a:r>
              <a:rPr lang="en-US" dirty="0"/>
              <a:t>(‘14-’15)</a:t>
            </a:r>
          </a:p>
          <a:p>
            <a:pPr lvl="1"/>
            <a:r>
              <a:rPr lang="en-US" dirty="0"/>
              <a:t>Chairman of Hillary Clinton’s 2016 campaign</a:t>
            </a:r>
          </a:p>
          <a:p>
            <a:r>
              <a:rPr lang="en-US" dirty="0"/>
              <a:t>Personal Gmail account hacked</a:t>
            </a:r>
          </a:p>
          <a:p>
            <a:pPr lvl="1"/>
            <a:r>
              <a:rPr lang="en-US" dirty="0"/>
              <a:t>Messages from 2007 through 2016</a:t>
            </a:r>
          </a:p>
          <a:p>
            <a:r>
              <a:rPr lang="en-US" dirty="0"/>
              <a:t>Gave over login information via link in following phishing email</a:t>
            </a:r>
          </a:p>
          <a:p>
            <a:pPr lvl="1"/>
            <a:r>
              <a:rPr lang="en-US" dirty="0"/>
              <a:t>What looks “off” about the email to you?</a:t>
            </a:r>
          </a:p>
        </p:txBody>
      </p:sp>
    </p:spTree>
    <p:extLst>
      <p:ext uri="{BB962C8B-B14F-4D97-AF65-F5344CB8AC3E}">
        <p14:creationId xmlns:p14="http://schemas.microsoft.com/office/powerpoint/2010/main" val="199353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desta email phishing">
            <a:extLst>
              <a:ext uri="{FF2B5EF4-FFF2-40B4-BE49-F238E27FC236}">
                <a16:creationId xmlns:a16="http://schemas.microsoft.com/office/drawing/2014/main" id="{E9DBDCE1-5CDD-4B5A-93CB-9D237FF1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54" y="271850"/>
            <a:ext cx="7774952" cy="54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1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exclamation ma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9" r="27291"/>
          <a:stretch/>
        </p:blipFill>
        <p:spPr bwMode="auto">
          <a:xfrm rot="702857">
            <a:off x="7415264" y="241583"/>
            <a:ext cx="953302" cy="38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5414E-EDE2-43E4-A72A-C8AA947E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the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B7C6-C0CE-497D-9B4F-150E80B5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Podesta used the Bit.ly link to “reset” his password</a:t>
            </a:r>
          </a:p>
          <a:p>
            <a:pPr lvl="1"/>
            <a:r>
              <a:rPr lang="en-US" dirty="0"/>
              <a:t>Shocker: </a:t>
            </a:r>
            <a:r>
              <a:rPr lang="en-US" i="1" dirty="0"/>
              <a:t>it wasn’t actually from Google</a:t>
            </a:r>
          </a:p>
          <a:p>
            <a:r>
              <a:rPr lang="en-US" dirty="0"/>
              <a:t>Ten years of personal emails were copied</a:t>
            </a:r>
          </a:p>
          <a:p>
            <a:r>
              <a:rPr lang="en-US" dirty="0"/>
              <a:t>Email messages published on WikiLeaks</a:t>
            </a:r>
          </a:p>
          <a:p>
            <a:pPr lvl="1"/>
            <a:r>
              <a:rPr lang="en-US" dirty="0"/>
              <a:t>Exposed email exchanges caused huge uproar in 2016 presidential election cycle</a:t>
            </a:r>
          </a:p>
          <a:p>
            <a:r>
              <a:rPr lang="en-US" dirty="0"/>
              <a:t>Culprits: Fancy Bear</a:t>
            </a:r>
          </a:p>
          <a:p>
            <a:pPr lvl="1"/>
            <a:r>
              <a:rPr lang="en-US" dirty="0"/>
              <a:t>Russian intelligence-backed hacker group</a:t>
            </a:r>
            <a:br>
              <a:rPr lang="en-US" dirty="0"/>
            </a:br>
            <a:r>
              <a:rPr lang="en-US" dirty="0"/>
              <a:t>[may be a silly name, they’re a serious group]</a:t>
            </a:r>
          </a:p>
          <a:p>
            <a:pPr lvl="1"/>
            <a:r>
              <a:rPr lang="en-US" dirty="0"/>
              <a:t>Also responsible for hacking DNC in 2016 presidential election</a:t>
            </a:r>
          </a:p>
        </p:txBody>
      </p:sp>
    </p:spTree>
    <p:extLst>
      <p:ext uri="{BB962C8B-B14F-4D97-AF65-F5344CB8AC3E}">
        <p14:creationId xmlns:p14="http://schemas.microsoft.com/office/powerpoint/2010/main" val="23794433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2035</TotalTime>
  <Words>375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Cybersecurity</vt:lpstr>
      <vt:lpstr>Phishing</vt:lpstr>
      <vt:lpstr>PowerPoint Presentation</vt:lpstr>
      <vt:lpstr>Vishing</vt:lpstr>
      <vt:lpstr>Spear Phishing</vt:lpstr>
      <vt:lpstr>Famous Spear Phishing cases</vt:lpstr>
      <vt:lpstr>The Big Phish</vt:lpstr>
      <vt:lpstr>PowerPoint Presentation</vt:lpstr>
      <vt:lpstr>Filling the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2021-01-22T19:25:55Z</dcterms:modified>
  <cp:category>pptx, curriculum, cyber</cp:category>
</cp:coreProperties>
</file>