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sldIdLst>
    <p:sldId id="262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88014" autoAdjust="0"/>
  </p:normalViewPr>
  <p:slideViewPr>
    <p:cSldViewPr snapToGrid="0">
      <p:cViewPr varScale="1">
        <p:scale>
          <a:sx n="61" d="100"/>
          <a:sy n="61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2021-01-22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10C-3736-4BB8-9CBB-77B79FD3D76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14894D63-A1D4-4890-B426-B21BE0B83C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31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10C-3736-4BB8-9CBB-77B79FD3D76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4D63-A1D4-4890-B426-B21BE0B8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0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10C-3736-4BB8-9CBB-77B79FD3D76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4D63-A1D4-4890-B426-B21BE0B83C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14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10C-3736-4BB8-9CBB-77B79FD3D76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4D63-A1D4-4890-B426-B21BE0B83C7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85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10C-3736-4BB8-9CBB-77B79FD3D76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4D63-A1D4-4890-B426-B21BE0B83C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42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10C-3736-4BB8-9CBB-77B79FD3D76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4D63-A1D4-4890-B426-B21BE0B83C7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9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10C-3736-4BB8-9CBB-77B79FD3D76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4D63-A1D4-4890-B426-B21BE0B8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0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10C-3736-4BB8-9CBB-77B79FD3D76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4D63-A1D4-4890-B426-B21BE0B8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2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10C-3736-4BB8-9CBB-77B79FD3D76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4D63-A1D4-4890-B426-B21BE0B83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4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10C-3736-4BB8-9CBB-77B79FD3D76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4D63-A1D4-4890-B426-B21BE0B83C7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52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EA22810C-3736-4BB8-9CBB-77B79FD3D766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4D63-A1D4-4890-B426-B21BE0B83C7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1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1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FAA1-4856-4BE6-9FC4-2F64DE7F2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EDE8F-A1D9-4283-BFFC-F1E509722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</p:txBody>
      </p:sp>
    </p:spTree>
    <p:extLst>
      <p:ext uri="{BB962C8B-B14F-4D97-AF65-F5344CB8AC3E}">
        <p14:creationId xmlns:p14="http://schemas.microsoft.com/office/powerpoint/2010/main" val="354556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18402"/>
            <a:ext cx="8671319" cy="4090688"/>
          </a:xfrm>
        </p:spPr>
        <p:txBody>
          <a:bodyPr>
            <a:normAutofit/>
          </a:bodyPr>
          <a:lstStyle/>
          <a:p>
            <a:r>
              <a:rPr lang="en-US" dirty="0"/>
              <a:t>When data exceeds the space allocated for it</a:t>
            </a:r>
          </a:p>
          <a:p>
            <a:r>
              <a:rPr lang="en-US" dirty="0"/>
              <a:t>What happens when odometer in a car shows all 9’s and then goes just 1 more?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rolls over to all 0’s. Where does the next digit go?</a:t>
            </a:r>
          </a:p>
        </p:txBody>
      </p:sp>
      <p:pic>
        <p:nvPicPr>
          <p:cNvPr id="1026" name="Picture 2" descr="Image result for odometer rollov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6" t="9364" b="29611"/>
          <a:stretch/>
        </p:blipFill>
        <p:spPr bwMode="auto">
          <a:xfrm>
            <a:off x="2610718" y="2891480"/>
            <a:ext cx="3922563" cy="211431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76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being stored in computer memory can exceed the amount of room provided for it. Where does extra data go?</a:t>
            </a:r>
          </a:p>
          <a:p>
            <a:r>
              <a:rPr lang="en-US" dirty="0"/>
              <a:t>The amount of memory dedicated to a task is known as a Buffer.</a:t>
            </a:r>
          </a:p>
          <a:p>
            <a:r>
              <a:rPr lang="en-US" dirty="0"/>
              <a:t>In certain systems, overflow data “spills” into other areas of memory and can overwrite critical memory used by OS or some service.</a:t>
            </a:r>
          </a:p>
          <a:p>
            <a:pPr lvl="1"/>
            <a:r>
              <a:rPr lang="en-US" dirty="0"/>
              <a:t>Can be fatal (</a:t>
            </a:r>
            <a:r>
              <a:rPr lang="en-US" dirty="0" err="1"/>
              <a:t>DoS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Or provide read access to data in memory that would otherwise be off limits</a:t>
            </a:r>
          </a:p>
        </p:txBody>
      </p:sp>
    </p:spTree>
    <p:extLst>
      <p:ext uri="{BB962C8B-B14F-4D97-AF65-F5344CB8AC3E}">
        <p14:creationId xmlns:p14="http://schemas.microsoft.com/office/powerpoint/2010/main" val="406274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need to perform bounds checking</a:t>
            </a:r>
          </a:p>
          <a:p>
            <a:pPr lvl="1"/>
            <a:r>
              <a:rPr lang="en-US" dirty="0"/>
              <a:t>Hackers examine software for weaknesses</a:t>
            </a:r>
          </a:p>
          <a:p>
            <a:r>
              <a:rPr lang="en-US" dirty="0"/>
              <a:t>Not an exploit that is easily discovered</a:t>
            </a:r>
          </a:p>
          <a:p>
            <a:pPr lvl="1"/>
            <a:r>
              <a:rPr lang="en-US" dirty="0"/>
              <a:t>Takes a lot of practice to avoid crashing critical components</a:t>
            </a:r>
          </a:p>
          <a:p>
            <a:pPr lvl="1"/>
            <a:r>
              <a:rPr lang="en-US" dirty="0"/>
              <a:t>Trial and error</a:t>
            </a:r>
          </a:p>
          <a:p>
            <a:pPr lvl="1"/>
            <a:r>
              <a:rPr lang="en-US" dirty="0"/>
              <a:t>Must find right values to create other vulnerabilities</a:t>
            </a:r>
          </a:p>
          <a:p>
            <a:r>
              <a:rPr lang="en-US" dirty="0"/>
              <a:t>Most useful buffer overflow is repeatable across many systems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6" r="10262"/>
          <a:stretch/>
        </p:blipFill>
        <p:spPr bwMode="auto">
          <a:xfrm>
            <a:off x="7599404" y="1970696"/>
            <a:ext cx="1544595" cy="194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E6A518-7DA7-4D76-8748-59F27F88F2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873345"/>
              </p:ext>
            </p:extLst>
          </p:nvPr>
        </p:nvGraphicFramePr>
        <p:xfrm>
          <a:off x="132675" y="2403514"/>
          <a:ext cx="8925346" cy="15972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1535">
                  <a:extLst>
                    <a:ext uri="{9D8B030D-6E8A-4147-A177-3AD203B41FA5}">
                      <a16:colId xmlns:a16="http://schemas.microsoft.com/office/drawing/2014/main" val="67734536"/>
                    </a:ext>
                  </a:extLst>
                </a:gridCol>
                <a:gridCol w="811535">
                  <a:extLst>
                    <a:ext uri="{9D8B030D-6E8A-4147-A177-3AD203B41FA5}">
                      <a16:colId xmlns:a16="http://schemas.microsoft.com/office/drawing/2014/main" val="67657150"/>
                    </a:ext>
                  </a:extLst>
                </a:gridCol>
                <a:gridCol w="811535">
                  <a:extLst>
                    <a:ext uri="{9D8B030D-6E8A-4147-A177-3AD203B41FA5}">
                      <a16:colId xmlns:a16="http://schemas.microsoft.com/office/drawing/2014/main" val="3700008514"/>
                    </a:ext>
                  </a:extLst>
                </a:gridCol>
                <a:gridCol w="811535">
                  <a:extLst>
                    <a:ext uri="{9D8B030D-6E8A-4147-A177-3AD203B41FA5}">
                      <a16:colId xmlns:a16="http://schemas.microsoft.com/office/drawing/2014/main" val="719574437"/>
                    </a:ext>
                  </a:extLst>
                </a:gridCol>
                <a:gridCol w="811535">
                  <a:extLst>
                    <a:ext uri="{9D8B030D-6E8A-4147-A177-3AD203B41FA5}">
                      <a16:colId xmlns:a16="http://schemas.microsoft.com/office/drawing/2014/main" val="4254033462"/>
                    </a:ext>
                  </a:extLst>
                </a:gridCol>
                <a:gridCol w="811535">
                  <a:extLst>
                    <a:ext uri="{9D8B030D-6E8A-4147-A177-3AD203B41FA5}">
                      <a16:colId xmlns:a16="http://schemas.microsoft.com/office/drawing/2014/main" val="2870540287"/>
                    </a:ext>
                  </a:extLst>
                </a:gridCol>
                <a:gridCol w="813070">
                  <a:extLst>
                    <a:ext uri="{9D8B030D-6E8A-4147-A177-3AD203B41FA5}">
                      <a16:colId xmlns:a16="http://schemas.microsoft.com/office/drawing/2014/main" val="4188015477"/>
                    </a:ext>
                  </a:extLst>
                </a:gridCol>
                <a:gridCol w="809998">
                  <a:extLst>
                    <a:ext uri="{9D8B030D-6E8A-4147-A177-3AD203B41FA5}">
                      <a16:colId xmlns:a16="http://schemas.microsoft.com/office/drawing/2014/main" val="4182646660"/>
                    </a:ext>
                  </a:extLst>
                </a:gridCol>
                <a:gridCol w="809998">
                  <a:extLst>
                    <a:ext uri="{9D8B030D-6E8A-4147-A177-3AD203B41FA5}">
                      <a16:colId xmlns:a16="http://schemas.microsoft.com/office/drawing/2014/main" val="7191997"/>
                    </a:ext>
                  </a:extLst>
                </a:gridCol>
                <a:gridCol w="811535">
                  <a:extLst>
                    <a:ext uri="{9D8B030D-6E8A-4147-A177-3AD203B41FA5}">
                      <a16:colId xmlns:a16="http://schemas.microsoft.com/office/drawing/2014/main" val="1338904051"/>
                    </a:ext>
                  </a:extLst>
                </a:gridCol>
                <a:gridCol w="811535">
                  <a:extLst>
                    <a:ext uri="{9D8B030D-6E8A-4147-A177-3AD203B41FA5}">
                      <a16:colId xmlns:a16="http://schemas.microsoft.com/office/drawing/2014/main" val="1296625193"/>
                    </a:ext>
                  </a:extLst>
                </a:gridCol>
              </a:tblGrid>
              <a:tr h="487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w Cen MT" panose="020B0602020104020603" pitchFamily="34" charset="0"/>
                        </a:rPr>
                        <a:t>Variable Name</a:t>
                      </a:r>
                    </a:p>
                  </a:txBody>
                  <a:tcPr marL="97552" marR="97552" marT="48776" marB="48776"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w Cen MT" panose="020B0602020104020603" pitchFamily="34" charset="0"/>
                        </a:rPr>
                        <a:t>A</a:t>
                      </a:r>
                    </a:p>
                  </a:txBody>
                  <a:tcPr marL="93856" marR="93856" marT="46928" marB="46928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w Cen MT" panose="020B0602020104020603" pitchFamily="34" charset="0"/>
                        </a:rPr>
                        <a:t>B</a:t>
                      </a:r>
                    </a:p>
                  </a:txBody>
                  <a:tcPr marL="93856" marR="93856" marT="46928" marB="46928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72534"/>
                  </a:ext>
                </a:extLst>
              </a:tr>
              <a:tr h="39562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w Cen MT" panose="020B0602020104020603" pitchFamily="34" charset="0"/>
                        </a:rPr>
                        <a:t>Value</a:t>
                      </a:r>
                    </a:p>
                  </a:txBody>
                  <a:tcPr marL="97552" marR="97552" marT="48776" marB="487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w Cen MT" panose="020B0602020104020603" pitchFamily="34" charset="0"/>
                        </a:rPr>
                        <a:t>E</a:t>
                      </a:r>
                    </a:p>
                  </a:txBody>
                  <a:tcPr marL="97552" marR="97552" marT="48776" marB="487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w Cen MT" panose="020B0602020104020603" pitchFamily="34" charset="0"/>
                        </a:rPr>
                        <a:t>X</a:t>
                      </a:r>
                    </a:p>
                  </a:txBody>
                  <a:tcPr marL="97552" marR="97552" marT="48776" marB="487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w Cen MT" panose="020B0602020104020603" pitchFamily="34" charset="0"/>
                        </a:rPr>
                        <a:t>C</a:t>
                      </a:r>
                    </a:p>
                  </a:txBody>
                  <a:tcPr marL="97552" marR="97552" marT="48776" marB="487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w Cen MT" panose="020B0602020104020603" pitchFamily="34" charset="0"/>
                        </a:rPr>
                        <a:t>E</a:t>
                      </a:r>
                    </a:p>
                  </a:txBody>
                  <a:tcPr marL="97552" marR="97552" marT="48776" marB="487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w Cen MT" panose="020B0602020104020603" pitchFamily="34" charset="0"/>
                        </a:rPr>
                        <a:t>S</a:t>
                      </a:r>
                    </a:p>
                  </a:txBody>
                  <a:tcPr marL="97552" marR="97552" marT="48776" marB="487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w Cen MT" panose="020B0602020104020603" pitchFamily="34" charset="0"/>
                        </a:rPr>
                        <a:t>S</a:t>
                      </a:r>
                    </a:p>
                  </a:txBody>
                  <a:tcPr marL="97552" marR="97552" marT="48776" marB="487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w Cen MT" panose="020B0602020104020603" pitchFamily="34" charset="0"/>
                        </a:rPr>
                        <a:t>I</a:t>
                      </a:r>
                    </a:p>
                  </a:txBody>
                  <a:tcPr marL="97552" marR="97552" marT="48776" marB="487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w Cen MT" panose="020B0602020104020603" pitchFamily="34" charset="0"/>
                        </a:rPr>
                        <a:t>V</a:t>
                      </a:r>
                    </a:p>
                  </a:txBody>
                  <a:tcPr marL="97552" marR="97552" marT="48776" marB="48776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w Cen MT" panose="020B0602020104020603" pitchFamily="34" charset="0"/>
                        </a:rPr>
                        <a:t>25856</a:t>
                      </a:r>
                    </a:p>
                  </a:txBody>
                  <a:tcPr marL="93856" marR="93856" marT="46928" marB="46928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678327"/>
                  </a:ext>
                </a:extLst>
              </a:tr>
              <a:tr h="69197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w Cen MT" panose="020B0602020104020603" pitchFamily="34" charset="0"/>
                        </a:rPr>
                        <a:t>Hex Value</a:t>
                      </a:r>
                    </a:p>
                  </a:txBody>
                  <a:tcPr marL="97552" marR="97552" marT="48776" marB="487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w Cen MT" panose="020B0602020104020603" pitchFamily="34" charset="0"/>
                        </a:rPr>
                        <a:t>65</a:t>
                      </a:r>
                    </a:p>
                  </a:txBody>
                  <a:tcPr marL="97552" marR="97552" marT="48776" marB="487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w Cen MT" panose="020B0602020104020603" pitchFamily="34" charset="0"/>
                        </a:rPr>
                        <a:t>78</a:t>
                      </a:r>
                    </a:p>
                  </a:txBody>
                  <a:tcPr marL="97552" marR="97552" marT="48776" marB="487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w Cen MT" panose="020B0602020104020603" pitchFamily="34" charset="0"/>
                        </a:rPr>
                        <a:t>63</a:t>
                      </a:r>
                    </a:p>
                  </a:txBody>
                  <a:tcPr marL="97552" marR="97552" marT="48776" marB="487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w Cen MT" panose="020B0602020104020603" pitchFamily="34" charset="0"/>
                        </a:rPr>
                        <a:t>65</a:t>
                      </a:r>
                    </a:p>
                  </a:txBody>
                  <a:tcPr marL="97552" marR="97552" marT="48776" marB="487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w Cen MT" panose="020B0602020104020603" pitchFamily="34" charset="0"/>
                        </a:rPr>
                        <a:t>73</a:t>
                      </a:r>
                    </a:p>
                  </a:txBody>
                  <a:tcPr marL="97552" marR="97552" marT="48776" marB="487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w Cen MT" panose="020B0602020104020603" pitchFamily="34" charset="0"/>
                        </a:rPr>
                        <a:t>73</a:t>
                      </a:r>
                    </a:p>
                  </a:txBody>
                  <a:tcPr marL="97552" marR="97552" marT="48776" marB="487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w Cen MT" panose="020B0602020104020603" pitchFamily="34" charset="0"/>
                        </a:rPr>
                        <a:t>69</a:t>
                      </a:r>
                    </a:p>
                  </a:txBody>
                  <a:tcPr marL="97552" marR="97552" marT="48776" marB="487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w Cen MT" panose="020B0602020104020603" pitchFamily="34" charset="0"/>
                        </a:rPr>
                        <a:t>76</a:t>
                      </a:r>
                    </a:p>
                  </a:txBody>
                  <a:tcPr marL="97552" marR="97552" marT="48776" marB="487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w Cen MT" panose="020B0602020104020603" pitchFamily="34" charset="0"/>
                        </a:rPr>
                        <a:t>65</a:t>
                      </a:r>
                    </a:p>
                  </a:txBody>
                  <a:tcPr marL="97552" marR="97552" marT="48776" marB="487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w Cen MT" panose="020B0602020104020603" pitchFamily="34" charset="0"/>
                        </a:rPr>
                        <a:t>00</a:t>
                      </a:r>
                    </a:p>
                  </a:txBody>
                  <a:tcPr marL="97552" marR="97552" marT="48776" marB="48776" anchor="ctr"/>
                </a:tc>
                <a:extLst>
                  <a:ext uri="{0D108BD9-81ED-4DB2-BD59-A6C34878D82A}">
                    <a16:rowId xmlns:a16="http://schemas.microsoft.com/office/drawing/2014/main" val="2347290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2259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1919</TotalTime>
  <Words>204</Words>
  <Application>Microsoft Office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Tw Cen MT</vt:lpstr>
      <vt:lpstr>Gallery</vt:lpstr>
      <vt:lpstr>Cybersecurity</vt:lpstr>
      <vt:lpstr>Buffer Overflow</vt:lpstr>
      <vt:lpstr>Buffer Overflow</vt:lpstr>
      <vt:lpstr>Buffer Overflows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55</cp:revision>
  <dcterms:created xsi:type="dcterms:W3CDTF">2019-04-17T19:12:48Z</dcterms:created>
  <dcterms:modified xsi:type="dcterms:W3CDTF">2021-01-22T19:52:09Z</dcterms:modified>
  <cp:category>pptx, curriculum, cyber</cp:category>
</cp:coreProperties>
</file>