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6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3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7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2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9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84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3D3E72C-C97F-4B41-8367-89F5B8F10DD8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7512-466F-4BD4-B6A9-3CC05699014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5E3D-947F-438A-AFF2-7A2407CEF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8FCBD-E992-44B2-B1DE-3681B4F4F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34276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One-click attack, session riding</a:t>
            </a:r>
          </a:p>
          <a:p>
            <a:pPr lvl="1"/>
            <a:r>
              <a:rPr lang="en-US" dirty="0"/>
              <a:t>XSRF</a:t>
            </a:r>
          </a:p>
          <a:p>
            <a:pPr lvl="1"/>
            <a:r>
              <a:rPr lang="en-US" dirty="0"/>
              <a:t>CSRF (sea surf)</a:t>
            </a:r>
          </a:p>
          <a:p>
            <a:r>
              <a:rPr lang="en-US" dirty="0"/>
              <a:t>Exploits trust relationship between web app and user</a:t>
            </a:r>
          </a:p>
          <a:p>
            <a:pPr lvl="1"/>
            <a:r>
              <a:rPr lang="en-US" dirty="0"/>
              <a:t>The website trusts you</a:t>
            </a:r>
          </a:p>
          <a:p>
            <a:pPr lvl="1"/>
            <a:r>
              <a:rPr lang="en-US" dirty="0"/>
              <a:t>Fulfills your requests (well, requests </a:t>
            </a:r>
            <a:r>
              <a:rPr lang="en-US" u="sng" dirty="0"/>
              <a:t>from</a:t>
            </a:r>
            <a:r>
              <a:rPr lang="en-US" dirty="0"/>
              <a:t> you)</a:t>
            </a:r>
          </a:p>
          <a:p>
            <a:r>
              <a:rPr lang="en-US" dirty="0"/>
              <a:t>Web development weakness</a:t>
            </a:r>
          </a:p>
          <a:p>
            <a:pPr lvl="1"/>
            <a:r>
              <a:rPr lang="en-US" dirty="0"/>
              <a:t>Web apps should have checks and anti-forgery built-in</a:t>
            </a:r>
          </a:p>
          <a:p>
            <a:pPr lvl="1"/>
            <a:r>
              <a:rPr lang="en-US" dirty="0"/>
              <a:t>Cryptographic token helps prevent forged requests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40" y="4190543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1" y="253319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ircular Arrow 14"/>
          <p:cNvSpPr/>
          <p:nvPr/>
        </p:nvSpPr>
        <p:spPr>
          <a:xfrm rot="16200000">
            <a:off x="1073553" y="2348243"/>
            <a:ext cx="2939970" cy="2286001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05490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241130">
            <a:off x="3176728" y="871261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184137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39" y="1546150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ircular Arrow 16"/>
          <p:cNvSpPr/>
          <p:nvPr/>
        </p:nvSpPr>
        <p:spPr>
          <a:xfrm rot="9714824">
            <a:off x="3676368" y="3294411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05490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2" descr="Skull and Crossbones on Apple iOS 13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20" y="41978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756217" y="539512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Hacker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9634" y="2819665"/>
            <a:ext cx="984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4127" y="2163038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Customer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85194" y="2773102"/>
            <a:ext cx="1756985" cy="1306337"/>
          </a:xfrm>
          <a:prstGeom prst="wedgeRectCallout">
            <a:avLst>
              <a:gd name="adj1" fmla="val 34505"/>
              <a:gd name="adj2" fmla="val 8659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Pssst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Say,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“Send money to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44.73.5.73”</a:t>
            </a:r>
          </a:p>
        </p:txBody>
      </p:sp>
    </p:spTree>
    <p:extLst>
      <p:ext uri="{BB962C8B-B14F-4D97-AF65-F5344CB8AC3E}">
        <p14:creationId xmlns:p14="http://schemas.microsoft.com/office/powerpoint/2010/main" val="14642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00162 L -0.02413 -0.04047 C -0.03611 -0.06129 -0.05799 -0.08765 -0.06806 -0.16536 C -0.07327 -0.20629 -0.03837 -0.30227 -0.03264 -0.32725 L 0.02187 -0.45537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226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40" y="4190543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1" y="253319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ircular Arrow 14"/>
          <p:cNvSpPr/>
          <p:nvPr/>
        </p:nvSpPr>
        <p:spPr>
          <a:xfrm rot="16200000">
            <a:off x="1073553" y="2348243"/>
            <a:ext cx="2939970" cy="2286001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05490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241130">
            <a:off x="3176728" y="871261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184137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39" y="1546150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ircular Arrow 16"/>
          <p:cNvSpPr/>
          <p:nvPr/>
        </p:nvSpPr>
        <p:spPr>
          <a:xfrm rot="9714824">
            <a:off x="3676368" y="3294411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05490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2" descr="Skull and Crossbones on Apple iOS 13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44" y="104372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756217" y="539512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Hacker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9634" y="2819665"/>
            <a:ext cx="984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4127" y="2163038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Customer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444127" y="654525"/>
            <a:ext cx="1756985" cy="960699"/>
          </a:xfrm>
          <a:prstGeom prst="wedgeRectCallout">
            <a:avLst>
              <a:gd name="adj1" fmla="val -32691"/>
              <a:gd name="adj2" fmla="val 878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money to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44.73.5.73</a:t>
            </a:r>
          </a:p>
        </p:txBody>
      </p:sp>
    </p:spTree>
    <p:extLst>
      <p:ext uri="{BB962C8B-B14F-4D97-AF65-F5344CB8AC3E}">
        <p14:creationId xmlns:p14="http://schemas.microsoft.com/office/powerpoint/2010/main" val="28352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763 L 0.14149 -0.03793 C 0.15191 -0.04995 0.28212 -0.05643 0.29861 -0.05643 C 0.31736 -0.05643 0.40365 -0.01758 0.43142 0.04648 L 0.46181 0.2319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80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40" y="4190543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1" y="253319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ircular Arrow 14"/>
          <p:cNvSpPr/>
          <p:nvPr/>
        </p:nvSpPr>
        <p:spPr>
          <a:xfrm rot="16200000">
            <a:off x="1073553" y="2348243"/>
            <a:ext cx="2939970" cy="2286001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05490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241130">
            <a:off x="3176728" y="871261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184137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39" y="1546150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ircular Arrow 16"/>
          <p:cNvSpPr/>
          <p:nvPr/>
        </p:nvSpPr>
        <p:spPr>
          <a:xfrm rot="9714824">
            <a:off x="3676368" y="3294411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05490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6217" y="539512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Hacker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9634" y="2819665"/>
            <a:ext cx="984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4127" y="2163038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Customer</a:t>
            </a:r>
          </a:p>
        </p:txBody>
      </p:sp>
      <p:pic>
        <p:nvPicPr>
          <p:cNvPr id="2050" name="Picture 2" descr="Thumbs Up on Apple iOS 13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8" y="2507661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ular Callout 21"/>
          <p:cNvSpPr/>
          <p:nvPr/>
        </p:nvSpPr>
        <p:spPr>
          <a:xfrm>
            <a:off x="6903390" y="4190543"/>
            <a:ext cx="2078563" cy="1435411"/>
          </a:xfrm>
          <a:prstGeom prst="wedgeRectCallout">
            <a:avLst>
              <a:gd name="adj1" fmla="val -38816"/>
              <a:gd name="adj2" fmla="val -7953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Ok, got it.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You have the funds.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I’ll send money to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44.73.5.73</a:t>
            </a:r>
          </a:p>
        </p:txBody>
      </p:sp>
    </p:spTree>
    <p:extLst>
      <p:ext uri="{BB962C8B-B14F-4D97-AF65-F5344CB8AC3E}">
        <p14:creationId xmlns:p14="http://schemas.microsoft.com/office/powerpoint/2010/main" val="18242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40" y="4190543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1" y="253319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ircular Arrow 14"/>
          <p:cNvSpPr/>
          <p:nvPr/>
        </p:nvSpPr>
        <p:spPr>
          <a:xfrm rot="16200000">
            <a:off x="1073553" y="2348243"/>
            <a:ext cx="2939970" cy="2286001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05490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241130">
            <a:off x="3176728" y="871261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184137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39" y="1546150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ircular Arrow 16"/>
          <p:cNvSpPr/>
          <p:nvPr/>
        </p:nvSpPr>
        <p:spPr>
          <a:xfrm rot="9714824">
            <a:off x="3676368" y="3294411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05490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6217" y="539512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Hacker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9634" y="2819665"/>
            <a:ext cx="984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4127" y="2163038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Customer</a:t>
            </a:r>
          </a:p>
        </p:txBody>
      </p:sp>
      <p:pic>
        <p:nvPicPr>
          <p:cNvPr id="13" name="Picture 2" descr="Heavy Dollar Sign on Apple iOS 13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37" y="221886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3955758" y="3891830"/>
            <a:ext cx="1756985" cy="960699"/>
          </a:xfrm>
          <a:prstGeom prst="wedgeRectCallout">
            <a:avLst>
              <a:gd name="adj1" fmla="val -48907"/>
              <a:gd name="adj2" fmla="val 8007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you!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kthxbye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6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98 0.37072 L -0.19514 0.43154 C -0.18177 0.42738 -0.06806 0.37696 -0.05834 0.35892 C -0.0474 0.33857 0.00468 0.25555 0.00364 0.23751 L 3.05556E-6 -0.00023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4" y="-15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92" y="2791920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ircular Arrow 15"/>
          <p:cNvSpPr/>
          <p:nvPr/>
        </p:nvSpPr>
        <p:spPr>
          <a:xfrm rot="20500555">
            <a:off x="2092799" y="2313786"/>
            <a:ext cx="3783967" cy="2673752"/>
          </a:xfrm>
          <a:prstGeom prst="circularArrow">
            <a:avLst>
              <a:gd name="adj1" fmla="val 10022"/>
              <a:gd name="adj2" fmla="val 1079394"/>
              <a:gd name="adj3" fmla="val 20464161"/>
              <a:gd name="adj4" fmla="val 1184137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50" y="3325889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123483" y="2253518"/>
            <a:ext cx="984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9200" y="4744916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Bank</a:t>
            </a:r>
            <a:br>
              <a:rPr lang="en-US" sz="2400" b="1" dirty="0">
                <a:latin typeface="Tw Cen MT" panose="020B0602020104020603" pitchFamily="34" charset="0"/>
              </a:rPr>
            </a:br>
            <a:r>
              <a:rPr lang="en-US" sz="2400" b="1" dirty="0">
                <a:latin typeface="Tw Cen MT" panose="020B0602020104020603" pitchFamily="34" charset="0"/>
              </a:rPr>
              <a:t>Customer</a:t>
            </a:r>
          </a:p>
        </p:txBody>
      </p:sp>
      <p:pic>
        <p:nvPicPr>
          <p:cNvPr id="14" name="Picture 2" descr="Sad but Relieved Face on Apple iOS 13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16" y="321564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ular Callout 21"/>
          <p:cNvSpPr/>
          <p:nvPr/>
        </p:nvSpPr>
        <p:spPr>
          <a:xfrm>
            <a:off x="2259687" y="1963999"/>
            <a:ext cx="1756985" cy="960699"/>
          </a:xfrm>
          <a:prstGeom prst="wedgeRectCallout">
            <a:avLst>
              <a:gd name="adj1" fmla="val -38926"/>
              <a:gd name="adj2" fmla="val 9050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didn’t want to do that!!!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640774" y="4584544"/>
            <a:ext cx="1756985" cy="960699"/>
          </a:xfrm>
          <a:prstGeom prst="wedgeRectCallout">
            <a:avLst>
              <a:gd name="adj1" fmla="val -37500"/>
              <a:gd name="adj2" fmla="val -9072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en-US" b="1" dirty="0">
                <a:solidFill>
                  <a:schemeClr val="tx1"/>
                </a:solidFill>
              </a:rPr>
              <a:t>you</a:t>
            </a:r>
            <a:r>
              <a:rPr lang="en-US" dirty="0">
                <a:solidFill>
                  <a:schemeClr val="tx1"/>
                </a:solidFill>
              </a:rPr>
              <a:t> told me to!</a:t>
            </a:r>
          </a:p>
        </p:txBody>
      </p:sp>
    </p:spTree>
    <p:extLst>
      <p:ext uri="{BB962C8B-B14F-4D97-AF65-F5344CB8AC3E}">
        <p14:creationId xmlns:p14="http://schemas.microsoft.com/office/powerpoint/2010/main" val="5131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1951</TotalTime>
  <Words>160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Tw Cen MT</vt:lpstr>
      <vt:lpstr>Gallery</vt:lpstr>
      <vt:lpstr>Cybersecurity</vt:lpstr>
      <vt:lpstr>Cross-site Request Forgery</vt:lpstr>
      <vt:lpstr>Cross-site Request Forgery</vt:lpstr>
      <vt:lpstr>Cross-site Request Forgery</vt:lpstr>
      <vt:lpstr>Cross-site Request Forgery</vt:lpstr>
      <vt:lpstr>Cross-site Request Forgery</vt:lpstr>
      <vt:lpstr>Cross-site Request Forgery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59</cp:revision>
  <dcterms:created xsi:type="dcterms:W3CDTF">2019-04-17T19:12:48Z</dcterms:created>
  <dcterms:modified xsi:type="dcterms:W3CDTF">2021-01-22T20:08:32Z</dcterms:modified>
  <cp:category>pptx, curriculum, cyber</cp:category>
</cp:coreProperties>
</file>