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8"/>
  </p:notesMasterIdLst>
  <p:sldIdLst>
    <p:sldId id="264" r:id="rId2"/>
    <p:sldId id="257" r:id="rId3"/>
    <p:sldId id="262" r:id="rId4"/>
    <p:sldId id="263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2287-5188-451D-8F48-709CEA5CA90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3F1B857-E357-426A-B1A4-35AACBF6D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94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2287-5188-451D-8F48-709CEA5CA90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857-E357-426A-B1A4-35AACBF6D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9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2287-5188-451D-8F48-709CEA5CA90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857-E357-426A-B1A4-35AACBF6D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72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2287-5188-451D-8F48-709CEA5CA90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857-E357-426A-B1A4-35AACBF6D15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51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2287-5188-451D-8F48-709CEA5CA90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857-E357-426A-B1A4-35AACBF6D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6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2287-5188-451D-8F48-709CEA5CA90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857-E357-426A-B1A4-35AACBF6D15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30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2287-5188-451D-8F48-709CEA5CA90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857-E357-426A-B1A4-35AACBF6D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9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2287-5188-451D-8F48-709CEA5CA90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857-E357-426A-B1A4-35AACBF6D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6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2287-5188-451D-8F48-709CEA5CA90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857-E357-426A-B1A4-35AACBF6D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5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2287-5188-451D-8F48-709CEA5CA90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857-E357-426A-B1A4-35AACBF6D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09622287-5188-451D-8F48-709CEA5CA90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857-E357-426A-B1A4-35AACBF6D15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21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1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5252-2269-456F-9A1F-1B376C489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3526B-805F-47C1-832B-8D6AB7A61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DNS Poisoning and Domain Hijacking</a:t>
            </a:r>
          </a:p>
        </p:txBody>
      </p:sp>
    </p:spTree>
    <p:extLst>
      <p:ext uri="{BB962C8B-B14F-4D97-AF65-F5344CB8AC3E}">
        <p14:creationId xmlns:p14="http://schemas.microsoft.com/office/powerpoint/2010/main" val="56539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Poisoning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Modify the DNS entries</a:t>
            </a:r>
          </a:p>
          <a:p>
            <a:pPr lvl="1"/>
            <a:r>
              <a:rPr lang="en-US" dirty="0"/>
              <a:t>Hack DNS server</a:t>
            </a:r>
          </a:p>
          <a:p>
            <a:r>
              <a:rPr lang="en-US" dirty="0"/>
              <a:t>Modify the client </a:t>
            </a:r>
            <a:r>
              <a:rPr lang="en-US" sz="2400" dirty="0">
                <a:latin typeface="Courier" panose="02060409020205020404" pitchFamily="49" charset="0"/>
              </a:rPr>
              <a:t>hosts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Every OS has </a:t>
            </a:r>
            <a:r>
              <a:rPr lang="en-US" sz="2000" dirty="0">
                <a:latin typeface="Courier" panose="02060409020205020404" pitchFamily="49" charset="0"/>
              </a:rPr>
              <a:t>hosts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Supersedes DNS queries</a:t>
            </a:r>
          </a:p>
          <a:p>
            <a:r>
              <a:rPr lang="en-US" dirty="0"/>
              <a:t>Send a fake response to </a:t>
            </a:r>
            <a:br>
              <a:rPr lang="en-US" dirty="0"/>
            </a:br>
            <a:r>
              <a:rPr lang="en-US" dirty="0"/>
              <a:t>valid DNS request</a:t>
            </a:r>
          </a:p>
          <a:p>
            <a:pPr lvl="1"/>
            <a:r>
              <a:rPr lang="en-US" dirty="0"/>
              <a:t>Intercept valid DNS request</a:t>
            </a:r>
          </a:p>
          <a:p>
            <a:pPr lvl="1"/>
            <a:r>
              <a:rPr lang="en-US" dirty="0"/>
              <a:t>Send forged DNS response</a:t>
            </a:r>
          </a:p>
        </p:txBody>
      </p:sp>
      <p:pic>
        <p:nvPicPr>
          <p:cNvPr id="2050" name="Picture 2" descr="Image result for poi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008" y="1748581"/>
            <a:ext cx="3250352" cy="486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0B2C78ED-2134-47A9-B285-9EDDC7057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703" y="1579423"/>
            <a:ext cx="1757680" cy="175768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0FF32D51-F788-405C-88D9-509BD2101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7551" y="2735704"/>
            <a:ext cx="1491120" cy="1491120"/>
          </a:xfrm>
          <a:prstGeom prst="rect">
            <a:avLst/>
          </a:prstGeom>
        </p:spPr>
      </p:pic>
      <p:pic>
        <p:nvPicPr>
          <p:cNvPr id="10" name="Graphic 9" descr="Wireless router">
            <a:extLst>
              <a:ext uri="{FF2B5EF4-FFF2-40B4-BE49-F238E27FC236}">
                <a16:creationId xmlns:a16="http://schemas.microsoft.com/office/drawing/2014/main" id="{08875A9E-A717-41C4-8777-0364C07120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8111" y="2699880"/>
            <a:ext cx="1562769" cy="156276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E5D191-279E-4C3F-8BE2-0B349196B49A}"/>
              </a:ext>
            </a:extLst>
          </p:cNvPr>
          <p:cNvCxnSpPr>
            <a:endCxn id="10" idx="1"/>
          </p:cNvCxnSpPr>
          <p:nvPr/>
        </p:nvCxnSpPr>
        <p:spPr>
          <a:xfrm>
            <a:off x="2631440" y="2570480"/>
            <a:ext cx="1576671" cy="9107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BA79C9-CD0E-4897-B887-0D6D58CC979B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5770880" y="3481264"/>
            <a:ext cx="157667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A5C2D63A-EC0F-4403-BFFF-7EEAFFA2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DNS Server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854023-4C3D-4AEA-922C-FB869018BED2}"/>
              </a:ext>
            </a:extLst>
          </p:cNvPr>
          <p:cNvSpPr txBox="1"/>
          <p:nvPr/>
        </p:nvSpPr>
        <p:spPr>
          <a:xfrm>
            <a:off x="7423486" y="4226824"/>
            <a:ext cx="133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DNS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52E790-C4FF-4DA7-A136-3418793A148D}"/>
              </a:ext>
            </a:extLst>
          </p:cNvPr>
          <p:cNvSpPr txBox="1"/>
          <p:nvPr/>
        </p:nvSpPr>
        <p:spPr>
          <a:xfrm>
            <a:off x="2932430" y="1870670"/>
            <a:ext cx="187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What is the IP Address for cyber.org?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104496-AF00-4923-BAEE-710AA9DF7265}"/>
              </a:ext>
            </a:extLst>
          </p:cNvPr>
          <p:cNvCxnSpPr>
            <a:cxnSpLocks/>
          </p:cNvCxnSpPr>
          <p:nvPr/>
        </p:nvCxnSpPr>
        <p:spPr>
          <a:xfrm>
            <a:off x="3114908" y="2329116"/>
            <a:ext cx="788336" cy="4827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92DF24-DFD4-44BE-AD0D-9EEDC64030AE}"/>
              </a:ext>
            </a:extLst>
          </p:cNvPr>
          <p:cNvSpPr txBox="1"/>
          <p:nvPr/>
        </p:nvSpPr>
        <p:spPr>
          <a:xfrm>
            <a:off x="5784782" y="2482797"/>
            <a:ext cx="187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What is the IP Address for cyber.org?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24E012-98C8-4B1A-9C13-A76AFE4251AB}"/>
              </a:ext>
            </a:extLst>
          </p:cNvPr>
          <p:cNvCxnSpPr>
            <a:cxnSpLocks/>
          </p:cNvCxnSpPr>
          <p:nvPr/>
        </p:nvCxnSpPr>
        <p:spPr>
          <a:xfrm>
            <a:off x="5979695" y="3195345"/>
            <a:ext cx="12272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AE7A48-5AB1-499F-B106-999F9B9FDEF9}"/>
              </a:ext>
            </a:extLst>
          </p:cNvPr>
          <p:cNvSpPr txBox="1"/>
          <p:nvPr/>
        </p:nvSpPr>
        <p:spPr>
          <a:xfrm>
            <a:off x="5687062" y="3828345"/>
            <a:ext cx="187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IP Address is 184.168.131.241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6AE043-B854-4473-95BE-7433A1E8E4A3}"/>
              </a:ext>
            </a:extLst>
          </p:cNvPr>
          <p:cNvCxnSpPr>
            <a:cxnSpLocks/>
          </p:cNvCxnSpPr>
          <p:nvPr/>
        </p:nvCxnSpPr>
        <p:spPr>
          <a:xfrm flipH="1">
            <a:off x="5862992" y="4479933"/>
            <a:ext cx="13439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4F09EE-ED47-4489-84D5-91E037161FA3}"/>
              </a:ext>
            </a:extLst>
          </p:cNvPr>
          <p:cNvSpPr txBox="1"/>
          <p:nvPr/>
        </p:nvSpPr>
        <p:spPr>
          <a:xfrm>
            <a:off x="1746320" y="3372211"/>
            <a:ext cx="187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IP Address is 184.168.131.241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39DB75-4273-45EC-A95D-D2EFDF993305}"/>
              </a:ext>
            </a:extLst>
          </p:cNvPr>
          <p:cNvCxnSpPr>
            <a:cxnSpLocks/>
          </p:cNvCxnSpPr>
          <p:nvPr/>
        </p:nvCxnSpPr>
        <p:spPr>
          <a:xfrm flipH="1" flipV="1">
            <a:off x="2631441" y="3006017"/>
            <a:ext cx="1188719" cy="695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03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1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0B2C78ED-2134-47A9-B285-9EDDC7057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703" y="1516359"/>
            <a:ext cx="1757680" cy="175768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0FF32D51-F788-405C-88D9-509BD2101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7551" y="2735704"/>
            <a:ext cx="1491120" cy="1491120"/>
          </a:xfrm>
          <a:prstGeom prst="rect">
            <a:avLst/>
          </a:prstGeom>
        </p:spPr>
      </p:pic>
      <p:pic>
        <p:nvPicPr>
          <p:cNvPr id="10" name="Graphic 9" descr="Wireless router">
            <a:extLst>
              <a:ext uri="{FF2B5EF4-FFF2-40B4-BE49-F238E27FC236}">
                <a16:creationId xmlns:a16="http://schemas.microsoft.com/office/drawing/2014/main" id="{08875A9E-A717-41C4-8777-0364C07120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8111" y="2699880"/>
            <a:ext cx="1562769" cy="1562769"/>
          </a:xfrm>
          <a:prstGeom prst="rect">
            <a:avLst/>
          </a:prstGeom>
        </p:spPr>
      </p:pic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24371F99-FF86-4CBA-8170-D6CFF394A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703" y="4075496"/>
            <a:ext cx="1757680" cy="175768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E5D191-279E-4C3F-8BE2-0B349196B49A}"/>
              </a:ext>
            </a:extLst>
          </p:cNvPr>
          <p:cNvCxnSpPr>
            <a:endCxn id="10" idx="1"/>
          </p:cNvCxnSpPr>
          <p:nvPr/>
        </p:nvCxnSpPr>
        <p:spPr>
          <a:xfrm>
            <a:off x="2631440" y="2570480"/>
            <a:ext cx="1576671" cy="9107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7D7ED4-8B78-4FF4-B41B-2D2C2CD50E07}"/>
              </a:ext>
            </a:extLst>
          </p:cNvPr>
          <p:cNvCxnSpPr>
            <a:cxnSpLocks/>
          </p:cNvCxnSpPr>
          <p:nvPr/>
        </p:nvCxnSpPr>
        <p:spPr>
          <a:xfrm flipV="1">
            <a:off x="2773680" y="3891280"/>
            <a:ext cx="1434431" cy="1063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BA79C9-CD0E-4897-B887-0D6D58CC979B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5770880" y="3481264"/>
            <a:ext cx="157667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5C6ECB9D-F5BE-48FF-96CC-305583FF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Poisoning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4B5F4E-0486-4062-8696-E27B37D0CA73}"/>
              </a:ext>
            </a:extLst>
          </p:cNvPr>
          <p:cNvSpPr txBox="1"/>
          <p:nvPr/>
        </p:nvSpPr>
        <p:spPr>
          <a:xfrm>
            <a:off x="7423486" y="4226824"/>
            <a:ext cx="133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DNS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7A625-5B9B-48B6-8BB8-458456B2B70C}"/>
              </a:ext>
            </a:extLst>
          </p:cNvPr>
          <p:cNvSpPr txBox="1"/>
          <p:nvPr/>
        </p:nvSpPr>
        <p:spPr>
          <a:xfrm>
            <a:off x="2932430" y="1870670"/>
            <a:ext cx="187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What is the IP Address for cyber.org?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66177D-3174-4FB5-95A9-9F33BD6F4812}"/>
              </a:ext>
            </a:extLst>
          </p:cNvPr>
          <p:cNvCxnSpPr>
            <a:cxnSpLocks/>
          </p:cNvCxnSpPr>
          <p:nvPr/>
        </p:nvCxnSpPr>
        <p:spPr>
          <a:xfrm>
            <a:off x="3114908" y="2329116"/>
            <a:ext cx="788336" cy="4827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9DD49C-886B-4204-B587-D4B09E4B2B88}"/>
              </a:ext>
            </a:extLst>
          </p:cNvPr>
          <p:cNvSpPr txBox="1"/>
          <p:nvPr/>
        </p:nvSpPr>
        <p:spPr>
          <a:xfrm>
            <a:off x="5784782" y="2482797"/>
            <a:ext cx="187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What is the IP Address for cyber.org?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5BDF79-1A23-4B70-B2F0-80E63C674C2B}"/>
              </a:ext>
            </a:extLst>
          </p:cNvPr>
          <p:cNvCxnSpPr>
            <a:cxnSpLocks/>
          </p:cNvCxnSpPr>
          <p:nvPr/>
        </p:nvCxnSpPr>
        <p:spPr>
          <a:xfrm>
            <a:off x="5979695" y="3195345"/>
            <a:ext cx="12272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E066AB-86C2-4495-AC75-A7746FC31074}"/>
              </a:ext>
            </a:extLst>
          </p:cNvPr>
          <p:cNvSpPr txBox="1"/>
          <p:nvPr/>
        </p:nvSpPr>
        <p:spPr>
          <a:xfrm>
            <a:off x="5653505" y="4632380"/>
            <a:ext cx="187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IP Address is 3.13.146.149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D6C35E-BBF8-4360-A4D4-27D407704898}"/>
              </a:ext>
            </a:extLst>
          </p:cNvPr>
          <p:cNvCxnSpPr>
            <a:cxnSpLocks/>
          </p:cNvCxnSpPr>
          <p:nvPr/>
        </p:nvCxnSpPr>
        <p:spPr>
          <a:xfrm flipH="1">
            <a:off x="5887253" y="4632380"/>
            <a:ext cx="13439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A88633-EA36-4B38-A0EC-0D603B5D32C5}"/>
              </a:ext>
            </a:extLst>
          </p:cNvPr>
          <p:cNvSpPr txBox="1"/>
          <p:nvPr/>
        </p:nvSpPr>
        <p:spPr>
          <a:xfrm>
            <a:off x="1746320" y="3372211"/>
            <a:ext cx="187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IP Address is 3.13.146.149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D2251B-7258-485C-AACF-43FDFEDC2999}"/>
              </a:ext>
            </a:extLst>
          </p:cNvPr>
          <p:cNvCxnSpPr>
            <a:cxnSpLocks/>
          </p:cNvCxnSpPr>
          <p:nvPr/>
        </p:nvCxnSpPr>
        <p:spPr>
          <a:xfrm flipH="1" flipV="1">
            <a:off x="2631441" y="3006017"/>
            <a:ext cx="1188719" cy="695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E39967-6CE2-42E7-B25A-E276E65656D4}"/>
              </a:ext>
            </a:extLst>
          </p:cNvPr>
          <p:cNvSpPr txBox="1"/>
          <p:nvPr/>
        </p:nvSpPr>
        <p:spPr>
          <a:xfrm>
            <a:off x="3484743" y="4728553"/>
            <a:ext cx="187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cyber.org’s</a:t>
            </a:r>
            <a:r>
              <a:rPr lang="en-US" sz="1400" dirty="0">
                <a:solidFill>
                  <a:srgbClr val="FF0000"/>
                </a:solidFill>
              </a:rPr>
              <a:t> IP Address is 3.13.146.149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A32A44-FFD2-48E5-AD90-2F01611C793D}"/>
              </a:ext>
            </a:extLst>
          </p:cNvPr>
          <p:cNvCxnSpPr>
            <a:cxnSpLocks/>
          </p:cNvCxnSpPr>
          <p:nvPr/>
        </p:nvCxnSpPr>
        <p:spPr>
          <a:xfrm flipV="1">
            <a:off x="3313230" y="4319442"/>
            <a:ext cx="751840" cy="563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5224F16-BDF8-42D6-845D-FCA28489AF8B}"/>
              </a:ext>
            </a:extLst>
          </p:cNvPr>
          <p:cNvSpPr txBox="1"/>
          <p:nvPr/>
        </p:nvSpPr>
        <p:spPr>
          <a:xfrm>
            <a:off x="5695351" y="3850996"/>
            <a:ext cx="187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cyber.org’s</a:t>
            </a:r>
            <a:r>
              <a:rPr lang="en-US" sz="1400" dirty="0">
                <a:solidFill>
                  <a:srgbClr val="FF0000"/>
                </a:solidFill>
              </a:rPr>
              <a:t> IP Address is 3.13.146.149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5ACCB5-DD72-4420-9033-D4BBFFFF0D8F}"/>
              </a:ext>
            </a:extLst>
          </p:cNvPr>
          <p:cNvCxnSpPr>
            <a:cxnSpLocks/>
          </p:cNvCxnSpPr>
          <p:nvPr/>
        </p:nvCxnSpPr>
        <p:spPr>
          <a:xfrm>
            <a:off x="5987450" y="3814528"/>
            <a:ext cx="11516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3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0" grpId="0"/>
      <p:bldP spid="22" grpId="0"/>
      <p:bldP spid="24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D77-0BF7-4C5C-910F-8798923F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Hijacking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8F92C-C241-4499-90E2-2FCC230B9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Gain access to domain registration to control where the traffic flows</a:t>
            </a:r>
          </a:p>
          <a:p>
            <a:pPr lvl="1"/>
            <a:r>
              <a:rPr lang="en-US" dirty="0"/>
              <a:t>No need to attack actual DNS servers</a:t>
            </a:r>
          </a:p>
          <a:p>
            <a:pPr lvl="1"/>
            <a:r>
              <a:rPr lang="en-US" dirty="0"/>
              <a:t>Control associated names and addresses</a:t>
            </a:r>
          </a:p>
          <a:p>
            <a:r>
              <a:rPr lang="en-US" dirty="0"/>
              <a:t>How to take over an account</a:t>
            </a:r>
          </a:p>
          <a:p>
            <a:pPr lvl="1"/>
            <a:r>
              <a:rPr lang="en-US" dirty="0"/>
              <a:t>Brute force</a:t>
            </a:r>
          </a:p>
          <a:p>
            <a:pPr lvl="1"/>
            <a:r>
              <a:rPr lang="en-US" dirty="0"/>
              <a:t>Social engineer the password</a:t>
            </a:r>
          </a:p>
          <a:p>
            <a:pPr lvl="1"/>
            <a:r>
              <a:rPr lang="en-US" dirty="0"/>
              <a:t>Gain access to the email address</a:t>
            </a:r>
            <a:br>
              <a:rPr lang="en-US" dirty="0"/>
            </a:br>
            <a:r>
              <a:rPr lang="en-US" dirty="0"/>
              <a:t>that manages the account</a:t>
            </a:r>
          </a:p>
          <a:p>
            <a:pPr lvl="2"/>
            <a:r>
              <a:rPr lang="en-US" dirty="0"/>
              <a:t>Then “forgot my password” on account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" r="27679"/>
          <a:stretch/>
        </p:blipFill>
        <p:spPr bwMode="auto">
          <a:xfrm rot="454045">
            <a:off x="6316608" y="2945904"/>
            <a:ext cx="2175465" cy="334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15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F4AF-A269-4432-9A51-B2FB3F65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Hijacking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00E83-7973-49D6-951E-B3484F763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Saturday October 22, 2016 1pm</a:t>
            </a:r>
          </a:p>
          <a:p>
            <a:r>
              <a:rPr lang="en-US" dirty="0"/>
              <a:t>Domain name registrations of 36 domains are changed</a:t>
            </a:r>
          </a:p>
          <a:p>
            <a:pPr lvl="1"/>
            <a:r>
              <a:rPr lang="en-US" dirty="0"/>
              <a:t>Brazilian bank</a:t>
            </a:r>
          </a:p>
          <a:p>
            <a:pPr lvl="1"/>
            <a:r>
              <a:rPr lang="en-US" dirty="0"/>
              <a:t>Desktop domains, mobile domains, and more</a:t>
            </a:r>
          </a:p>
          <a:p>
            <a:r>
              <a:rPr lang="en-US" dirty="0"/>
              <a:t>Under hacker control for 6 hours</a:t>
            </a:r>
          </a:p>
          <a:p>
            <a:pPr lvl="1"/>
            <a:r>
              <a:rPr lang="en-US" dirty="0"/>
              <a:t>The bad guys became the bank</a:t>
            </a:r>
          </a:p>
          <a:p>
            <a:r>
              <a:rPr lang="en-US" dirty="0"/>
              <a:t>5 million customers, $27 billion in assets</a:t>
            </a:r>
          </a:p>
          <a:p>
            <a:pPr lvl="1"/>
            <a:r>
              <a:rPr lang="en-US" dirty="0"/>
              <a:t>Results of the hack have not been </a:t>
            </a:r>
            <a:r>
              <a:rPr lang="en-US"/>
              <a:t>publicly released</a:t>
            </a:r>
          </a:p>
        </p:txBody>
      </p:sp>
    </p:spTree>
    <p:extLst>
      <p:ext uri="{BB962C8B-B14F-4D97-AF65-F5344CB8AC3E}">
        <p14:creationId xmlns:p14="http://schemas.microsoft.com/office/powerpoint/2010/main" val="11094546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1937</TotalTime>
  <Words>236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</vt:lpstr>
      <vt:lpstr>Gill Sans MT</vt:lpstr>
      <vt:lpstr>Gallery</vt:lpstr>
      <vt:lpstr>Cybersecurity</vt:lpstr>
      <vt:lpstr>DNS Poisoning</vt:lpstr>
      <vt:lpstr>Normal DNS Server </vt:lpstr>
      <vt:lpstr>DNS Poisoning</vt:lpstr>
      <vt:lpstr>Domain Hijacking</vt:lpstr>
      <vt:lpstr>Domain Hijacking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59</cp:revision>
  <dcterms:created xsi:type="dcterms:W3CDTF">2019-04-17T19:12:48Z</dcterms:created>
  <dcterms:modified xsi:type="dcterms:W3CDTF">2021-01-22T20:11:02Z</dcterms:modified>
  <cp:category>pptx, curriculum, cyber</cp:category>
</cp:coreProperties>
</file>