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64" r:id="rId2"/>
    <p:sldId id="258" r:id="rId3"/>
    <p:sldId id="257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38A8-D9B8-4193-9C74-FE9ED7CE124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09D7DC99-5DD0-49D0-BFBC-05B442CB51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0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38A8-D9B8-4193-9C74-FE9ED7CE124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C99-5DD0-49D0-BFBC-05B442CB5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0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38A8-D9B8-4193-9C74-FE9ED7CE124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C99-5DD0-49D0-BFBC-05B442CB51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0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38A8-D9B8-4193-9C74-FE9ED7CE124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C99-5DD0-49D0-BFBC-05B442CB517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2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38A8-D9B8-4193-9C74-FE9ED7CE124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C99-5DD0-49D0-BFBC-05B442CB51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6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38A8-D9B8-4193-9C74-FE9ED7CE124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C99-5DD0-49D0-BFBC-05B442CB517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8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38A8-D9B8-4193-9C74-FE9ED7CE124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C99-5DD0-49D0-BFBC-05B442CB5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38A8-D9B8-4193-9C74-FE9ED7CE124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C99-5DD0-49D0-BFBC-05B442CB5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9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38A8-D9B8-4193-9C74-FE9ED7CE124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C99-5DD0-49D0-BFBC-05B442CB5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4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38A8-D9B8-4193-9C74-FE9ED7CE124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C99-5DD0-49D0-BFBC-05B442CB517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9C4F38A8-D9B8-4193-9C74-FE9ED7CE124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C99-5DD0-49D0-BFBC-05B442CB517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06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ber.cc/" TargetMode="External"/><Relationship Id="rId3" Type="http://schemas.openxmlformats.org/officeDocument/2006/relationships/hyperlink" Target="http://www.ciber.org/" TargetMode="External"/><Relationship Id="rId7" Type="http://schemas.openxmlformats.org/officeDocument/2006/relationships/hyperlink" Target="http://www.cyber.com/" TargetMode="External"/><Relationship Id="rId2" Type="http://schemas.openxmlformats.org/officeDocument/2006/relationships/hyperlink" Target="http://www.cyb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yberer.org/" TargetMode="External"/><Relationship Id="rId5" Type="http://schemas.openxmlformats.org/officeDocument/2006/relationships/hyperlink" Target="http://www.cyberr.org/" TargetMode="External"/><Relationship Id="rId4" Type="http://schemas.openxmlformats.org/officeDocument/2006/relationships/hyperlink" Target="http://www.cybre.org/" TargetMode="Externa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360B-C39C-4729-AD04-E1CA50AFC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946FE-25E3-4E93-93C9-553D7AE47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Client Hijacking Attacks</a:t>
            </a:r>
          </a:p>
        </p:txBody>
      </p:sp>
    </p:spTree>
    <p:extLst>
      <p:ext uri="{BB962C8B-B14F-4D97-AF65-F5344CB8AC3E}">
        <p14:creationId xmlns:p14="http://schemas.microsoft.com/office/powerpoint/2010/main" val="264966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71D3-6B0A-404D-8F2A-B6ABED18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6571-8908-4CB0-B6C2-26CB13C6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55045"/>
          </a:xfrm>
        </p:spPr>
        <p:txBody>
          <a:bodyPr>
            <a:normAutofit/>
          </a:bodyPr>
          <a:lstStyle/>
          <a:p>
            <a:r>
              <a:rPr lang="en-US" dirty="0" err="1"/>
              <a:t>Highjacking</a:t>
            </a:r>
            <a:r>
              <a:rPr lang="en-US" dirty="0"/>
              <a:t> a button or link</a:t>
            </a:r>
          </a:p>
          <a:p>
            <a:r>
              <a:rPr lang="en-US" dirty="0"/>
              <a:t>What you think you clicked on is something else entirely</a:t>
            </a:r>
          </a:p>
          <a:p>
            <a:r>
              <a:rPr lang="en-US" dirty="0"/>
              <a:t>Web page renders on the screen properly, looks fine</a:t>
            </a:r>
          </a:p>
          <a:p>
            <a:pPr lvl="1"/>
            <a:r>
              <a:rPr lang="en-US" dirty="0"/>
              <a:t>Transparent layer overtop of web page captures your click</a:t>
            </a:r>
          </a:p>
          <a:p>
            <a:pPr lvl="1"/>
            <a:r>
              <a:rPr lang="en-US" dirty="0"/>
              <a:t>JavaScript redirect</a:t>
            </a:r>
          </a:p>
          <a:p>
            <a:r>
              <a:rPr lang="en-US" dirty="0"/>
              <a:t>Many ways it can harm you:</a:t>
            </a:r>
          </a:p>
          <a:p>
            <a:pPr lvl="1"/>
            <a:r>
              <a:rPr lang="en-US" dirty="0"/>
              <a:t>Installs malware</a:t>
            </a:r>
          </a:p>
          <a:p>
            <a:pPr lvl="1"/>
            <a:r>
              <a:rPr lang="en-US" dirty="0"/>
              <a:t>Redirects to phishing site</a:t>
            </a:r>
          </a:p>
        </p:txBody>
      </p:sp>
      <p:pic>
        <p:nvPicPr>
          <p:cNvPr id="2050" name="Picture 2" descr="Image result for click mou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2" y="4080153"/>
            <a:ext cx="3610693" cy="203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29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365127"/>
            <a:ext cx="8366760" cy="721396"/>
          </a:xfrm>
        </p:spPr>
        <p:txBody>
          <a:bodyPr/>
          <a:lstStyle/>
          <a:p>
            <a:r>
              <a:rPr lang="en-US" dirty="0" err="1"/>
              <a:t>Typosquatting</a:t>
            </a:r>
            <a:r>
              <a:rPr lang="en-US" dirty="0"/>
              <a:t>/URL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Typo-squatting/brandjacking</a:t>
            </a:r>
          </a:p>
          <a:p>
            <a:pPr lvl="1"/>
            <a:r>
              <a:rPr lang="en-US" dirty="0"/>
              <a:t>Exploiting a user’s misspelling</a:t>
            </a:r>
          </a:p>
          <a:p>
            <a:r>
              <a:rPr lang="en-US" dirty="0"/>
              <a:t>Outright misspelling</a:t>
            </a:r>
          </a:p>
          <a:p>
            <a:pPr lvl="1"/>
            <a:r>
              <a:rPr lang="en-US" dirty="0">
                <a:hlinkClick r:id="rId2"/>
              </a:rPr>
              <a:t>www.cyber.org</a:t>
            </a:r>
            <a:r>
              <a:rPr lang="en-US" dirty="0"/>
              <a:t> vs. </a:t>
            </a:r>
            <a:r>
              <a:rPr lang="en-US" dirty="0">
                <a:hlinkClick r:id="rId3"/>
              </a:rPr>
              <a:t>www.ciber.org</a:t>
            </a:r>
            <a:r>
              <a:rPr lang="en-US" dirty="0"/>
              <a:t> </a:t>
            </a:r>
          </a:p>
          <a:p>
            <a:r>
              <a:rPr lang="en-US" dirty="0"/>
              <a:t>Typing error (“fat finger”)</a:t>
            </a:r>
          </a:p>
          <a:p>
            <a:pPr lvl="1"/>
            <a:r>
              <a:rPr lang="en-US" dirty="0">
                <a:hlinkClick r:id="rId4"/>
              </a:rPr>
              <a:t>www.cybre.org</a:t>
            </a:r>
            <a:r>
              <a:rPr lang="en-US" dirty="0"/>
              <a:t> or </a:t>
            </a:r>
            <a:r>
              <a:rPr lang="en-US" dirty="0">
                <a:hlinkClick r:id="rId5"/>
              </a:rPr>
              <a:t>www.cyberr.org</a:t>
            </a:r>
            <a:r>
              <a:rPr lang="en-US" dirty="0"/>
              <a:t> </a:t>
            </a:r>
          </a:p>
          <a:p>
            <a:r>
              <a:rPr lang="en-US" dirty="0"/>
              <a:t>A different name altogether</a:t>
            </a:r>
          </a:p>
          <a:p>
            <a:pPr lvl="1"/>
            <a:r>
              <a:rPr lang="en-US" dirty="0">
                <a:hlinkClick r:id="rId6"/>
              </a:rPr>
              <a:t>www.cyberer.org</a:t>
            </a:r>
            <a:r>
              <a:rPr lang="en-US" dirty="0"/>
              <a:t> </a:t>
            </a:r>
          </a:p>
          <a:p>
            <a:r>
              <a:rPr lang="en-US" dirty="0"/>
              <a:t>Wrong top-level domain</a:t>
            </a:r>
          </a:p>
          <a:p>
            <a:pPr lvl="1"/>
            <a:r>
              <a:rPr lang="en-US" dirty="0">
                <a:hlinkClick r:id="rId7"/>
              </a:rPr>
              <a:t>www.cyber.com</a:t>
            </a:r>
            <a:r>
              <a:rPr lang="en-US" dirty="0"/>
              <a:t> or </a:t>
            </a:r>
            <a:r>
              <a:rPr lang="en-US" dirty="0">
                <a:hlinkClick r:id="rId8"/>
              </a:rPr>
              <a:t>www.cyber.cc</a:t>
            </a:r>
            <a:r>
              <a:rPr lang="en-US" dirty="0"/>
              <a:t> </a:t>
            </a:r>
          </a:p>
        </p:txBody>
      </p:sp>
      <p:pic>
        <p:nvPicPr>
          <p:cNvPr id="5" name="Picture 2" descr="Image result for interne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70" y="2710803"/>
            <a:ext cx="3030663" cy="227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87BC-A323-45DC-97D5-4776E100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6C4E-48C5-4D37-A8F8-12001BA1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Logging into a website provides </a:t>
            </a:r>
            <a:br>
              <a:rPr lang="en-US" dirty="0"/>
            </a:br>
            <a:r>
              <a:rPr lang="en-US" dirty="0"/>
              <a:t>browser with cookie or session ID</a:t>
            </a:r>
            <a:br>
              <a:rPr lang="en-US" dirty="0"/>
            </a:br>
            <a:r>
              <a:rPr lang="en-US" dirty="0"/>
              <a:t>that authenticates users</a:t>
            </a:r>
          </a:p>
          <a:p>
            <a:r>
              <a:rPr lang="en-US" dirty="0"/>
              <a:t>Stored cookie that tells service no need for user to keep logging in – once is enough</a:t>
            </a:r>
          </a:p>
          <a:p>
            <a:r>
              <a:rPr lang="en-US" dirty="0"/>
              <a:t>Attacker can steal this cookie and assume user’s identity on the service/server or track you from site to site</a:t>
            </a:r>
          </a:p>
          <a:p>
            <a:r>
              <a:rPr lang="en-US" dirty="0"/>
              <a:t>Session for federated services like Google or Facebook can give hackers access to other services that authenticate through those services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038" y="167301"/>
            <a:ext cx="3378943" cy="189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50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ABE5-D359-4CCC-A0FC-5FCD9845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Session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4434-1453-4132-80CA-EB5001A5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Encrypt HTTP</a:t>
            </a:r>
          </a:p>
          <a:p>
            <a:pPr lvl="1"/>
            <a:r>
              <a:rPr lang="en-US" dirty="0"/>
              <a:t>Most sites are moving to HTTPS-only</a:t>
            </a:r>
          </a:p>
          <a:p>
            <a:pPr lvl="1"/>
            <a:r>
              <a:rPr lang="en-US" dirty="0"/>
              <a:t>Hides web activity from </a:t>
            </a:r>
            <a:r>
              <a:rPr lang="en-US" dirty="0" err="1"/>
              <a:t>MiTM</a:t>
            </a:r>
            <a:r>
              <a:rPr lang="en-US" dirty="0"/>
              <a:t> attacks</a:t>
            </a:r>
          </a:p>
          <a:p>
            <a:r>
              <a:rPr lang="en-US" dirty="0"/>
              <a:t>Encrypt connection</a:t>
            </a:r>
          </a:p>
          <a:p>
            <a:pPr lvl="1"/>
            <a:r>
              <a:rPr lang="en-US" dirty="0"/>
              <a:t>VPN hides traffic from you to VPN exit</a:t>
            </a:r>
          </a:p>
          <a:p>
            <a:pPr lvl="1"/>
            <a:r>
              <a:rPr lang="en-US" dirty="0"/>
              <a:t>Still visible once data leaves VPN on other end</a:t>
            </a:r>
          </a:p>
          <a:p>
            <a:r>
              <a:rPr lang="en-US" dirty="0"/>
              <a:t>Anti-malware scanner on local computer</a:t>
            </a:r>
          </a:p>
          <a:p>
            <a:r>
              <a:rPr lang="en-US" dirty="0"/>
              <a:t>Prevention tools</a:t>
            </a:r>
          </a:p>
          <a:p>
            <a:pPr lvl="1"/>
            <a:r>
              <a:rPr lang="en-US" dirty="0" err="1"/>
              <a:t>Blacksheep</a:t>
            </a:r>
            <a:br>
              <a:rPr lang="en-US" dirty="0"/>
            </a:br>
            <a:r>
              <a:rPr lang="en-US" dirty="0"/>
              <a:t>(sniffs out </a:t>
            </a:r>
            <a:r>
              <a:rPr lang="en-US" dirty="0" err="1"/>
              <a:t>Firesheep</a:t>
            </a:r>
            <a:r>
              <a:rPr lang="en-US" dirty="0"/>
              <a:t> tool that gives hackers ability to hijack sessions)</a:t>
            </a:r>
          </a:p>
        </p:txBody>
      </p:sp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16" y="2027076"/>
            <a:ext cx="2513544" cy="16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7053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1957</TotalTime>
  <Words>253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Cybersecurity</vt:lpstr>
      <vt:lpstr>Clickjacking</vt:lpstr>
      <vt:lpstr>Typosquatting/URL Hijacking</vt:lpstr>
      <vt:lpstr>Session Hijacking</vt:lpstr>
      <vt:lpstr>Prevent Session Hijacking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61</cp:revision>
  <dcterms:created xsi:type="dcterms:W3CDTF">2019-04-17T19:12:48Z</dcterms:created>
  <dcterms:modified xsi:type="dcterms:W3CDTF">2021-01-22T20:13:47Z</dcterms:modified>
  <cp:category>pptx, curriculum, cyber</cp:category>
</cp:coreProperties>
</file>