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65" r:id="rId2"/>
    <p:sldId id="266" r:id="rId3"/>
    <p:sldId id="261" r:id="rId4"/>
    <p:sldId id="257" r:id="rId5"/>
    <p:sldId id="259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2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3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1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7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5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1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5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2C00F02-CA4C-4321-960D-6D9AFC3844E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7EA-BCD1-497F-9801-D3CC18BD75A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48FC-29D7-4170-88EA-DC5896B34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2805B-3E32-4898-94AA-7128E6E46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Jamming</a:t>
            </a:r>
          </a:p>
        </p:txBody>
      </p:sp>
    </p:spTree>
    <p:extLst>
      <p:ext uri="{BB962C8B-B14F-4D97-AF65-F5344CB8AC3E}">
        <p14:creationId xmlns:p14="http://schemas.microsoft.com/office/powerpoint/2010/main" val="24986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same Street | The Bob Angle">
            <a:extLst>
              <a:ext uri="{FF2B5EF4-FFF2-40B4-BE49-F238E27FC236}">
                <a16:creationId xmlns:a16="http://schemas.microsoft.com/office/drawing/2014/main" id="{6F20F83B-C793-481E-A39F-B7BC5CBB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23" y="2776708"/>
            <a:ext cx="5324114" cy="343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D03F71-330A-431F-8306-AE4FFEABC071}"/>
              </a:ext>
            </a:extLst>
          </p:cNvPr>
          <p:cNvSpPr txBox="1"/>
          <p:nvPr/>
        </p:nvSpPr>
        <p:spPr>
          <a:xfrm>
            <a:off x="2222942" y="898634"/>
            <a:ext cx="5549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Wireless Jam</a:t>
            </a:r>
          </a:p>
        </p:txBody>
      </p:sp>
    </p:spTree>
    <p:extLst>
      <p:ext uri="{BB962C8B-B14F-4D97-AF65-F5344CB8AC3E}">
        <p14:creationId xmlns:p14="http://schemas.microsoft.com/office/powerpoint/2010/main" val="118385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6331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WiFi</a:t>
            </a:r>
            <a:r>
              <a:rPr lang="en-US" dirty="0"/>
              <a:t> is digital radio signals operating at set frequencies</a:t>
            </a:r>
          </a:p>
          <a:p>
            <a:pPr lvl="1"/>
            <a:r>
              <a:rPr lang="en-US" dirty="0"/>
              <a:t>2.4GHz – 802.11a, 802.11b, 802.11g</a:t>
            </a:r>
          </a:p>
          <a:p>
            <a:pPr lvl="1"/>
            <a:r>
              <a:rPr lang="en-US" dirty="0"/>
              <a:t>5GHz – 802.11n, 802.11ac</a:t>
            </a:r>
          </a:p>
          <a:p>
            <a:r>
              <a:rPr lang="en-US" dirty="0" err="1"/>
              <a:t>WiFi</a:t>
            </a:r>
            <a:r>
              <a:rPr lang="en-US" dirty="0"/>
              <a:t> is controlled radio signals</a:t>
            </a:r>
          </a:p>
          <a:p>
            <a:pPr lvl="1"/>
            <a:r>
              <a:rPr lang="en-US" dirty="0"/>
              <a:t>Complex signal: Quadrature Amplitude Modulation (QAM)</a:t>
            </a:r>
          </a:p>
          <a:p>
            <a:pPr lvl="1"/>
            <a:r>
              <a:rPr lang="en-US" dirty="0"/>
              <a:t>Determines bits from the amplitude and phase of signal</a:t>
            </a:r>
          </a:p>
          <a:p>
            <a:pPr lvl="1"/>
            <a:r>
              <a:rPr lang="en-US" dirty="0"/>
              <a:t>If signal cannot be heard, data transfer is interrupted</a:t>
            </a:r>
          </a:p>
        </p:txBody>
      </p:sp>
      <p:pic>
        <p:nvPicPr>
          <p:cNvPr id="4098" name="Picture 2" descr="Image result for radio wav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5" b="42505"/>
          <a:stretch/>
        </p:blipFill>
        <p:spPr bwMode="auto">
          <a:xfrm>
            <a:off x="0" y="4069195"/>
            <a:ext cx="9144000" cy="182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05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ymba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63" y="5251622"/>
            <a:ext cx="2891790" cy="142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68215" cy="1325563"/>
          </a:xfrm>
        </p:spPr>
        <p:txBody>
          <a:bodyPr/>
          <a:lstStyle/>
          <a:p>
            <a:r>
              <a:rPr lang="en-US" dirty="0"/>
              <a:t>Radio Frequency (RF) Jamming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57004" cy="38708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Transmitting any interfering radio signals</a:t>
            </a:r>
          </a:p>
          <a:p>
            <a:r>
              <a:rPr lang="en-US" dirty="0"/>
              <a:t>Example:</a:t>
            </a:r>
          </a:p>
          <a:p>
            <a:pPr marL="225425" lvl="1" indent="0">
              <a:buNone/>
            </a:pPr>
            <a:r>
              <a:rPr lang="en-US" sz="2200" dirty="0"/>
              <a:t>Imagine having a conversation with a friend, you’re exchanging ideas for a project, and making really great progress on the assignment.</a:t>
            </a:r>
          </a:p>
          <a:p>
            <a:pPr marL="225425" lvl="1" indent="0">
              <a:buNone/>
            </a:pPr>
            <a:r>
              <a:rPr lang="en-US" sz="2200" dirty="0"/>
              <a:t>Along comes someone that wants to disrupt you. You might normally be able to ignore them or speak over their distractions.</a:t>
            </a:r>
          </a:p>
          <a:p>
            <a:pPr marL="225425" lvl="1" indent="0">
              <a:buNone/>
            </a:pPr>
            <a:r>
              <a:rPr lang="en-US" sz="2200" dirty="0"/>
              <a:t>Then they pull out a pair of crash cymbals.</a:t>
            </a:r>
          </a:p>
          <a:p>
            <a:pPr marL="225425" lvl="1" indent="0">
              <a:buNone/>
            </a:pPr>
            <a:r>
              <a:rPr lang="en-US" sz="2200" dirty="0"/>
              <a:t>The conversation will stop until they stop playing the cymbals.</a:t>
            </a:r>
          </a:p>
          <a:p>
            <a:pPr marL="225425" lvl="1" indent="0">
              <a:buNone/>
            </a:pPr>
            <a:r>
              <a:rPr lang="en-US" sz="2200" dirty="0"/>
              <a:t>This individual has jammed the conversation.</a:t>
            </a:r>
          </a:p>
          <a:p>
            <a:pPr marL="225425" lvl="1" indent="0">
              <a:buNone/>
            </a:pPr>
            <a:r>
              <a:rPr lang="en-US" sz="2200" dirty="0"/>
              <a:t>Radio jamming is very similar.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Jamming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230252" cy="4351338"/>
          </a:xfrm>
        </p:spPr>
        <p:txBody>
          <a:bodyPr>
            <a:normAutofit/>
          </a:bodyPr>
          <a:lstStyle/>
          <a:p>
            <a:r>
              <a:rPr lang="en-US" dirty="0"/>
              <a:t>Unintentional</a:t>
            </a:r>
          </a:p>
          <a:p>
            <a:pPr lvl="1"/>
            <a:r>
              <a:rPr lang="en-US" dirty="0"/>
              <a:t>Referred to as interference, or RFI</a:t>
            </a:r>
          </a:p>
          <a:p>
            <a:pPr lvl="1"/>
            <a:r>
              <a:rPr lang="en-US" dirty="0"/>
              <a:t>Microwave oven</a:t>
            </a:r>
          </a:p>
          <a:p>
            <a:pPr lvl="1"/>
            <a:r>
              <a:rPr lang="en-US" dirty="0"/>
              <a:t>Fluorescent lights</a:t>
            </a:r>
          </a:p>
          <a:p>
            <a:pPr lvl="1"/>
            <a:r>
              <a:rPr lang="en-US" dirty="0"/>
              <a:t>Nearby cell phone towers</a:t>
            </a:r>
          </a:p>
          <a:p>
            <a:pPr lvl="1"/>
            <a:r>
              <a:rPr lang="en-US" dirty="0"/>
              <a:t>Licensed radio operators</a:t>
            </a:r>
          </a:p>
          <a:p>
            <a:pPr lvl="1"/>
            <a:r>
              <a:rPr lang="en-US" dirty="0"/>
              <a:t>Baby monitors</a:t>
            </a:r>
          </a:p>
          <a:p>
            <a:pPr lvl="1"/>
            <a:r>
              <a:rPr lang="en-US" dirty="0"/>
              <a:t>Electronic arcing</a:t>
            </a:r>
          </a:p>
          <a:p>
            <a:r>
              <a:rPr lang="en-US" dirty="0"/>
              <a:t>Intentional</a:t>
            </a:r>
          </a:p>
          <a:p>
            <a:pPr lvl="1"/>
            <a:r>
              <a:rPr lang="en-US" dirty="0"/>
              <a:t>Malicious individual wants to</a:t>
            </a:r>
            <a:br>
              <a:rPr lang="en-US" dirty="0"/>
            </a:br>
            <a:r>
              <a:rPr lang="en-US" dirty="0"/>
              <a:t> disable your network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electric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51156" y="1404513"/>
            <a:ext cx="5521126" cy="310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ifi jamm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327" y="1385596"/>
            <a:ext cx="2196337" cy="310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icrowave oven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31" y="3616300"/>
            <a:ext cx="2597733" cy="259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7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6B0F-82C8-4032-A28A-FA3003C7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Jamming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2EE3-76F2-47F0-B3D7-9B05D728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14858" cy="4351338"/>
          </a:xfrm>
        </p:spPr>
        <p:txBody>
          <a:bodyPr>
            <a:normAutofit/>
          </a:bodyPr>
          <a:lstStyle/>
          <a:p>
            <a:r>
              <a:rPr lang="en-US" dirty="0"/>
              <a:t>Different modes</a:t>
            </a:r>
          </a:p>
          <a:p>
            <a:pPr lvl="1"/>
            <a:r>
              <a:rPr lang="en-US" dirty="0"/>
              <a:t>Constant, loud signal</a:t>
            </a:r>
            <a:br>
              <a:rPr lang="en-US" dirty="0"/>
            </a:br>
            <a:r>
              <a:rPr lang="en-US" dirty="0"/>
              <a:t>(likely RFI or simple jammer)</a:t>
            </a:r>
          </a:p>
          <a:p>
            <a:pPr lvl="1"/>
            <a:r>
              <a:rPr lang="en-US" dirty="0"/>
              <a:t>Random bits/constant</a:t>
            </a:r>
          </a:p>
          <a:p>
            <a:pPr lvl="1"/>
            <a:r>
              <a:rPr lang="en-US" dirty="0"/>
              <a:t>Legitimate frames</a:t>
            </a:r>
          </a:p>
          <a:p>
            <a:pPr lvl="1"/>
            <a:r>
              <a:rPr lang="en-US" dirty="0"/>
              <a:t>Data sent at random times</a:t>
            </a:r>
          </a:p>
          <a:p>
            <a:pPr lvl="2"/>
            <a:r>
              <a:rPr lang="en-US" dirty="0"/>
              <a:t>Random, nonsense data in</a:t>
            </a:r>
            <a:br>
              <a:rPr lang="en-US" dirty="0"/>
            </a:br>
            <a:r>
              <a:rPr lang="en-US" dirty="0"/>
              <a:t>legitimate frames</a:t>
            </a:r>
          </a:p>
          <a:p>
            <a:pPr lvl="1"/>
            <a:r>
              <a:rPr lang="en-US" dirty="0"/>
              <a:t>Reactive jamming</a:t>
            </a:r>
          </a:p>
          <a:p>
            <a:pPr lvl="2"/>
            <a:r>
              <a:rPr lang="en-US" dirty="0"/>
              <a:t>Only when target tries</a:t>
            </a:r>
            <a:br>
              <a:rPr lang="en-US" dirty="0"/>
            </a:br>
            <a:r>
              <a:rPr lang="en-US" dirty="0"/>
              <a:t>to communicate</a:t>
            </a:r>
          </a:p>
        </p:txBody>
      </p:sp>
      <p:pic>
        <p:nvPicPr>
          <p:cNvPr id="5122" name="Picture 2" descr="http://files.metageek.net/marketing/Chan5/Learn/images/id-microw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09" y="3930994"/>
            <a:ext cx="4611022" cy="211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files.metageek.net/marketing/Chan5/Learn/images/id-8021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08" y="1445167"/>
            <a:ext cx="4611023" cy="21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32931" y="107583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802.11b Signal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4891" y="3564927"/>
            <a:ext cx="18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Microwave Oven</a:t>
            </a:r>
          </a:p>
        </p:txBody>
      </p:sp>
    </p:spTree>
    <p:extLst>
      <p:ext uri="{BB962C8B-B14F-4D97-AF65-F5344CB8AC3E}">
        <p14:creationId xmlns:p14="http://schemas.microsoft.com/office/powerpoint/2010/main" val="15661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the jammer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 “Fox hunting”</a:t>
            </a:r>
          </a:p>
          <a:p>
            <a:pPr lvl="1"/>
            <a:r>
              <a:rPr lang="en-US" dirty="0"/>
              <a:t>Directional antenna</a:t>
            </a:r>
          </a:p>
          <a:p>
            <a:pPr lvl="1"/>
            <a:r>
              <a:rPr lang="en-US" dirty="0"/>
              <a:t>Attenuator</a:t>
            </a:r>
          </a:p>
          <a:p>
            <a:pPr lvl="1"/>
            <a:r>
              <a:rPr lang="en-US" dirty="0"/>
              <a:t>Signal strength meter</a:t>
            </a:r>
          </a:p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Nearby, close proximity</a:t>
            </a:r>
          </a:p>
          <a:p>
            <a:pPr lvl="1"/>
            <a:r>
              <a:rPr lang="en-US" dirty="0"/>
              <a:t>Someplace with electric power</a:t>
            </a:r>
          </a:p>
        </p:txBody>
      </p:sp>
      <p:pic>
        <p:nvPicPr>
          <p:cNvPr id="3076" name="Picture 4" descr="Image result for handheld wifi yag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45" y="3005708"/>
            <a:ext cx="3293084" cy="219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8" b="15747"/>
          <a:stretch/>
        </p:blipFill>
        <p:spPr bwMode="auto">
          <a:xfrm>
            <a:off x="5296212" y="1095885"/>
            <a:ext cx="2857500" cy="19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6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the Jammer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 for RFI</a:t>
            </a:r>
          </a:p>
          <a:p>
            <a:pPr lvl="1"/>
            <a:r>
              <a:rPr lang="en-US" dirty="0"/>
              <a:t>Intermittent? What appliances are in use?</a:t>
            </a:r>
          </a:p>
          <a:p>
            <a:pPr lvl="2"/>
            <a:r>
              <a:rPr lang="en-US" dirty="0"/>
              <a:t>Microwave</a:t>
            </a:r>
          </a:p>
          <a:p>
            <a:pPr lvl="2"/>
            <a:r>
              <a:rPr lang="en-US" dirty="0"/>
              <a:t>Wire/connector lose in refrigerator or HVAC</a:t>
            </a:r>
          </a:p>
          <a:p>
            <a:pPr lvl="1"/>
            <a:r>
              <a:rPr lang="en-US" dirty="0"/>
              <a:t>Turn off power breakers in that area until RFI stops</a:t>
            </a:r>
          </a:p>
          <a:p>
            <a:pPr lvl="2"/>
            <a:r>
              <a:rPr lang="en-US" dirty="0"/>
              <a:t>Offending device is on that circuit somewhere</a:t>
            </a:r>
          </a:p>
          <a:p>
            <a:r>
              <a:rPr lang="en-US" dirty="0"/>
              <a:t>Watch the radio signals</a:t>
            </a:r>
          </a:p>
          <a:p>
            <a:pPr lvl="1"/>
            <a:r>
              <a:rPr lang="en-US" dirty="0"/>
              <a:t>Make use of RTL-SDR or similar device</a:t>
            </a:r>
          </a:p>
          <a:p>
            <a:pPr lvl="1"/>
            <a:r>
              <a:rPr lang="en-US" dirty="0"/>
              <a:t>Tune to offending band</a:t>
            </a:r>
          </a:p>
          <a:p>
            <a:pPr lvl="1"/>
            <a:r>
              <a:rPr lang="en-US" dirty="0"/>
              <a:t>Watch what signals overpower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 descr="Image result for rtl sd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8344" r="12431" b="17147"/>
          <a:stretch/>
        </p:blipFill>
        <p:spPr bwMode="auto">
          <a:xfrm>
            <a:off x="5216366" y="103075"/>
            <a:ext cx="3832070" cy="23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091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1967</TotalTime>
  <Words>321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Tw Cen MT</vt:lpstr>
      <vt:lpstr>Gallery</vt:lpstr>
      <vt:lpstr>Cybersecurity</vt:lpstr>
      <vt:lpstr>PowerPoint Presentation</vt:lpstr>
      <vt:lpstr>Wireless Signals</vt:lpstr>
      <vt:lpstr>Radio Frequency (RF) Jamming</vt:lpstr>
      <vt:lpstr>Jamming Sources</vt:lpstr>
      <vt:lpstr>Wireless Jamming</vt:lpstr>
      <vt:lpstr>Locating the jammer</vt:lpstr>
      <vt:lpstr>Locating the Jammer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2021-01-22T20:31:57Z</dcterms:modified>
  <cp:category>pptx, curriculum, cyber</cp:category>
</cp:coreProperties>
</file>