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sldIdLst>
    <p:sldId id="272" r:id="rId2"/>
    <p:sldId id="257" r:id="rId3"/>
    <p:sldId id="264" r:id="rId4"/>
    <p:sldId id="270" r:id="rId5"/>
    <p:sldId id="268" r:id="rId6"/>
    <p:sldId id="263" r:id="rId7"/>
    <p:sldId id="258" r:id="rId8"/>
    <p:sldId id="259" r:id="rId9"/>
    <p:sldId id="260" r:id="rId10"/>
    <p:sldId id="262" r:id="rId11"/>
    <p:sldId id="261" r:id="rId12"/>
    <p:sldId id="265" r:id="rId13"/>
    <p:sldId id="267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8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7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80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3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4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9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2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819E3104-6DBD-424E-8CC4-1C41FE04F2EA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E3D2-6025-46D5-8153-F966A5BBAEE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4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4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F2D1-CF11-F542-8559-6ADD92B6F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A2A52-EDAD-9A4F-8FEF-84688B449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Cryptographic Attacks</a:t>
            </a:r>
          </a:p>
        </p:txBody>
      </p:sp>
    </p:spTree>
    <p:extLst>
      <p:ext uri="{BB962C8B-B14F-4D97-AF65-F5344CB8AC3E}">
        <p14:creationId xmlns:p14="http://schemas.microsoft.com/office/powerpoint/2010/main" val="382260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www.zoro.com/static/cms/product/full/Z1KGu_fo5o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48" y="2246803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13B6EB-E39C-4642-80A1-8AADC2FE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487E-ECE2-4CBC-8C4C-E5E95D10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77" y="2015733"/>
            <a:ext cx="6571343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Brute force = try all possible combinations and </a:t>
            </a:r>
            <a:br>
              <a:rPr lang="en-US" dirty="0"/>
            </a:br>
            <a:r>
              <a:rPr lang="en-US" dirty="0"/>
              <a:t>permutations until the right guess works</a:t>
            </a:r>
          </a:p>
          <a:p>
            <a:r>
              <a:rPr lang="en-US" dirty="0"/>
              <a:t>Like trying to guess a number by sequentially trying</a:t>
            </a:r>
            <a:br>
              <a:rPr lang="en-US" dirty="0"/>
            </a:br>
            <a:r>
              <a:rPr lang="en-US" dirty="0"/>
              <a:t>every number starting at 0… 1… 2…</a:t>
            </a:r>
          </a:p>
          <a:p>
            <a:r>
              <a:rPr lang="en-US" dirty="0"/>
              <a:t>Very slow</a:t>
            </a:r>
          </a:p>
          <a:p>
            <a:r>
              <a:rPr lang="en-US" dirty="0"/>
              <a:t>Many systems will lock you out after X failed attempts</a:t>
            </a:r>
          </a:p>
          <a:p>
            <a:r>
              <a:rPr lang="en-US" dirty="0"/>
              <a:t>Doing this offline will not lock you out</a:t>
            </a:r>
          </a:p>
          <a:p>
            <a:pPr lvl="1"/>
            <a:r>
              <a:rPr lang="en-US" dirty="0"/>
              <a:t>Requires password file with usernames and hashes</a:t>
            </a:r>
          </a:p>
        </p:txBody>
      </p:sp>
    </p:spTree>
    <p:extLst>
      <p:ext uri="{BB962C8B-B14F-4D97-AF65-F5344CB8AC3E}">
        <p14:creationId xmlns:p14="http://schemas.microsoft.com/office/powerpoint/2010/main" val="146285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dictionary boo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21905" r="5230" b="17738"/>
          <a:stretch/>
        </p:blipFill>
        <p:spPr bwMode="auto">
          <a:xfrm>
            <a:off x="5325762" y="161926"/>
            <a:ext cx="3703938" cy="97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C80628-0F0A-40C8-9DFC-668039CB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816C-7641-4883-B221-4C5D10E5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886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passwords are comprised of common words</a:t>
            </a:r>
          </a:p>
          <a:p>
            <a:r>
              <a:rPr lang="en-US" dirty="0"/>
              <a:t>If using brute force attack, try dictionary attack first.</a:t>
            </a:r>
            <a:br>
              <a:rPr lang="en-US" dirty="0"/>
            </a:br>
            <a:r>
              <a:rPr lang="en-US" dirty="0"/>
              <a:t>Be sure it isn’t easy-to-guess like single word from dictionary</a:t>
            </a:r>
          </a:p>
          <a:p>
            <a:r>
              <a:rPr lang="en-US" dirty="0"/>
              <a:t>Wordlists are available online</a:t>
            </a:r>
          </a:p>
          <a:p>
            <a:pPr lvl="1"/>
            <a:r>
              <a:rPr lang="en-US" dirty="0"/>
              <a:t>Made up of cracked/leaked password files from old cyberattacks</a:t>
            </a:r>
          </a:p>
          <a:p>
            <a:pPr lvl="1"/>
            <a:r>
              <a:rPr lang="en-US" dirty="0"/>
              <a:t>Each year, articles pop up of “Most common passwords of 20__.”</a:t>
            </a:r>
          </a:p>
          <a:p>
            <a:r>
              <a:rPr lang="en-US" dirty="0"/>
              <a:t>Only good against simplistic passwords</a:t>
            </a:r>
          </a:p>
          <a:p>
            <a:pPr lvl="1"/>
            <a:r>
              <a:rPr lang="en-US" dirty="0"/>
              <a:t>Every organization has </a:t>
            </a:r>
            <a:r>
              <a:rPr lang="en-US" i="1" dirty="0"/>
              <a:t>someone</a:t>
            </a:r>
            <a:r>
              <a:rPr lang="en-US" dirty="0"/>
              <a:t> that uses a weak password!</a:t>
            </a:r>
          </a:p>
          <a:p>
            <a:r>
              <a:rPr lang="en-US" dirty="0"/>
              <a:t>Defense: In past, common practice was letter replacement:</a:t>
            </a:r>
            <a:br>
              <a:rPr lang="en-US" dirty="0"/>
            </a:br>
            <a:r>
              <a:rPr lang="en-US" dirty="0"/>
              <a:t>tH15 15 4n 3x4mpl3 p4SsW0rD [not that secure!]</a:t>
            </a:r>
          </a:p>
          <a:p>
            <a:r>
              <a:rPr lang="en-US" dirty="0"/>
              <a:t>Defense: Enforce strong password criteria</a:t>
            </a:r>
          </a:p>
        </p:txBody>
      </p:sp>
    </p:spTree>
    <p:extLst>
      <p:ext uri="{BB962C8B-B14F-4D97-AF65-F5344CB8AC3E}">
        <p14:creationId xmlns:p14="http://schemas.microsoft.com/office/powerpoint/2010/main" val="127166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honograp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0701" y="3397250"/>
            <a:ext cx="2004168" cy="232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B0FF9-DA89-42C0-BBD2-CBB081BF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Downgrade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7F39-2F3D-4548-8850-8A951141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cryptographic processes are abandoned for newer, more secure algorithms</a:t>
            </a:r>
          </a:p>
          <a:p>
            <a:r>
              <a:rPr lang="en-US" dirty="0"/>
              <a:t>Due to compatibility issues, some older code or systems may use less-than-ideal cryptography</a:t>
            </a:r>
          </a:p>
          <a:p>
            <a:r>
              <a:rPr lang="en-US" dirty="0"/>
              <a:t>Forcing one system to downgrade its security</a:t>
            </a:r>
            <a:br>
              <a:rPr lang="en-US" dirty="0"/>
            </a:br>
            <a:r>
              <a:rPr lang="en-US" dirty="0"/>
              <a:t>weakens the security of the entire system</a:t>
            </a:r>
          </a:p>
          <a:p>
            <a:r>
              <a:rPr lang="en-US" dirty="0"/>
              <a:t>Old crypto algorithms are retired for a reason!</a:t>
            </a:r>
          </a:p>
          <a:p>
            <a:pPr lvl="1"/>
            <a:r>
              <a:rPr lang="en-US" i="1" dirty="0"/>
              <a:t>Don’t use weak crypto!</a:t>
            </a:r>
          </a:p>
        </p:txBody>
      </p:sp>
    </p:spTree>
    <p:extLst>
      <p:ext uri="{BB962C8B-B14F-4D97-AF65-F5344CB8AC3E}">
        <p14:creationId xmlns:p14="http://schemas.microsoft.com/office/powerpoint/2010/main" val="198470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reel to re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2" r="21245"/>
          <a:stretch/>
        </p:blipFill>
        <p:spPr bwMode="auto">
          <a:xfrm>
            <a:off x="7043351" y="4212229"/>
            <a:ext cx="2100649" cy="19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0C98C-37C8-4A21-9D95-AC55BC43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63FB-1D29-4831-B826-7C8751EC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7402"/>
          </a:xfrm>
        </p:spPr>
        <p:txBody>
          <a:bodyPr>
            <a:normAutofit/>
          </a:bodyPr>
          <a:lstStyle/>
          <a:p>
            <a:r>
              <a:rPr lang="en-US" dirty="0"/>
              <a:t>Some cryptographic algorithms fall prey to replay attacks</a:t>
            </a:r>
          </a:p>
          <a:p>
            <a:pPr lvl="1"/>
            <a:r>
              <a:rPr lang="en-US" dirty="0"/>
              <a:t>Ones that do not use session IDs</a:t>
            </a:r>
          </a:p>
          <a:p>
            <a:pPr lvl="1"/>
            <a:r>
              <a:rPr lang="en-US" dirty="0"/>
              <a:t>Ones that do not use timestamps</a:t>
            </a:r>
          </a:p>
          <a:p>
            <a:r>
              <a:rPr lang="en-US" dirty="0"/>
              <a:t>Hacker captures authentication communications</a:t>
            </a:r>
          </a:p>
          <a:p>
            <a:pPr lvl="1"/>
            <a:r>
              <a:rPr lang="en-US" dirty="0"/>
              <a:t>Replays authentication process on their own and is granted access</a:t>
            </a:r>
          </a:p>
          <a:p>
            <a:r>
              <a:rPr lang="en-US" dirty="0"/>
              <a:t>Replay countermeasures may be built into crypto system</a:t>
            </a:r>
          </a:p>
          <a:p>
            <a:pPr lvl="1"/>
            <a:r>
              <a:rPr lang="en-US" dirty="0"/>
              <a:t>Kerberos and similar systems use time stamps</a:t>
            </a:r>
          </a:p>
          <a:p>
            <a:pPr lvl="1"/>
            <a:r>
              <a:rPr lang="en-US" dirty="0"/>
              <a:t>Anything expired requests are ignored</a:t>
            </a:r>
          </a:p>
        </p:txBody>
      </p:sp>
    </p:spTree>
    <p:extLst>
      <p:ext uri="{BB962C8B-B14F-4D97-AF65-F5344CB8AC3E}">
        <p14:creationId xmlns:p14="http://schemas.microsoft.com/office/powerpoint/2010/main" val="237035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result for broken cha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0"/>
          <a:stretch/>
        </p:blipFill>
        <p:spPr bwMode="auto">
          <a:xfrm rot="2302926">
            <a:off x="5411155" y="1741478"/>
            <a:ext cx="4578708" cy="18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FFE94E-1C02-4C8A-81EF-78B1E0F8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6172200" algn="l"/>
              </a:tabLst>
            </a:pPr>
            <a:r>
              <a:rPr lang="en-US" dirty="0"/>
              <a:t>Weak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208F-DAE5-4BD7-A440-E5C1952C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Weakest link breaks the chain</a:t>
            </a:r>
          </a:p>
          <a:p>
            <a:pPr lvl="1"/>
            <a:r>
              <a:rPr lang="en-US" dirty="0"/>
              <a:t>Security is only as strong as the weakest link</a:t>
            </a:r>
          </a:p>
          <a:p>
            <a:pPr lvl="1"/>
            <a:r>
              <a:rPr lang="en-US" dirty="0"/>
              <a:t>Don’t rely on weak encryption or anything else you do</a:t>
            </a:r>
            <a:br>
              <a:rPr lang="en-US" dirty="0"/>
            </a:br>
            <a:r>
              <a:rPr lang="en-US" dirty="0"/>
              <a:t>will be for nothing</a:t>
            </a:r>
          </a:p>
          <a:p>
            <a:r>
              <a:rPr lang="en-US" dirty="0"/>
              <a:t>802.11 WEP</a:t>
            </a:r>
          </a:p>
          <a:p>
            <a:pPr lvl="1"/>
            <a:r>
              <a:rPr lang="en-US" dirty="0"/>
              <a:t>RC4 key can be cracked by grabbing packets</a:t>
            </a:r>
          </a:p>
          <a:p>
            <a:pPr lvl="1"/>
            <a:r>
              <a:rPr lang="en-US" dirty="0"/>
              <a:t>Can be cracked in minutes</a:t>
            </a:r>
          </a:p>
          <a:p>
            <a:r>
              <a:rPr lang="en-US" dirty="0"/>
              <a:t>DES – Data Encryption Standard</a:t>
            </a:r>
          </a:p>
          <a:p>
            <a:pPr lvl="1"/>
            <a:r>
              <a:rPr lang="en-US" dirty="0"/>
              <a:t>Uses short 56-bit keys</a:t>
            </a:r>
          </a:p>
          <a:p>
            <a:pPr lvl="1"/>
            <a:r>
              <a:rPr lang="en-US" dirty="0"/>
              <a:t>Now with Rainbow Tables, DES can be cracked in </a:t>
            </a:r>
            <a:r>
              <a:rPr lang="en-US" u="sng" dirty="0"/>
              <a:t>seconds</a:t>
            </a:r>
            <a:r>
              <a:rPr lang="en-US" dirty="0"/>
              <a:t>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2172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/>
          <a:lstStyle/>
          <a:p>
            <a:r>
              <a:rPr lang="en-US" dirty="0"/>
              <a:t>Cryptographic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66759" cy="4068548"/>
          </a:xfrm>
        </p:spPr>
        <p:txBody>
          <a:bodyPr>
            <a:normAutofit/>
          </a:bodyPr>
          <a:lstStyle/>
          <a:p>
            <a:r>
              <a:rPr lang="en-US" dirty="0"/>
              <a:t>Strong encryption helps ensure safe communication between sender and receiver</a:t>
            </a:r>
          </a:p>
          <a:p>
            <a:r>
              <a:rPr lang="en-US" dirty="0"/>
              <a:t>Modern encryption methods are based on algorithms that are relatively easy to compute but difficult and time consuming to decrypt without the key</a:t>
            </a:r>
          </a:p>
          <a:p>
            <a:r>
              <a:rPr lang="en-US" dirty="0"/>
              <a:t>It’s been said encryption has existed in some form for as long as there have been written secrets</a:t>
            </a:r>
          </a:p>
          <a:p>
            <a:r>
              <a:rPr lang="en-US" dirty="0"/>
              <a:t>Attempts to break encryption by a third party must be anticipated</a:t>
            </a:r>
          </a:p>
          <a:p>
            <a:r>
              <a:rPr lang="en-US" dirty="0"/>
              <a:t>The following attacks are popular methods to cracking</a:t>
            </a:r>
          </a:p>
        </p:txBody>
      </p:sp>
      <p:pic>
        <p:nvPicPr>
          <p:cNvPr id="2050" name="Picture 2" descr="Image result for sp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2"/>
            <a:ext cx="1007604" cy="100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s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15" y="2"/>
            <a:ext cx="1007604" cy="100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spy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33" y="0"/>
            <a:ext cx="1007604" cy="100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 collis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1"/>
          <a:stretch/>
        </p:blipFill>
        <p:spPr bwMode="auto">
          <a:xfrm>
            <a:off x="5159716" y="50216"/>
            <a:ext cx="3786576" cy="126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06659-AA89-410E-AF64-4C6596ED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DA4B-B8EF-4F30-A1D2-BBC6374F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20831"/>
            <a:ext cx="8231145" cy="39944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Hashes are very useful in ensure data integrity</a:t>
            </a:r>
          </a:p>
          <a:p>
            <a:r>
              <a:rPr lang="en-US" dirty="0"/>
              <a:t>Hash values are supposed to be </a:t>
            </a:r>
            <a:r>
              <a:rPr lang="en-US" i="1" dirty="0"/>
              <a:t>unique</a:t>
            </a:r>
          </a:p>
          <a:p>
            <a:pPr lvl="1"/>
            <a:r>
              <a:rPr lang="en-US" dirty="0"/>
              <a:t>Different input values should never create the same output result</a:t>
            </a:r>
          </a:p>
          <a:p>
            <a:r>
              <a:rPr lang="en-US" dirty="0"/>
              <a:t>When hashes are the same, this is called a </a:t>
            </a:r>
            <a:r>
              <a:rPr lang="en-US" u="sng" dirty="0"/>
              <a:t>collision</a:t>
            </a:r>
          </a:p>
          <a:p>
            <a:endParaRPr lang="en-US" dirty="0"/>
          </a:p>
          <a:p>
            <a:r>
              <a:rPr lang="en-US" dirty="0"/>
              <a:t>The MD5 hashing algorithm is a popular method</a:t>
            </a:r>
          </a:p>
          <a:p>
            <a:r>
              <a:rPr lang="en-US" dirty="0"/>
              <a:t>Collisions in MD5 can be </a:t>
            </a:r>
            <a:r>
              <a:rPr lang="en-US" i="1" dirty="0"/>
              <a:t>generated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MD5 first published in 1992</a:t>
            </a:r>
          </a:p>
          <a:p>
            <a:pPr lvl="1"/>
            <a:r>
              <a:rPr lang="en-US" dirty="0"/>
              <a:t>MD5 Collisions identified in 1996</a:t>
            </a:r>
          </a:p>
          <a:p>
            <a:r>
              <a:rPr lang="en-US" dirty="0"/>
              <a:t>MD5 is useful but not safe. New hashing methods used now</a:t>
            </a:r>
          </a:p>
        </p:txBody>
      </p:sp>
    </p:spTree>
    <p:extLst>
      <p:ext uri="{BB962C8B-B14F-4D97-AF65-F5344CB8AC3E}">
        <p14:creationId xmlns:p14="http://schemas.microsoft.com/office/powerpoint/2010/main" val="352073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147" y="1788553"/>
            <a:ext cx="7886700" cy="40809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Following two large values generate the same MD5 hash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Collisions are </a:t>
            </a:r>
            <a:r>
              <a:rPr lang="en-US" u="sng" dirty="0"/>
              <a:t>bad</a:t>
            </a:r>
            <a:r>
              <a:rPr lang="en-US" dirty="0"/>
              <a:t> for secure, trust-worthy encryption!</a:t>
            </a:r>
          </a:p>
          <a:p>
            <a:r>
              <a:rPr lang="en-US" dirty="0"/>
              <a:t>Solution is often to make resulting hash values larger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452438"/>
              </p:ext>
            </p:extLst>
          </p:nvPr>
        </p:nvGraphicFramePr>
        <p:xfrm>
          <a:off x="729048" y="2358085"/>
          <a:ext cx="8217244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143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d131dd02c5e6eec4693d9a0698aff95c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2fcab5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712467eab4004583eb8fb7f89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55ad340609f4b30283e4888325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1415a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085125e8f7cdc99fd91dbd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280373c5b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d8823e3156348f5bae6dacd436c919c6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dd53e2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487da03fd02396306d248cda0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e99f33420f577ee8ce54b67080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80d1e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c69821bcb6a8839396f965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b6ff72a70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" panose="020604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d131dd02c5e6eec4693d9a0698aff95c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2fcab5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712467eab4004583eb8fb7f89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55ad340609f4b30283e4888325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1415a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085125e8f7cdc99fd91dbd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280373c5b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d8823e3156348f5bae6dacd436c919c6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dd53e2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487da03fd02396306d248cda0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e99f33420f577ee8ce54b67080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80d1e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" panose="02060409020205020404" pitchFamily="49" charset="0"/>
                        </a:rPr>
                      </a:b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c69821bcb6a8839396f965</a:t>
                      </a:r>
                      <a:r>
                        <a:rPr lang="en-US" sz="1600" b="1" i="0" kern="1200" dirty="0">
                          <a:solidFill>
                            <a:srgbClr val="C00000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b6ff72a70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" panose="02060409020205020404" pitchFamily="49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91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MD5 Hash:</a:t>
                      </a:r>
                    </a:p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79054025255fb1a26e4bc422aef54eb4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MD5 Hash:</a:t>
                      </a:r>
                    </a:p>
                    <a:p>
                      <a:pPr algn="ctr"/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urier" panose="02060409020205020404" pitchFamily="49" charset="0"/>
                          <a:ea typeface="+mn-ea"/>
                          <a:cs typeface="+mn-cs"/>
                        </a:rPr>
                        <a:t>79054025255fb1a26e4bc422aef54eb4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cxnSpLocks/>
            <a:stCxn id="4" idx="0"/>
            <a:endCxn id="4" idx="2"/>
          </p:cNvCxnSpPr>
          <p:nvPr/>
        </p:nvCxnSpPr>
        <p:spPr>
          <a:xfrm>
            <a:off x="4837670" y="2358085"/>
            <a:ext cx="0" cy="262128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car collision">
            <a:extLst>
              <a:ext uri="{FF2B5EF4-FFF2-40B4-BE49-F238E27FC236}">
                <a16:creationId xmlns:a16="http://schemas.microsoft.com/office/drawing/2014/main" id="{611D5C40-7DC6-44E6-912F-7BC79E0F9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61"/>
          <a:stretch/>
        </p:blipFill>
        <p:spPr bwMode="auto">
          <a:xfrm>
            <a:off x="5159716" y="50216"/>
            <a:ext cx="3786576" cy="126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78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Birthday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6191"/>
          </a:xfrm>
        </p:spPr>
        <p:txBody>
          <a:bodyPr>
            <a:normAutofit/>
          </a:bodyPr>
          <a:lstStyle/>
          <a:p>
            <a:r>
              <a:rPr lang="en-US" dirty="0"/>
              <a:t>With a group of 30 people, what are the chances that any two individuals share a birthday?</a:t>
            </a:r>
          </a:p>
          <a:p>
            <a:pPr lvl="1"/>
            <a:r>
              <a:rPr lang="en-US" dirty="0"/>
              <a:t>Remember, there are 365 possible birthdays (+1 if you count Leap Day)</a:t>
            </a:r>
          </a:p>
          <a:p>
            <a:pPr lvl="1"/>
            <a:r>
              <a:rPr lang="en-US" dirty="0"/>
              <a:t>Actually works out to ~70%!</a:t>
            </a:r>
          </a:p>
          <a:p>
            <a:pPr lvl="1"/>
            <a:r>
              <a:rPr lang="en-US" dirty="0"/>
              <a:t>Seems crazy, known as the Birthday Problem or Birthday Paradox.</a:t>
            </a:r>
            <a:br>
              <a:rPr lang="en-US" dirty="0"/>
            </a:br>
            <a:r>
              <a:rPr lang="en-US" i="1" dirty="0"/>
              <a:t>Chances</a:t>
            </a:r>
            <a:r>
              <a:rPr lang="en-US" dirty="0"/>
              <a:t> go up as more people are added to the group.</a:t>
            </a:r>
          </a:p>
          <a:p>
            <a:r>
              <a:rPr lang="en-US" dirty="0"/>
              <a:t>This statistical anomaly is basis</a:t>
            </a:r>
            <a:br>
              <a:rPr lang="en-US" dirty="0"/>
            </a:br>
            <a:r>
              <a:rPr lang="en-US" dirty="0"/>
              <a:t> for The Birthday Attack</a:t>
            </a:r>
          </a:p>
        </p:txBody>
      </p:sp>
      <p:pic>
        <p:nvPicPr>
          <p:cNvPr id="3080" name="Picture 8" descr="Image result for happy birthday cake cand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130" y="98081"/>
            <a:ext cx="1767016" cy="176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29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FCF6-7975-4ABD-8A8B-457D2ABA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Birthday Attack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5B28-50DD-4DC2-A850-7E66669D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Instead of matching birthdays, let’s look for matching hash values. (In the cyber world, this is a hash collision)</a:t>
            </a:r>
          </a:p>
          <a:p>
            <a:r>
              <a:rPr lang="en-US"/>
              <a:t>Find a collision through brute force</a:t>
            </a:r>
          </a:p>
          <a:p>
            <a:pPr lvl="1"/>
            <a:r>
              <a:rPr lang="en-US"/>
              <a:t>Might seem like it’ll take a super long time, but Birthday Paradox suggests it might not take as long</a:t>
            </a:r>
          </a:p>
          <a:p>
            <a:r>
              <a:rPr lang="en-US"/>
              <a:t>Hacker generates multiple versions of plaintext to hash then check for matching hashes</a:t>
            </a:r>
          </a:p>
          <a:p>
            <a:pPr lvl="1"/>
            <a:r>
              <a:rPr lang="en-US"/>
              <a:t>Protect yourself with a large hash output size</a:t>
            </a:r>
            <a:br>
              <a:rPr lang="en-US"/>
            </a:br>
            <a:r>
              <a:rPr lang="en-US"/>
              <a:t>(e.g. MD5 hashes are only 32 characters long)</a:t>
            </a:r>
            <a:endParaRPr lang="en-US" dirty="0"/>
          </a:p>
        </p:txBody>
      </p:sp>
      <p:pic>
        <p:nvPicPr>
          <p:cNvPr id="5" name="Picture 8" descr="Image result for happy birthday cake candles">
            <a:extLst>
              <a:ext uri="{FF2B5EF4-FFF2-40B4-BE49-F238E27FC236}">
                <a16:creationId xmlns:a16="http://schemas.microsoft.com/office/drawing/2014/main" id="{E245B448-27CE-48CE-B8C5-27641102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130" y="98081"/>
            <a:ext cx="1767016" cy="176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9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CBD7-18C8-486A-8F40-3CFB9EC6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Known-plaintext Attack (KPA)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0199-3681-41E1-BD84-5E69EAE30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26895"/>
          </a:xfrm>
        </p:spPr>
        <p:txBody>
          <a:bodyPr>
            <a:normAutofit/>
          </a:bodyPr>
          <a:lstStyle/>
          <a:p>
            <a:r>
              <a:rPr lang="en-US" dirty="0"/>
              <a:t>Model for cryptanalysis</a:t>
            </a:r>
          </a:p>
          <a:p>
            <a:r>
              <a:rPr lang="en-US" dirty="0"/>
              <a:t>Hacker has plaintext (“crib”) and encrypted form</a:t>
            </a:r>
          </a:p>
          <a:p>
            <a:r>
              <a:rPr lang="en-US" dirty="0"/>
              <a:t>Used by British in WW2 to crack Nazi Enigma machine</a:t>
            </a:r>
          </a:p>
          <a:p>
            <a:pPr lvl="1"/>
            <a:r>
              <a:rPr lang="en-US" dirty="0"/>
              <a:t>British codebreakers at Bletchley Park had both encrypted messages and some key phrases – “</a:t>
            </a:r>
            <a:r>
              <a:rPr lang="en-US" sz="2000" i="1" dirty="0" err="1"/>
              <a:t>Heil</a:t>
            </a:r>
            <a:r>
              <a:rPr lang="en-US" sz="2000" i="1" dirty="0"/>
              <a:t> Hitler</a:t>
            </a:r>
            <a:r>
              <a:rPr lang="en-US" dirty="0"/>
              <a:t>” at end of </a:t>
            </a:r>
            <a:r>
              <a:rPr lang="en-US" i="1" dirty="0"/>
              <a:t>every</a:t>
            </a:r>
            <a:r>
              <a:rPr lang="en-US" dirty="0"/>
              <a:t> message. </a:t>
            </a:r>
          </a:p>
          <a:p>
            <a:pPr lvl="1"/>
            <a:r>
              <a:rPr lang="en-US" dirty="0"/>
              <a:t>Encryption easier to crack if you know some plaintext</a:t>
            </a:r>
          </a:p>
          <a:p>
            <a:pPr lvl="1"/>
            <a:r>
              <a:rPr lang="en-US" dirty="0"/>
              <a:t>British RAF would drop naval mines in North Sea to “seed” enemy encrypted radio traffic</a:t>
            </a:r>
          </a:p>
          <a:p>
            <a:pPr lvl="2"/>
            <a:r>
              <a:rPr lang="en-US" dirty="0"/>
              <a:t>Messages would reference the place, so Brits could look for that “crib” in encrypted form. Other letters would fall into place once they had location decoded from the message.</a:t>
            </a:r>
          </a:p>
        </p:txBody>
      </p:sp>
      <p:pic>
        <p:nvPicPr>
          <p:cNvPr id="1026" name="Picture 2" descr="Face With Rolling Eyes on Apple iOS 13.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12" y="2978944"/>
            <a:ext cx="300037" cy="30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erman enigm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56" y="68231"/>
            <a:ext cx="1953285" cy="244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8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601A-DE47-440F-BFB5-BD7322BE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Password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D6DB-D197-4E1D-8978-60EEFD841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OS stores passwords differently</a:t>
            </a:r>
          </a:p>
          <a:p>
            <a:pPr lvl="1"/>
            <a:r>
              <a:rPr lang="en-US" dirty="0"/>
              <a:t>Example: Linux /</a:t>
            </a:r>
            <a:r>
              <a:rPr lang="en-US" dirty="0" err="1"/>
              <a:t>etc</a:t>
            </a:r>
            <a:r>
              <a:rPr lang="en-US" dirty="0"/>
              <a:t>/shadow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EB1AA-0844-45F8-AB9C-137F8133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29" y="3397410"/>
            <a:ext cx="8218541" cy="27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F4DC-4668-4C2E-A965-10C72817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6E7-EC77-44F3-B531-A0DB03D6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Pre-calculated series of hashes using known hashing</a:t>
            </a:r>
            <a:br>
              <a:rPr lang="en-US" dirty="0"/>
            </a:br>
            <a:r>
              <a:rPr lang="en-US" dirty="0"/>
              <a:t>algorithms</a:t>
            </a:r>
          </a:p>
          <a:p>
            <a:r>
              <a:rPr lang="en-US" dirty="0"/>
              <a:t>Commonly used for cracking passwords</a:t>
            </a:r>
          </a:p>
          <a:p>
            <a:pPr lvl="1"/>
            <a:r>
              <a:rPr lang="en-US" dirty="0"/>
              <a:t>Find the matching hash</a:t>
            </a:r>
          </a:p>
          <a:p>
            <a:pPr lvl="1"/>
            <a:r>
              <a:rPr lang="en-US" dirty="0"/>
              <a:t>Look up the input text that gave the result</a:t>
            </a:r>
          </a:p>
          <a:p>
            <a:pPr lvl="1"/>
            <a:r>
              <a:rPr lang="en-US" dirty="0"/>
              <a:t>Voila! There’s the password/input string</a:t>
            </a:r>
          </a:p>
          <a:p>
            <a:r>
              <a:rPr lang="en-US" dirty="0"/>
              <a:t>Rainbow table built for each application</a:t>
            </a:r>
          </a:p>
          <a:p>
            <a:pPr lvl="1"/>
            <a:r>
              <a:rPr lang="en-US" dirty="0"/>
              <a:t>No one table for all uses</a:t>
            </a:r>
          </a:p>
          <a:p>
            <a:r>
              <a:rPr lang="en-US" dirty="0"/>
              <a:t>Defense: Salt your passwords</a:t>
            </a:r>
          </a:p>
          <a:p>
            <a:pPr lvl="1"/>
            <a:r>
              <a:rPr lang="en-US" dirty="0"/>
              <a:t>Rainbow tables would be unwieldy if inputs had to be checked</a:t>
            </a:r>
            <a:br>
              <a:rPr lang="en-US" dirty="0"/>
            </a:br>
            <a:r>
              <a:rPr lang="en-US" dirty="0"/>
              <a:t>with different salt values</a:t>
            </a:r>
          </a:p>
        </p:txBody>
      </p:sp>
      <p:pic>
        <p:nvPicPr>
          <p:cNvPr id="3074" name="Picture 2" descr="Image result for rainbo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73"/>
          <a:stretch/>
        </p:blipFill>
        <p:spPr bwMode="auto">
          <a:xfrm rot="5400000" flipH="1">
            <a:off x="5900737" y="2633662"/>
            <a:ext cx="5583240" cy="69691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978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2042</TotalTime>
  <Words>926</Words>
  <Application>Microsoft Macintosh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Gill Sans MT</vt:lpstr>
      <vt:lpstr>Gallery</vt:lpstr>
      <vt:lpstr>Cybersecurity</vt:lpstr>
      <vt:lpstr>Cryptographic Attacks</vt:lpstr>
      <vt:lpstr>Collisions</vt:lpstr>
      <vt:lpstr>Collision example</vt:lpstr>
      <vt:lpstr>Birthday Problem</vt:lpstr>
      <vt:lpstr>Birthday Attack</vt:lpstr>
      <vt:lpstr>Known-plaintext Attack (KPA)</vt:lpstr>
      <vt:lpstr>The Password File</vt:lpstr>
      <vt:lpstr>Rainbow Tables</vt:lpstr>
      <vt:lpstr>Brute Force</vt:lpstr>
      <vt:lpstr>Dictionary Attacks</vt:lpstr>
      <vt:lpstr>Downgrade Attack</vt:lpstr>
      <vt:lpstr>Replay Attacks</vt:lpstr>
      <vt:lpstr>Weak Implementations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74</cp:revision>
  <dcterms:created xsi:type="dcterms:W3CDTF">2019-04-17T19:12:48Z</dcterms:created>
  <dcterms:modified xsi:type="dcterms:W3CDTF">2021-01-24T18:19:14Z</dcterms:modified>
  <cp:category>pptx, curriculum, cyber</cp:category>
</cp:coreProperties>
</file>