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4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CC04895-B9FE-40EC-812E-46DD62B80AF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CFC2-51C7-4208-8DBB-121C5D04E5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dium.com/cyber-security/24eb09e026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dium.com/cyber-security/24eb09e026d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27F4-23AC-46E4-A319-F20BC454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DC984-7825-44CB-BDBE-A54E2E633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9227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Manipulating social interactions to gain access or privileged information</a:t>
            </a:r>
          </a:p>
          <a:p>
            <a:r>
              <a:rPr lang="en-US" dirty="0"/>
              <a:t>May be a team working together</a:t>
            </a:r>
          </a:p>
          <a:p>
            <a:r>
              <a:rPr lang="en-US" dirty="0"/>
              <a:t>Could be done face-to-face or online</a:t>
            </a:r>
          </a:p>
          <a:p>
            <a:pPr lvl="1"/>
            <a:r>
              <a:rPr lang="en-US" dirty="0"/>
              <a:t>“Customers” calling</a:t>
            </a:r>
          </a:p>
          <a:p>
            <a:pPr lvl="1"/>
            <a:r>
              <a:rPr lang="en-US" dirty="0"/>
              <a:t>“Suppliers” calling</a:t>
            </a:r>
          </a:p>
          <a:p>
            <a:pPr lvl="1"/>
            <a:r>
              <a:rPr lang="en-US" dirty="0"/>
              <a:t>Third party repair service</a:t>
            </a:r>
            <a:br>
              <a:rPr lang="en-US" dirty="0"/>
            </a:br>
            <a:r>
              <a:rPr lang="en-US" dirty="0"/>
              <a:t>(cable, elevator, fire inspection)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671" y="3866176"/>
            <a:ext cx="3386104" cy="22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221-DCFB-4BFB-BD82-1587FA4F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60D4-3D5C-41DC-B30E-68B64909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Authority</a:t>
            </a:r>
          </a:p>
          <a:p>
            <a:pPr lvl="1"/>
            <a:r>
              <a:rPr lang="en-US" dirty="0"/>
              <a:t>The attacker is in charge</a:t>
            </a:r>
          </a:p>
          <a:p>
            <a:pPr lvl="1"/>
            <a:r>
              <a:rPr lang="en-US" dirty="0"/>
              <a:t>“Don’t you know who I am?!”</a:t>
            </a:r>
          </a:p>
          <a:p>
            <a:pPr lvl="1"/>
            <a:r>
              <a:rPr lang="en-US" dirty="0"/>
              <a:t>“This is the police!”</a:t>
            </a:r>
          </a:p>
          <a:p>
            <a:r>
              <a:rPr lang="en-US" dirty="0"/>
              <a:t>Intimidation</a:t>
            </a:r>
          </a:p>
          <a:p>
            <a:pPr lvl="1"/>
            <a:r>
              <a:rPr lang="en-US" dirty="0"/>
              <a:t>Repercussions if you do not comply</a:t>
            </a:r>
          </a:p>
          <a:p>
            <a:pPr lvl="1"/>
            <a:r>
              <a:rPr lang="en-US" dirty="0"/>
              <a:t>If you don’t help, bad things happen.</a:t>
            </a:r>
          </a:p>
          <a:p>
            <a:r>
              <a:rPr lang="en-US" dirty="0"/>
              <a:t>Consensus/Social proof</a:t>
            </a:r>
          </a:p>
          <a:p>
            <a:pPr lvl="1"/>
            <a:r>
              <a:rPr lang="en-US" dirty="0"/>
              <a:t>Make it seem routine</a:t>
            </a:r>
          </a:p>
          <a:p>
            <a:pPr lvl="1"/>
            <a:r>
              <a:rPr lang="en-US" dirty="0"/>
              <a:t>“This isn’t the first time we’ve done this.”</a:t>
            </a:r>
          </a:p>
          <a:p>
            <a:pPr lvl="1"/>
            <a:r>
              <a:rPr lang="en-US" dirty="0"/>
              <a:t>“Jose in IT did this for me last time.”</a:t>
            </a:r>
          </a:p>
        </p:txBody>
      </p:sp>
      <p:pic>
        <p:nvPicPr>
          <p:cNvPr id="3074" name="Picture 2" descr="Image result for conman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9" y="3723213"/>
            <a:ext cx="2706338" cy="239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AC89-E947-4B7F-934D-F0F28E72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20AD-6AAF-440B-8015-BE5991EA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Scarcity</a:t>
            </a:r>
          </a:p>
          <a:p>
            <a:pPr lvl="1"/>
            <a:r>
              <a:rPr lang="en-US" dirty="0"/>
              <a:t>Limited time to decide</a:t>
            </a:r>
          </a:p>
          <a:p>
            <a:pPr lvl="1"/>
            <a:r>
              <a:rPr lang="en-US" dirty="0"/>
              <a:t>Limited opportunity</a:t>
            </a:r>
          </a:p>
          <a:p>
            <a:r>
              <a:rPr lang="en-US" dirty="0"/>
              <a:t>Urgency</a:t>
            </a:r>
          </a:p>
          <a:p>
            <a:pPr lvl="1"/>
            <a:r>
              <a:rPr lang="en-US" dirty="0" err="1"/>
              <a:t>Gotta</a:t>
            </a:r>
            <a:r>
              <a:rPr lang="en-US" dirty="0"/>
              <a:t> act now</a:t>
            </a:r>
          </a:p>
          <a:p>
            <a:pPr lvl="1"/>
            <a:r>
              <a:rPr lang="en-US" dirty="0"/>
              <a:t>No time to think</a:t>
            </a:r>
          </a:p>
          <a:p>
            <a:r>
              <a:rPr lang="en-US" dirty="0"/>
              <a:t>Familiarity/Liking</a:t>
            </a:r>
          </a:p>
          <a:p>
            <a:pPr lvl="1"/>
            <a:r>
              <a:rPr lang="en-US" dirty="0"/>
              <a:t>Someone you know, we have common friends</a:t>
            </a:r>
          </a:p>
          <a:p>
            <a:pPr lvl="1"/>
            <a:r>
              <a:rPr lang="en-US" dirty="0"/>
              <a:t>“John put me in touch with you”</a:t>
            </a:r>
          </a:p>
          <a:p>
            <a:r>
              <a:rPr lang="en-US" dirty="0"/>
              <a:t>Trust</a:t>
            </a:r>
          </a:p>
          <a:p>
            <a:pPr lvl="1"/>
            <a:r>
              <a:rPr lang="en-US" dirty="0"/>
              <a:t>Someone who is safe</a:t>
            </a:r>
          </a:p>
          <a:p>
            <a:pPr lvl="2"/>
            <a:r>
              <a:rPr lang="en-US" dirty="0"/>
              <a:t>“I’m from IT. I’m being helpful. Let me help you.”</a:t>
            </a:r>
          </a:p>
        </p:txBody>
      </p:sp>
      <p:pic>
        <p:nvPicPr>
          <p:cNvPr id="4098" name="Picture 2" descr="Image result for conman 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85" y="2392952"/>
            <a:ext cx="3734946" cy="249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5840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Defending against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9934"/>
            <a:ext cx="8763916" cy="4337823"/>
          </a:xfrm>
        </p:spPr>
        <p:txBody>
          <a:bodyPr>
            <a:normAutofit/>
          </a:bodyPr>
          <a:lstStyle/>
          <a:p>
            <a:r>
              <a:rPr lang="en-US" dirty="0"/>
              <a:t>Be on the lookout for these red flags/warning signs:</a:t>
            </a:r>
          </a:p>
          <a:p>
            <a:pPr lvl="1"/>
            <a:r>
              <a:rPr lang="en-US" dirty="0"/>
              <a:t>Authority</a:t>
            </a:r>
          </a:p>
          <a:p>
            <a:pPr lvl="1"/>
            <a:r>
              <a:rPr lang="en-US" dirty="0"/>
              <a:t>Intimidation</a:t>
            </a:r>
          </a:p>
          <a:p>
            <a:pPr lvl="1"/>
            <a:r>
              <a:rPr lang="en-US" dirty="0"/>
              <a:t>Scarcity</a:t>
            </a:r>
          </a:p>
          <a:p>
            <a:pPr lvl="1"/>
            <a:r>
              <a:rPr lang="en-US" dirty="0"/>
              <a:t>Urgency</a:t>
            </a:r>
          </a:p>
          <a:p>
            <a:pPr lvl="1"/>
            <a:r>
              <a:rPr lang="en-US" dirty="0"/>
              <a:t>Familiarity</a:t>
            </a:r>
          </a:p>
          <a:p>
            <a:pPr lvl="1"/>
            <a:r>
              <a:rPr lang="en-US" dirty="0"/>
              <a:t>Trust</a:t>
            </a:r>
          </a:p>
          <a:p>
            <a:r>
              <a:rPr lang="en-US" dirty="0"/>
              <a:t>Notice these in sales tactics too</a:t>
            </a:r>
          </a:p>
          <a:p>
            <a:pPr lvl="1"/>
            <a:r>
              <a:rPr lang="en-US" dirty="0"/>
              <a:t>“Call now!” (urgency)</a:t>
            </a:r>
          </a:p>
          <a:p>
            <a:pPr lvl="1"/>
            <a:r>
              <a:rPr lang="en-US" dirty="0"/>
              <a:t>“Supplies are limited!” (scarcity)</a:t>
            </a:r>
          </a:p>
          <a:p>
            <a:pPr lvl="1"/>
            <a:r>
              <a:rPr lang="en-US" dirty="0"/>
              <a:t>“9 out of 10 agree…” (authority/trust)</a:t>
            </a:r>
          </a:p>
        </p:txBody>
      </p:sp>
      <p:pic>
        <p:nvPicPr>
          <p:cNvPr id="1026" name="Picture 2" descr="Image result for car sales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5" y="3932483"/>
            <a:ext cx="3327664" cy="22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694-A333-4AD7-AF12-E0FCDB3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 Lost My $50,000 Twitter Username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0B50-CA9C-4D33-908A-150BA3CA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Naoki Hiroshima - @N</a:t>
            </a:r>
          </a:p>
          <a:p>
            <a:pPr lvl="1"/>
            <a:r>
              <a:rPr lang="en-US" dirty="0">
                <a:hlinkClick r:id="rId2"/>
              </a:rPr>
              <a:t>www.medium.com/cyber-security/24eb09e026dd</a:t>
            </a:r>
            <a:endParaRPr lang="en-US" dirty="0"/>
          </a:p>
          <a:p>
            <a:r>
              <a:rPr lang="en-US" dirty="0"/>
              <a:t>Bad guy calls PayPal and uses social engineering to get the last four digits of the credit card on file</a:t>
            </a:r>
          </a:p>
          <a:p>
            <a:r>
              <a:rPr lang="en-US" dirty="0"/>
              <a:t>Bad guy calls GoDaddy and tells them he lost the card, so he can’t properly validate. He has the last four, does that help?</a:t>
            </a:r>
          </a:p>
          <a:p>
            <a:pPr lvl="1"/>
            <a:r>
              <a:rPr lang="en-US" dirty="0"/>
              <a:t>GoDaddy let the bad guy guess the first two digits of the card</a:t>
            </a:r>
          </a:p>
          <a:p>
            <a:pPr lvl="1"/>
            <a:r>
              <a:rPr lang="en-US" dirty="0"/>
              <a:t>He was allowed to keep guessing until he got it right</a:t>
            </a:r>
          </a:p>
          <a:p>
            <a:pPr lvl="1"/>
            <a:r>
              <a:rPr lang="en-US" dirty="0"/>
              <a:t>Social engineering done really, really well</a:t>
            </a:r>
          </a:p>
        </p:txBody>
      </p:sp>
    </p:spTree>
    <p:extLst>
      <p:ext uri="{BB962C8B-B14F-4D97-AF65-F5344CB8AC3E}">
        <p14:creationId xmlns:p14="http://schemas.microsoft.com/office/powerpoint/2010/main" val="9746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B1CC-28E3-4F2E-985C-F7E9E11D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Steal a $50,000 Twitter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31BB-4123-4C51-A1DD-C88E438C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Bad guy is now in control of every domain name</a:t>
            </a:r>
          </a:p>
          <a:p>
            <a:pPr lvl="1"/>
            <a:r>
              <a:rPr lang="en-US" dirty="0"/>
              <a:t>And there were some good ones</a:t>
            </a:r>
          </a:p>
          <a:p>
            <a:r>
              <a:rPr lang="en-US" dirty="0"/>
              <a:t>Bad guy extorts a swap</a:t>
            </a:r>
          </a:p>
          <a:p>
            <a:pPr lvl="1"/>
            <a:r>
              <a:rPr lang="en-US" dirty="0"/>
              <a:t>Domain control for @N</a:t>
            </a:r>
          </a:p>
          <a:p>
            <a:pPr lvl="1"/>
            <a:r>
              <a:rPr lang="en-US" dirty="0"/>
              <a:t>Owner agrees</a:t>
            </a:r>
          </a:p>
          <a:p>
            <a:r>
              <a:rPr lang="en-US" dirty="0"/>
              <a:t>Twitter reviewed the case for a month</a:t>
            </a:r>
          </a:p>
          <a:p>
            <a:pPr lvl="1"/>
            <a:r>
              <a:rPr lang="en-US" dirty="0"/>
              <a:t>Eventually restored access to @N</a:t>
            </a:r>
          </a:p>
          <a:p>
            <a:r>
              <a:rPr lang="en-US" dirty="0"/>
              <a:t>How I lost my $50,000 Twitter Username</a:t>
            </a:r>
          </a:p>
          <a:p>
            <a:pPr lvl="1"/>
            <a:r>
              <a:rPr lang="en-US" dirty="0">
                <a:hlinkClick r:id="rId2"/>
              </a:rPr>
              <a:t>www.medium.com/cyber-security/24eb09e026dd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60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1937</TotalTime>
  <Words>397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Cybersecurity</vt:lpstr>
      <vt:lpstr>Effective Social Engineering</vt:lpstr>
      <vt:lpstr>Social Engineering Principles</vt:lpstr>
      <vt:lpstr>Social Engineering Principles</vt:lpstr>
      <vt:lpstr>Defending against Social Engineering</vt:lpstr>
      <vt:lpstr>How I Lost My $50,000 Twitter Username</vt:lpstr>
      <vt:lpstr>How to Steal a $50,000 Twitter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2021-01-22T19:44:54Z</dcterms:modified>
  <cp:category>pptx, curriculum, cyber</cp:category>
</cp:coreProperties>
</file>