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74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2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6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1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B89FE78-C201-4613-AEAA-5A5B8C37EC0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01E8-C755-4747-A789-513C618AC59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9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hyperlink" Target="https://www.crowdstrike.com/blog/meet-the-adversarie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807D-1FC8-3E46-BA0B-15178B458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2426E-7642-6745-83B9-6263DFFF1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Threat Actors</a:t>
            </a:r>
          </a:p>
        </p:txBody>
      </p:sp>
    </p:spTree>
    <p:extLst>
      <p:ext uri="{BB962C8B-B14F-4D97-AF65-F5344CB8AC3E}">
        <p14:creationId xmlns:p14="http://schemas.microsoft.com/office/powerpoint/2010/main" val="406219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clipartmag.com/image/cheetah-face-drawing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40" y="902545"/>
            <a:ext cx="1437060" cy="17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748" y="2933541"/>
            <a:ext cx="1750949" cy="17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Group Naming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20279"/>
              </p:ext>
            </p:extLst>
          </p:nvPr>
        </p:nvGraphicFramePr>
        <p:xfrm>
          <a:off x="867340" y="1425889"/>
          <a:ext cx="5234764" cy="4055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Classification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Bear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Vietnam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w Cen MT" panose="020B0602020104020603" pitchFamily="34" charset="0"/>
                        </a:rPr>
                        <a:t>Cholima</a:t>
                      </a:r>
                      <a:endParaRPr lang="en-US" sz="18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North 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South 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Kitten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Iran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Leopard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Panda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Tiger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India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Jackal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Hacktivists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Spider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w Cen MT" panose="020B0602020104020603" pitchFamily="34" charset="0"/>
                        </a:rPr>
                        <a:t>Organized</a:t>
                      </a:r>
                      <a:r>
                        <a:rPr lang="en-US" sz="1800" baseline="0" dirty="0">
                          <a:latin typeface="Tw Cen MT" panose="020B0602020104020603" pitchFamily="34" charset="0"/>
                        </a:rPr>
                        <a:t> Crime</a:t>
                      </a:r>
                      <a:endParaRPr lang="en-US" sz="18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28" name="Picture 4" descr="Image result for water buffalo dra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28" b="97976" l="1432" r="98329">
                        <a14:foregroundMark x1="11635" y1="40110" x2="11635" y2="40110"/>
                        <a14:foregroundMark x1="48807" y1="19135" x2="48807" y2="19135"/>
                        <a14:foregroundMark x1="55370" y1="18491" x2="55370" y2="18491"/>
                        <a14:foregroundMark x1="57816" y1="17387" x2="57816" y2="17387"/>
                        <a14:foregroundMark x1="60084" y1="17387" x2="60084" y2="17387"/>
                        <a14:foregroundMark x1="69511" y1="21711" x2="69511" y2="21711"/>
                        <a14:foregroundMark x1="65752" y1="21159" x2="65752" y2="21159"/>
                        <a14:foregroundMark x1="58234" y1="54922" x2="58234" y2="54922"/>
                        <a14:foregroundMark x1="95227" y1="18215" x2="95227" y2="18215"/>
                        <a14:foregroundMark x1="61635" y1="33947" x2="61635" y2="33947"/>
                        <a14:foregroundMark x1="74463" y1="62741" x2="74463" y2="62741"/>
                        <a14:foregroundMark x1="72375" y1="51702" x2="72375" y2="51702"/>
                        <a14:foregroundMark x1="31802" y1="46734" x2="31802" y2="46734"/>
                        <a14:foregroundMark x1="26313" y1="56946" x2="26313" y2="56946"/>
                        <a14:foregroundMark x1="50298" y1="88316" x2="50298" y2="88316"/>
                        <a14:foregroundMark x1="46718" y1="74977" x2="46718" y2="74977"/>
                        <a14:foregroundMark x1="59547" y1="64765" x2="59547" y2="64765"/>
                        <a14:foregroundMark x1="59905" y1="70653" x2="59905" y2="70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337" y="2087071"/>
            <a:ext cx="204383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ear growling draw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4211" y1="39063" x2="24211" y2="39063"/>
                        <a14:foregroundMark x1="72281" y1="37305" x2="72281" y2="37305"/>
                        <a14:foregroundMark x1="78070" y1="60156" x2="78070" y2="60156"/>
                        <a14:foregroundMark x1="24211" y1="65820" x2="24211" y2="65820"/>
                        <a14:foregroundMark x1="50351" y1="90234" x2="49649" y2="8203"/>
                        <a14:foregroundMark x1="85789" y1="54688" x2="17895" y2="16992"/>
                        <a14:foregroundMark x1="17895" y1="55469" x2="66667" y2="8984"/>
                        <a14:foregroundMark x1="85789" y1="19336" x2="92105" y2="40625"/>
                        <a14:foregroundMark x1="79474" y1="20898" x2="70877" y2="43750"/>
                        <a14:foregroundMark x1="84386" y1="57031" x2="53333" y2="74414"/>
                        <a14:foregroundMark x1="46842" y1="73633" x2="15789" y2="49219"/>
                        <a14:foregroundMark x1="15789" y1="60156" x2="32807" y2="2734"/>
                        <a14:foregroundMark x1="29123" y1="15430" x2="62456" y2="16211"/>
                        <a14:foregroundMark x1="70877" y1="40625" x2="35614" y2="27148"/>
                        <a14:foregroundMark x1="34211" y1="43750" x2="65965" y2="47656"/>
                        <a14:foregroundMark x1="32105" y1="46875" x2="39123" y2="51563"/>
                        <a14:foregroundMark x1="28421" y1="29492" x2="35614" y2="27148"/>
                        <a14:foregroundMark x1="64561" y1="24805" x2="66667" y2="31055"/>
                        <a14:foregroundMark x1="15789" y1="26367" x2="9474" y2="2734"/>
                        <a14:foregroundMark x1="4386" y1="8203" x2="4386" y2="8203"/>
                        <a14:foregroundMark x1="5088" y1="16211" x2="17193" y2="24023"/>
                        <a14:foregroundMark x1="90000" y1="14648" x2="95789" y2="8203"/>
                        <a14:foregroundMark x1="94211" y1="18555" x2="94211" y2="18555"/>
                        <a14:foregroundMark x1="87193" y1="7422" x2="87193" y2="7422"/>
                        <a14:foregroundMark x1="88596" y1="5078" x2="88596" y2="5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85" y="219630"/>
            <a:ext cx="1520552" cy="13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wolf growling drawi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r="7759"/>
          <a:stretch/>
        </p:blipFill>
        <p:spPr bwMode="auto">
          <a:xfrm>
            <a:off x="7619366" y="4053210"/>
            <a:ext cx="1524634" cy="13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black widow spider draw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1071" b="78929" l="23596" r="7790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0" t="11618" r="21651" b="19265"/>
          <a:stretch/>
        </p:blipFill>
        <p:spPr bwMode="auto">
          <a:xfrm rot="20138941">
            <a:off x="6272321" y="4550334"/>
            <a:ext cx="954822" cy="126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8405" y="5432784"/>
            <a:ext cx="6408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https://www.crowdstrike.com/blog/meet-the-adversaries/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individuals responsible for cyberattacks</a:t>
            </a:r>
          </a:p>
          <a:p>
            <a:r>
              <a:rPr lang="en-US" dirty="0"/>
              <a:t>Traits and characteristics of groups available from community sources of intelligence</a:t>
            </a:r>
          </a:p>
          <a:p>
            <a:pPr lvl="1"/>
            <a:r>
              <a:rPr lang="en-US" dirty="0"/>
              <a:t>Open source intelligence</a:t>
            </a:r>
          </a:p>
          <a:p>
            <a:pPr lvl="2"/>
            <a:r>
              <a:rPr lang="en-US" dirty="0"/>
              <a:t>attack.mitre.org/groups</a:t>
            </a:r>
          </a:p>
          <a:p>
            <a:pPr lvl="2"/>
            <a:r>
              <a:rPr lang="en-US" dirty="0"/>
              <a:t>crowdstrike.com/blog/meet-the-adversaries</a:t>
            </a:r>
          </a:p>
          <a:p>
            <a:pPr lvl="2"/>
            <a:r>
              <a:rPr lang="en-US" dirty="0"/>
              <a:t>National Vulnerability Database (NVD)</a:t>
            </a:r>
          </a:p>
          <a:p>
            <a:pPr lvl="2"/>
            <a:r>
              <a:rPr lang="en-US" dirty="0"/>
              <a:t>Common Vulnerabilities and Exposures (CVE)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threat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58483"/>
          </a:xfrm>
        </p:spPr>
        <p:txBody>
          <a:bodyPr>
            <a:normAutofit/>
          </a:bodyPr>
          <a:lstStyle/>
          <a:p>
            <a:r>
              <a:rPr lang="en-US" dirty="0"/>
              <a:t>Several types of threats</a:t>
            </a:r>
          </a:p>
          <a:p>
            <a:pPr lvl="1"/>
            <a:r>
              <a:rPr lang="en-US" dirty="0"/>
              <a:t>Each have own motivations and available resources</a:t>
            </a:r>
          </a:p>
          <a:p>
            <a:r>
              <a:rPr lang="en-US" dirty="0"/>
              <a:t>Script kiddies</a:t>
            </a:r>
          </a:p>
          <a:p>
            <a:r>
              <a:rPr lang="en-US" dirty="0"/>
              <a:t>Hacktivists</a:t>
            </a:r>
          </a:p>
          <a:p>
            <a:r>
              <a:rPr lang="en-US" dirty="0"/>
              <a:t>Organized crime</a:t>
            </a:r>
          </a:p>
          <a:p>
            <a:r>
              <a:rPr lang="en-US" dirty="0"/>
              <a:t>Nation states/APT</a:t>
            </a:r>
          </a:p>
          <a:p>
            <a:r>
              <a:rPr lang="en-US" dirty="0"/>
              <a:t>Insider Threats</a:t>
            </a:r>
          </a:p>
          <a:p>
            <a:r>
              <a:rPr lang="en-US" dirty="0"/>
              <a:t>Competitors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9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Kiddies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497995"/>
              </p:ext>
            </p:extLst>
          </p:nvPr>
        </p:nvGraphicFramePr>
        <p:xfrm>
          <a:off x="1257300" y="1451576"/>
          <a:ext cx="7614851" cy="4306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Runs ready-made scripts without deep, technical understanding of how it actually 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Internal/External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Usually external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b="1" dirty="0">
                          <a:latin typeface="Tw Cen MT" panose="020B0602020104020603" pitchFamily="34" charset="0"/>
                        </a:rPr>
                        <a:t>Sometimes internal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Sophistication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Low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b="1" dirty="0">
                          <a:latin typeface="Tw Cen MT" panose="020B0602020104020603" pitchFamily="34" charset="0"/>
                        </a:rPr>
                        <a:t>Relies on tools created by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Funding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Motivation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Thrill of the hunt, vandalism,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recognition, “messing around”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Hacktivist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57695"/>
              </p:ext>
            </p:extLst>
          </p:nvPr>
        </p:nvGraphicFramePr>
        <p:xfrm>
          <a:off x="1257300" y="1406483"/>
          <a:ext cx="7726062" cy="4330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2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Hacker with a cause</a:t>
                      </a:r>
                    </a:p>
                    <a:p>
                      <a:pPr algn="ctr"/>
                      <a:endParaRPr lang="en-US" b="1" dirty="0">
                        <a:latin typeface="Tw Cen MT" panose="020B06020201040206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Seek to cause disruptions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b="1" dirty="0">
                          <a:latin typeface="Tw Cen MT" panose="020B0602020104020603" pitchFamily="34" charset="0"/>
                        </a:rPr>
                        <a:t>(DoS, Leaking documents, defacing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websites</a:t>
                      </a:r>
                      <a:r>
                        <a:rPr lang="en-US" b="1" dirty="0">
                          <a:latin typeface="Tw Cen MT" panose="020B06020201040206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9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Internal/External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Mostly external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9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Sophistication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9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Funding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Limited resources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b="1" dirty="0">
                          <a:latin typeface="Tw Cen MT" panose="020B0602020104020603" pitchFamily="34" charset="0"/>
                        </a:rPr>
                        <a:t>Some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groups have fundraising capabilities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9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Ideological, Political, Social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53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Organized Crime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465153"/>
              </p:ext>
            </p:extLst>
          </p:nvPr>
        </p:nvGraphicFramePr>
        <p:xfrm>
          <a:off x="1269658" y="1439219"/>
          <a:ext cx="7602494" cy="4269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w Cen MT" panose="020B0602020104020603" pitchFamily="34" charset="0"/>
                        </a:rPr>
                        <a:t>Professional Criminals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dirty="0"/>
                        <a:t>One person hacks, one exploits, one sells data, one handles money, other handles communications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0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Internal/External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0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Sophistication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0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Funding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Lots of funding to carry out attacks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0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Money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 states / APTs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53625"/>
              </p:ext>
            </p:extLst>
          </p:nvPr>
        </p:nvGraphicFramePr>
        <p:xfrm>
          <a:off x="1255755" y="1439220"/>
          <a:ext cx="7616397" cy="4290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Government and Military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Internal/External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Sophistication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Very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high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Funding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Full backing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of host government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National security, espionage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2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Insider Threats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26535"/>
              </p:ext>
            </p:extLst>
          </p:nvPr>
        </p:nvGraphicFramePr>
        <p:xfrm>
          <a:off x="1280470" y="1439220"/>
          <a:ext cx="7602494" cy="4290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7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w Cen MT" panose="020B06020201040206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Employee or member of organization seeking to undermine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operations</a:t>
                      </a:r>
                      <a:br>
                        <a:rPr lang="en-US" b="1" baseline="0" dirty="0">
                          <a:latin typeface="Tw Cen MT" panose="020B0602020104020603" pitchFamily="34" charset="0"/>
                        </a:rPr>
                      </a:b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Disgruntled employee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3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Internal/External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Internal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7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Sophistication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Low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b="1" dirty="0">
                          <a:latin typeface="Tw Cen MT" panose="020B0602020104020603" pitchFamily="34" charset="0"/>
                        </a:rPr>
                        <a:t>But possesses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organizational knowledge,</a:t>
                      </a:r>
                      <a:br>
                        <a:rPr lang="en-US" b="1" baseline="0" dirty="0">
                          <a:latin typeface="Tw Cen MT" panose="020B0602020104020603" pitchFamily="34" charset="0"/>
                        </a:rPr>
                      </a:b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Knows “pressure points”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3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Funding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None</a:t>
                      </a:r>
                      <a:br>
                        <a:rPr lang="en-US" b="1" dirty="0">
                          <a:latin typeface="Tw Cen MT" panose="020B0602020104020603" pitchFamily="34" charset="0"/>
                        </a:rPr>
                      </a:br>
                      <a:r>
                        <a:rPr lang="en-US" b="1" dirty="0">
                          <a:latin typeface="Tw Cen MT" panose="020B0602020104020603" pitchFamily="34" charset="0"/>
                        </a:rPr>
                        <a:t>Lots of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3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Vengeance,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Retribution, Paid by third party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24612"/>
              </p:ext>
            </p:extLst>
          </p:nvPr>
        </p:nvGraphicFramePr>
        <p:xfrm>
          <a:off x="1257300" y="1439220"/>
          <a:ext cx="7602494" cy="4290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Any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business competing in the same industry as your organization can be a threat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Internal/External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Sophistication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Medium-High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Funding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Can be well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funded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1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 anchor="ctr">
                    <a:solidFill>
                      <a:srgbClr val="545B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w Cen MT" panose="020B0602020104020603" pitchFamily="34" charset="0"/>
                        </a:rPr>
                        <a:t>Competitive advantage,</a:t>
                      </a: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 undermine your operations,</a:t>
                      </a:r>
                      <a:br>
                        <a:rPr lang="en-US" b="1" baseline="0" dirty="0">
                          <a:latin typeface="Tw Cen MT" panose="020B0602020104020603" pitchFamily="34" charset="0"/>
                        </a:rPr>
                      </a:br>
                      <a:r>
                        <a:rPr lang="en-US" b="1" baseline="0" dirty="0">
                          <a:latin typeface="Tw Cen MT" panose="020B0602020104020603" pitchFamily="34" charset="0"/>
                        </a:rPr>
                        <a:t>steal secrets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71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3224</TotalTime>
  <Words>364</Words>
  <Application>Microsoft Macintosh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Tw Cen MT</vt:lpstr>
      <vt:lpstr>Gallery</vt:lpstr>
      <vt:lpstr>Cybersecurity</vt:lpstr>
      <vt:lpstr>Threat actors</vt:lpstr>
      <vt:lpstr>Types of threat actors</vt:lpstr>
      <vt:lpstr>Script Kiddies</vt:lpstr>
      <vt:lpstr>Hacktivist</vt:lpstr>
      <vt:lpstr>Organized Crime</vt:lpstr>
      <vt:lpstr>Nation states / APTs</vt:lpstr>
      <vt:lpstr>Insider Threats</vt:lpstr>
      <vt:lpstr>Competitors</vt:lpstr>
      <vt:lpstr>Threat Group Naming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2021-01-24T18:20:32Z</dcterms:modified>
  <cp:category>pptx, curriculum, cyber</cp:category>
</cp:coreProperties>
</file>